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79" r:id="rId24"/>
    <p:sldId id="280" r:id="rId25"/>
    <p:sldId id="281" r:id="rId26"/>
    <p:sldId id="282" r:id="rId27"/>
    <p:sldId id="283" r:id="rId28"/>
    <p:sldId id="285" r:id="rId29"/>
    <p:sldId id="286" r:id="rId30"/>
    <p:sldId id="288" r:id="rId31"/>
    <p:sldId id="28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8" d="100"/>
          <a:sy n="78" d="100"/>
        </p:scale>
        <p:origin x="-16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4/21/2020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uk.wikipedia.org/wiki/%D0%A2%D0%B2%D0%B5%D1%80%D0%B4%D0%B6%D0%B5%D0%BD%D0%BD%D1%8F" TargetMode="External"/><Relationship Id="rId2" Type="http://schemas.openxmlformats.org/officeDocument/2006/relationships/hyperlink" Target="https://uk.wikipedia.org/wiki/%D0%9B%D0%B0%D1%82%D0%B8%D0%BD%D1%81%D1%8C%D0%BA%D0%B0_%D0%BC%D0%BE%D0%B2%D0%B0"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uk.wikipedia.org/wiki/%D0%A4%D0%B0%D0%BA%D1%82" TargetMode="External"/><Relationship Id="rId2" Type="http://schemas.openxmlformats.org/officeDocument/2006/relationships/hyperlink" Target="https://uk.wikipedia.org/wiki/%D0%9D%D0%B0%D1%83%D0%BA%D0%B0" TargetMode="External"/><Relationship Id="rId1" Type="http://schemas.openxmlformats.org/officeDocument/2006/relationships/slideLayout" Target="../slideLayouts/slideLayout2.xml"/><Relationship Id="rId4" Type="http://schemas.openxmlformats.org/officeDocument/2006/relationships/hyperlink" Target="https://uk.wikipedia.org/wiki/%D0%A1%D0%B8%D1%81%D1%82%D0%B5%D0%BC%D0%B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51936" y="131806"/>
            <a:ext cx="10396150" cy="1917236"/>
          </a:xfrm>
        </p:spPr>
        <p:txBody>
          <a:bodyPr/>
          <a:lstStyle/>
          <a:p>
            <a:pPr algn="ctr"/>
            <a:r>
              <a:rPr lang="en-US" sz="3200" b="1" dirty="0" smtClean="0">
                <a:latin typeface="Times New Roman" panose="02020603050405020304" pitchFamily="18" charset="0"/>
                <a:cs typeface="Times New Roman" panose="02020603050405020304" pitchFamily="18" charset="0"/>
              </a:rPr>
              <a:t/>
            </a:r>
            <a:br>
              <a:rPr lang="en-US" sz="3200" b="1" dirty="0" smtClean="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r>
            <a:br>
              <a:rPr lang="en-US" sz="3200" b="1" dirty="0">
                <a:latin typeface="Times New Roman" panose="02020603050405020304" pitchFamily="18" charset="0"/>
                <a:cs typeface="Times New Roman" panose="02020603050405020304" pitchFamily="18" charset="0"/>
              </a:rPr>
            </a:br>
            <a:r>
              <a:rPr lang="en-US" sz="3200" b="1" dirty="0" smtClean="0">
                <a:latin typeface="Times New Roman" panose="02020603050405020304" pitchFamily="18" charset="0"/>
                <a:cs typeface="Times New Roman" panose="02020603050405020304" pitchFamily="18" charset="0"/>
              </a:rPr>
              <a:t/>
            </a:r>
            <a:br>
              <a:rPr lang="en-US" sz="3200" b="1" dirty="0" smtClean="0">
                <a:latin typeface="Times New Roman" panose="02020603050405020304" pitchFamily="18" charset="0"/>
                <a:cs typeface="Times New Roman" panose="02020603050405020304" pitchFamily="18" charset="0"/>
              </a:rPr>
            </a:br>
            <a:r>
              <a:rPr lang="ru-RU" dirty="0"/>
              <a:t/>
            </a:r>
            <a:br>
              <a:rPr lang="ru-RU" dirty="0"/>
            </a:br>
            <a:r>
              <a:rPr lang="en-US" dirty="0" smtClean="0"/>
              <a:t/>
            </a:r>
            <a:br>
              <a:rPr lang="en-US" dirty="0" smtClean="0"/>
            </a:br>
            <a:r>
              <a:rPr lang="en-US" dirty="0"/>
              <a:t/>
            </a:r>
            <a:br>
              <a:rPr lang="en-US" dirty="0"/>
            </a:br>
            <a:r>
              <a:rPr lang="en-US" dirty="0" smtClean="0"/>
              <a:t/>
            </a:r>
            <a:br>
              <a:rPr lang="en-US" dirty="0" smtClean="0"/>
            </a:br>
            <a:r>
              <a:rPr lang="uk-UA" sz="2800" dirty="0" smtClean="0">
                <a:latin typeface="Times New Roman" panose="02020603050405020304" pitchFamily="18" charset="0"/>
                <a:cs typeface="Times New Roman" panose="02020603050405020304" pitchFamily="18" charset="0"/>
              </a:rPr>
              <a:t>ЗАПОРІЗЬКИЙ ДЕРЖАВНИЙ МЕДИЧНИЙ УНІВЕРСИТЕТ </a:t>
            </a:r>
            <a:br>
              <a:rPr lang="uk-UA" sz="2800" dirty="0" smtClean="0">
                <a:latin typeface="Times New Roman" panose="02020603050405020304" pitchFamily="18" charset="0"/>
                <a:cs typeface="Times New Roman" panose="02020603050405020304" pitchFamily="18" charset="0"/>
              </a:rPr>
            </a:br>
            <a:r>
              <a:rPr lang="uk-UA" sz="2800" dirty="0" smtClean="0">
                <a:latin typeface="Times New Roman" panose="02020603050405020304" pitchFamily="18" charset="0"/>
                <a:cs typeface="Times New Roman" panose="02020603050405020304" pitchFamily="18" charset="0"/>
              </a:rPr>
              <a:t>кафедра фізичної реабілітації, спортивної медицини, фізичного виховання та здоров’я</a:t>
            </a:r>
            <a:endParaRPr lang="ru-RU" sz="3600" dirty="0"/>
          </a:p>
        </p:txBody>
      </p:sp>
      <p:sp>
        <p:nvSpPr>
          <p:cNvPr id="3" name="Подзаголовок 2"/>
          <p:cNvSpPr>
            <a:spLocks noGrp="1"/>
          </p:cNvSpPr>
          <p:nvPr>
            <p:ph type="subTitle" idx="1"/>
          </p:nvPr>
        </p:nvSpPr>
        <p:spPr>
          <a:xfrm>
            <a:off x="1037968" y="2496063"/>
            <a:ext cx="10132540" cy="3908821"/>
          </a:xfrm>
        </p:spPr>
        <p:txBody>
          <a:bodyPr>
            <a:normAutofit/>
          </a:bodyPr>
          <a:lstStyle/>
          <a:p>
            <a:pPr algn="ctr"/>
            <a:r>
              <a:rPr lang="uk-UA" sz="4000" b="1" dirty="0" smtClean="0">
                <a:solidFill>
                  <a:schemeClr val="accent1"/>
                </a:solidFill>
                <a:latin typeface="Times New Roman" panose="02020603050405020304" pitchFamily="18" charset="0"/>
                <a:cs typeface="Times New Roman" panose="02020603050405020304" pitchFamily="18" charset="0"/>
              </a:rPr>
              <a:t>Лекція 2: </a:t>
            </a:r>
            <a:r>
              <a:rPr lang="en-US" sz="4000" b="1" dirty="0">
                <a:solidFill>
                  <a:schemeClr val="accent1"/>
                </a:solidFill>
                <a:latin typeface="Times New Roman" panose="02020603050405020304" pitchFamily="18" charset="0"/>
                <a:cs typeface="Times New Roman" panose="02020603050405020304" pitchFamily="18" charset="0"/>
              </a:rPr>
              <a:t/>
            </a:r>
            <a:br>
              <a:rPr lang="en-US" sz="4000" b="1" dirty="0">
                <a:solidFill>
                  <a:schemeClr val="accent1"/>
                </a:solidFill>
                <a:latin typeface="Times New Roman" panose="02020603050405020304" pitchFamily="18" charset="0"/>
                <a:cs typeface="Times New Roman" panose="02020603050405020304" pitchFamily="18" charset="0"/>
              </a:rPr>
            </a:br>
            <a:r>
              <a:rPr lang="ru-RU" sz="4000" b="1" dirty="0" err="1">
                <a:solidFill>
                  <a:schemeClr val="accent1"/>
                </a:solidFill>
                <a:latin typeface="Times New Roman" panose="02020603050405020304" pitchFamily="18" charset="0"/>
                <a:cs typeface="Times New Roman" panose="02020603050405020304" pitchFamily="18" charset="0"/>
              </a:rPr>
              <a:t>Базові</a:t>
            </a:r>
            <a:r>
              <a:rPr lang="ru-RU" sz="4000" b="1" dirty="0">
                <a:solidFill>
                  <a:schemeClr val="accent1"/>
                </a:solidFill>
                <a:latin typeface="Times New Roman" panose="02020603050405020304" pitchFamily="18" charset="0"/>
                <a:cs typeface="Times New Roman" panose="02020603050405020304" pitchFamily="18" charset="0"/>
              </a:rPr>
              <a:t> </a:t>
            </a:r>
            <a:r>
              <a:rPr lang="ru-RU" sz="4000" b="1" dirty="0" err="1">
                <a:solidFill>
                  <a:schemeClr val="accent1"/>
                </a:solidFill>
                <a:latin typeface="Times New Roman" panose="02020603050405020304" pitchFamily="18" charset="0"/>
                <a:cs typeface="Times New Roman" panose="02020603050405020304" pitchFamily="18" charset="0"/>
              </a:rPr>
              <a:t>принципи</a:t>
            </a:r>
            <a:r>
              <a:rPr lang="ru-RU" sz="4000" b="1" dirty="0">
                <a:solidFill>
                  <a:schemeClr val="accent1"/>
                </a:solidFill>
                <a:latin typeface="Times New Roman" panose="02020603050405020304" pitchFamily="18" charset="0"/>
                <a:cs typeface="Times New Roman" panose="02020603050405020304" pitchFamily="18" charset="0"/>
              </a:rPr>
              <a:t> </a:t>
            </a:r>
            <a:r>
              <a:rPr lang="ru-RU" sz="4000" b="1" dirty="0" err="1">
                <a:solidFill>
                  <a:schemeClr val="accent1"/>
                </a:solidFill>
                <a:latin typeface="Times New Roman" panose="02020603050405020304" pitchFamily="18" charset="0"/>
                <a:cs typeface="Times New Roman" panose="02020603050405020304" pitchFamily="18" charset="0"/>
              </a:rPr>
              <a:t>коригуючої</a:t>
            </a:r>
            <a:r>
              <a:rPr lang="ru-RU" sz="4000" b="1" dirty="0">
                <a:solidFill>
                  <a:schemeClr val="accent1"/>
                </a:solidFill>
                <a:latin typeface="Times New Roman" panose="02020603050405020304" pitchFamily="18" charset="0"/>
                <a:cs typeface="Times New Roman" panose="02020603050405020304" pitchFamily="18" charset="0"/>
              </a:rPr>
              <a:t> </a:t>
            </a:r>
            <a:r>
              <a:rPr lang="ru-RU" sz="4000" b="1" dirty="0" err="1">
                <a:solidFill>
                  <a:schemeClr val="accent1"/>
                </a:solidFill>
                <a:latin typeface="Times New Roman" panose="02020603050405020304" pitchFamily="18" charset="0"/>
                <a:cs typeface="Times New Roman" panose="02020603050405020304" pitchFamily="18" charset="0"/>
              </a:rPr>
              <a:t>гімнастики</a:t>
            </a:r>
            <a:r>
              <a:rPr lang="ru-RU" sz="4000" b="1" dirty="0">
                <a:solidFill>
                  <a:schemeClr val="accent1"/>
                </a:solidFill>
                <a:latin typeface="Times New Roman" panose="02020603050405020304" pitchFamily="18" charset="0"/>
                <a:cs typeface="Times New Roman" panose="02020603050405020304" pitchFamily="18" charset="0"/>
              </a:rPr>
              <a:t>.</a:t>
            </a:r>
            <a:endParaRPr lang="uk-UA" sz="4000" b="1" dirty="0" smtClean="0">
              <a:solidFill>
                <a:schemeClr val="accent1"/>
              </a:solidFill>
              <a:latin typeface="Times New Roman" panose="02020603050405020304" pitchFamily="18" charset="0"/>
              <a:cs typeface="Times New Roman" panose="02020603050405020304" pitchFamily="18" charset="0"/>
            </a:endParaRPr>
          </a:p>
          <a:p>
            <a:pPr algn="ctr"/>
            <a:endParaRPr lang="uk-UA" sz="2800" dirty="0" smtClean="0">
              <a:solidFill>
                <a:schemeClr val="accent1"/>
              </a:solidFill>
              <a:latin typeface="Times New Roman" panose="02020603050405020304" pitchFamily="18" charset="0"/>
              <a:cs typeface="Times New Roman" panose="02020603050405020304" pitchFamily="18" charset="0"/>
            </a:endParaRPr>
          </a:p>
          <a:p>
            <a:pPr algn="ctr"/>
            <a:r>
              <a:rPr lang="uk-UA" sz="2800" dirty="0" err="1" smtClean="0">
                <a:solidFill>
                  <a:schemeClr val="accent1"/>
                </a:solidFill>
                <a:latin typeface="Times New Roman" panose="02020603050405020304" pitchFamily="18" charset="0"/>
                <a:cs typeface="Times New Roman" panose="02020603050405020304" pitchFamily="18" charset="0"/>
              </a:rPr>
              <a:t>Шаповалова</a:t>
            </a:r>
            <a:r>
              <a:rPr lang="uk-UA" sz="2800" dirty="0" smtClean="0">
                <a:solidFill>
                  <a:schemeClr val="accent1"/>
                </a:solidFill>
                <a:latin typeface="Times New Roman" panose="02020603050405020304" pitchFamily="18" charset="0"/>
                <a:cs typeface="Times New Roman" panose="02020603050405020304" pitchFamily="18" charset="0"/>
              </a:rPr>
              <a:t> І. В. </a:t>
            </a:r>
            <a:r>
              <a:rPr lang="uk-UA" sz="2800" dirty="0" err="1" smtClean="0">
                <a:solidFill>
                  <a:schemeClr val="accent1"/>
                </a:solidFill>
                <a:latin typeface="Times New Roman" panose="02020603050405020304" pitchFamily="18" charset="0"/>
                <a:cs typeface="Times New Roman" panose="02020603050405020304" pitchFamily="18" charset="0"/>
              </a:rPr>
              <a:t>канд</a:t>
            </a:r>
            <a:r>
              <a:rPr lang="uk-UA" sz="2800" dirty="0" smtClean="0">
                <a:solidFill>
                  <a:schemeClr val="accent1"/>
                </a:solidFill>
                <a:latin typeface="Times New Roman" panose="02020603050405020304" pitchFamily="18" charset="0"/>
                <a:cs typeface="Times New Roman" panose="02020603050405020304" pitchFamily="18" charset="0"/>
              </a:rPr>
              <a:t>. пед. </a:t>
            </a:r>
            <a:r>
              <a:rPr lang="uk-UA" sz="2800" dirty="0">
                <a:solidFill>
                  <a:schemeClr val="accent1"/>
                </a:solidFill>
                <a:latin typeface="Times New Roman" panose="02020603050405020304" pitchFamily="18" charset="0"/>
                <a:cs typeface="Times New Roman" panose="02020603050405020304" pitchFamily="18" charset="0"/>
              </a:rPr>
              <a:t>н</a:t>
            </a:r>
            <a:r>
              <a:rPr lang="uk-UA" sz="2800" dirty="0" smtClean="0">
                <a:solidFill>
                  <a:schemeClr val="accent1"/>
                </a:solidFill>
                <a:latin typeface="Times New Roman" panose="02020603050405020304" pitchFamily="18" charset="0"/>
                <a:cs typeface="Times New Roman" panose="02020603050405020304" pitchFamily="18" charset="0"/>
              </a:rPr>
              <a:t>., доц.</a:t>
            </a:r>
          </a:p>
          <a:p>
            <a:pPr algn="ctr"/>
            <a:endParaRPr lang="uk-UA" sz="2800" dirty="0" smtClean="0">
              <a:solidFill>
                <a:schemeClr val="accent1"/>
              </a:solidFill>
              <a:latin typeface="Times New Roman" panose="02020603050405020304" pitchFamily="18" charset="0"/>
              <a:cs typeface="Times New Roman" panose="02020603050405020304" pitchFamily="18" charset="0"/>
            </a:endParaRPr>
          </a:p>
          <a:p>
            <a:pPr algn="ctr"/>
            <a:r>
              <a:rPr lang="uk-UA" sz="4300" dirty="0" smtClean="0">
                <a:solidFill>
                  <a:schemeClr val="accent1"/>
                </a:solidFill>
                <a:latin typeface="Times New Roman" panose="02020603050405020304" pitchFamily="18" charset="0"/>
                <a:cs typeface="Times New Roman" panose="02020603050405020304" pitchFamily="18" charset="0"/>
              </a:rPr>
              <a:t>2020</a:t>
            </a:r>
            <a:endParaRPr lang="ru-RU" sz="4300" dirty="0">
              <a:solidFill>
                <a:schemeClr val="accent1"/>
              </a:solidFill>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615" y="4106836"/>
            <a:ext cx="2148965" cy="2298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7990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60173" y="395416"/>
            <a:ext cx="10429103" cy="5645947"/>
          </a:xfrm>
        </p:spPr>
        <p:txBody>
          <a:bodyPr>
            <a:normAutofit/>
          </a:bodyPr>
          <a:lstStyle/>
          <a:p>
            <a:pPr lvl="0" algn="just"/>
            <a:r>
              <a:rPr lang="ru-RU" sz="2800" dirty="0" smtClean="0">
                <a:solidFill>
                  <a:schemeClr val="tx1"/>
                </a:solidFill>
                <a:latin typeface="Times New Roman" panose="02020603050405020304" pitchFamily="18" charset="0"/>
                <a:cs typeface="Times New Roman" panose="02020603050405020304" pitchFamily="18" charset="0"/>
              </a:rPr>
              <a:t>	</a:t>
            </a:r>
            <a:r>
              <a:rPr lang="ru-RU" sz="2800" i="1" dirty="0">
                <a:solidFill>
                  <a:schemeClr val="tx1"/>
                </a:solidFill>
                <a:latin typeface="Times New Roman" panose="02020603050405020304" pitchFamily="18" charset="0"/>
                <a:cs typeface="Times New Roman" panose="02020603050405020304" pitchFamily="18" charset="0"/>
              </a:rPr>
              <a:t> </a:t>
            </a:r>
            <a:r>
              <a:rPr lang="ru-RU" sz="2800" i="1" dirty="0" err="1">
                <a:solidFill>
                  <a:schemeClr val="tx1"/>
                </a:solidFill>
                <a:latin typeface="Times New Roman" panose="02020603050405020304" pitchFamily="18" charset="0"/>
                <a:cs typeface="Times New Roman" panose="02020603050405020304" pitchFamily="18" charset="0"/>
              </a:rPr>
              <a:t>необхідності</a:t>
            </a:r>
            <a:r>
              <a:rPr lang="ru-RU" sz="2800" i="1" dirty="0">
                <a:solidFill>
                  <a:schemeClr val="tx1"/>
                </a:solidFill>
                <a:latin typeface="Times New Roman" panose="02020603050405020304" pitchFamily="18" charset="0"/>
                <a:cs typeface="Times New Roman" panose="02020603050405020304" pitchFamily="18" charset="0"/>
              </a:rPr>
              <a:t> </a:t>
            </a:r>
            <a:r>
              <a:rPr lang="ru-RU" sz="2800" i="1" dirty="0" err="1">
                <a:solidFill>
                  <a:schemeClr val="tx1"/>
                </a:solidFill>
                <a:latin typeface="Times New Roman" panose="02020603050405020304" pitchFamily="18" charset="0"/>
                <a:cs typeface="Times New Roman" panose="02020603050405020304" pitchFamily="18" charset="0"/>
              </a:rPr>
              <a:t>стимулювати</a:t>
            </a:r>
            <a:r>
              <a:rPr lang="ru-RU" sz="2800" i="1" dirty="0">
                <a:solidFill>
                  <a:schemeClr val="tx1"/>
                </a:solidFill>
                <a:latin typeface="Times New Roman" panose="02020603050405020304" pitchFamily="18" charset="0"/>
                <a:cs typeface="Times New Roman" panose="02020603050405020304" pitchFamily="18" charset="0"/>
              </a:rPr>
              <a:t> </a:t>
            </a:r>
            <a:r>
              <a:rPr lang="ru-RU" sz="2800" i="1" dirty="0" err="1">
                <a:solidFill>
                  <a:schemeClr val="tx1"/>
                </a:solidFill>
                <a:latin typeface="Times New Roman" panose="02020603050405020304" pitchFamily="18" charset="0"/>
                <a:cs typeface="Times New Roman" panose="02020603050405020304" pitchFamily="18" charset="0"/>
              </a:rPr>
              <a:t>самоаналіз</a:t>
            </a:r>
            <a:r>
              <a:rPr lang="ru-RU" sz="2800" i="1" dirty="0">
                <a:solidFill>
                  <a:schemeClr val="tx1"/>
                </a:solidFill>
                <a:latin typeface="Times New Roman" panose="02020603050405020304" pitchFamily="18" charset="0"/>
                <a:cs typeface="Times New Roman" panose="02020603050405020304" pitchFamily="18" charset="0"/>
              </a:rPr>
              <a:t> </a:t>
            </a:r>
            <a:r>
              <a:rPr lang="ru-RU" sz="2800" i="1" dirty="0" err="1">
                <a:solidFill>
                  <a:schemeClr val="tx1"/>
                </a:solidFill>
                <a:latin typeface="Times New Roman" panose="02020603050405020304" pitchFamily="18" charset="0"/>
                <a:cs typeface="Times New Roman" panose="02020603050405020304" pitchFamily="18" charset="0"/>
              </a:rPr>
              <a:t>своїх</a:t>
            </a:r>
            <a:r>
              <a:rPr lang="ru-RU" sz="2800" i="1" dirty="0">
                <a:solidFill>
                  <a:schemeClr val="tx1"/>
                </a:solidFill>
                <a:latin typeface="Times New Roman" panose="02020603050405020304" pitchFamily="18" charset="0"/>
                <a:cs typeface="Times New Roman" panose="02020603050405020304" pitchFamily="18" charset="0"/>
              </a:rPr>
              <a:t> </a:t>
            </a:r>
            <a:r>
              <a:rPr lang="ru-RU" sz="2800" i="1" dirty="0" err="1">
                <a:solidFill>
                  <a:schemeClr val="tx1"/>
                </a:solidFill>
                <a:latin typeface="Times New Roman" panose="02020603050405020304" pitchFamily="18" charset="0"/>
                <a:cs typeface="Times New Roman" panose="02020603050405020304" pitchFamily="18" charset="0"/>
              </a:rPr>
              <a:t>дій</a:t>
            </a:r>
            <a:r>
              <a:rPr lang="ru-RU" sz="2800" i="1" dirty="0">
                <a:solidFill>
                  <a:schemeClr val="tx1"/>
                </a:solidFill>
                <a:latin typeface="Times New Roman" panose="02020603050405020304" pitchFamily="18" charset="0"/>
                <a:cs typeface="Times New Roman" panose="02020603050405020304" pitchFamily="18" charset="0"/>
              </a:rPr>
              <a:t>, </a:t>
            </a:r>
            <a:r>
              <a:rPr lang="ru-RU" sz="2800" i="1" dirty="0" err="1">
                <a:solidFill>
                  <a:schemeClr val="tx1"/>
                </a:solidFill>
                <a:latin typeface="Times New Roman" panose="02020603050405020304" pitchFamily="18" charset="0"/>
                <a:cs typeface="Times New Roman" panose="02020603050405020304" pitchFamily="18" charset="0"/>
              </a:rPr>
              <a:t>проводити</a:t>
            </a:r>
            <a:r>
              <a:rPr lang="ru-RU" sz="2800" i="1" dirty="0">
                <a:solidFill>
                  <a:schemeClr val="tx1"/>
                </a:solidFill>
                <a:latin typeface="Times New Roman" panose="02020603050405020304" pitchFamily="18" charset="0"/>
                <a:cs typeface="Times New Roman" panose="02020603050405020304" pitchFamily="18" charset="0"/>
              </a:rPr>
              <a:t> самоконтроль </a:t>
            </a:r>
            <a:r>
              <a:rPr lang="ru-RU" sz="2800" i="1" dirty="0" err="1">
                <a:solidFill>
                  <a:schemeClr val="tx1"/>
                </a:solidFill>
                <a:latin typeface="Times New Roman" panose="02020603050405020304" pitchFamily="18" charset="0"/>
                <a:cs typeface="Times New Roman" panose="02020603050405020304" pitchFamily="18" charset="0"/>
              </a:rPr>
              <a:t>раціонального</a:t>
            </a:r>
            <a:r>
              <a:rPr lang="ru-RU" sz="2800" i="1" dirty="0">
                <a:solidFill>
                  <a:schemeClr val="tx1"/>
                </a:solidFill>
                <a:latin typeface="Times New Roman" panose="02020603050405020304" pitchFamily="18" charset="0"/>
                <a:cs typeface="Times New Roman" panose="02020603050405020304" pitchFamily="18" charset="0"/>
              </a:rPr>
              <a:t> </a:t>
            </a:r>
            <a:r>
              <a:rPr lang="ru-RU" sz="2800" i="1" dirty="0" err="1">
                <a:solidFill>
                  <a:schemeClr val="tx1"/>
                </a:solidFill>
                <a:latin typeface="Times New Roman" panose="02020603050405020304" pitchFamily="18" charset="0"/>
                <a:cs typeface="Times New Roman" panose="02020603050405020304" pitchFamily="18" charset="0"/>
              </a:rPr>
              <a:t>використання</a:t>
            </a:r>
            <a:r>
              <a:rPr lang="ru-RU" sz="2800" i="1" dirty="0">
                <a:solidFill>
                  <a:schemeClr val="tx1"/>
                </a:solidFill>
                <a:latin typeface="Times New Roman" panose="02020603050405020304" pitchFamily="18" charset="0"/>
                <a:cs typeface="Times New Roman" panose="02020603050405020304" pitchFamily="18" charset="0"/>
              </a:rPr>
              <a:t> сил</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дотримання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цієї</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вимоги</a:t>
            </a:r>
            <a:r>
              <a:rPr lang="ru-RU" sz="2800" dirty="0">
                <a:solidFill>
                  <a:schemeClr val="tx1"/>
                </a:solidFill>
                <a:latin typeface="Times New Roman" panose="02020603050405020304" pitchFamily="18" charset="0"/>
                <a:cs typeface="Times New Roman" panose="02020603050405020304" pitchFamily="18" charset="0"/>
              </a:rPr>
              <a:t> повинно бути </a:t>
            </a:r>
            <a:r>
              <a:rPr lang="ru-RU" sz="2800" dirty="0" err="1">
                <a:solidFill>
                  <a:schemeClr val="tx1"/>
                </a:solidFill>
                <a:latin typeface="Times New Roman" panose="02020603050405020304" pitchFamily="18" charset="0"/>
                <a:cs typeface="Times New Roman" panose="02020603050405020304" pitchFamily="18" charset="0"/>
              </a:rPr>
              <a:t>безперервним</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незалежно</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від</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ступеня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автоматизованості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навичок</a:t>
            </a:r>
            <a:r>
              <a:rPr lang="ru-RU" sz="2800" dirty="0" smtClean="0">
                <a:solidFill>
                  <a:schemeClr val="tx1"/>
                </a:solidFill>
                <a:latin typeface="Times New Roman" panose="02020603050405020304" pitchFamily="18" charset="0"/>
                <a:cs typeface="Times New Roman" panose="02020603050405020304" pitchFamily="18" charset="0"/>
              </a:rPr>
              <a:t>);</a:t>
            </a:r>
            <a:endParaRPr lang="uk-UA" sz="2800" dirty="0">
              <a:solidFill>
                <a:schemeClr val="tx1"/>
              </a:solidFill>
              <a:latin typeface="Times New Roman" panose="02020603050405020304" pitchFamily="18" charset="0"/>
              <a:cs typeface="Times New Roman" panose="02020603050405020304" pitchFamily="18" charset="0"/>
            </a:endParaRPr>
          </a:p>
          <a:p>
            <a:pPr lvl="0" algn="just"/>
            <a:r>
              <a:rPr lang="ru-RU" sz="2800" i="1" dirty="0" err="1">
                <a:solidFill>
                  <a:schemeClr val="tx1"/>
                </a:solidFill>
                <a:latin typeface="Times New Roman" panose="02020603050405020304" pitchFamily="18" charset="0"/>
                <a:cs typeface="Times New Roman" panose="02020603050405020304" pitchFamily="18" charset="0"/>
              </a:rPr>
              <a:t>необхідності</a:t>
            </a:r>
            <a:r>
              <a:rPr lang="ru-RU" sz="2800" i="1" dirty="0">
                <a:solidFill>
                  <a:schemeClr val="tx1"/>
                </a:solidFill>
                <a:latin typeface="Times New Roman" panose="02020603050405020304" pitchFamily="18" charset="0"/>
                <a:cs typeface="Times New Roman" panose="02020603050405020304" pitchFamily="18" charset="0"/>
              </a:rPr>
              <a:t> </a:t>
            </a:r>
            <a:r>
              <a:rPr lang="ru-RU" sz="2800" i="1" dirty="0" err="1">
                <a:solidFill>
                  <a:schemeClr val="tx1"/>
                </a:solidFill>
                <a:latin typeface="Times New Roman" panose="02020603050405020304" pitchFamily="18" charset="0"/>
                <a:cs typeface="Times New Roman" panose="02020603050405020304" pitchFamily="18" charset="0"/>
              </a:rPr>
              <a:t>виховання</a:t>
            </a:r>
            <a:r>
              <a:rPr lang="ru-RU" sz="2800" i="1" dirty="0">
                <a:solidFill>
                  <a:schemeClr val="tx1"/>
                </a:solidFill>
                <a:latin typeface="Times New Roman" panose="02020603050405020304" pitchFamily="18" charset="0"/>
                <a:cs typeface="Times New Roman" panose="02020603050405020304" pitchFamily="18" charset="0"/>
              </a:rPr>
              <a:t> </a:t>
            </a:r>
            <a:r>
              <a:rPr lang="ru-RU" sz="2800" i="1" dirty="0" err="1">
                <a:solidFill>
                  <a:schemeClr val="tx1"/>
                </a:solidFill>
                <a:latin typeface="Times New Roman" panose="02020603050405020304" pitchFamily="18" charset="0"/>
                <a:cs typeface="Times New Roman" panose="02020603050405020304" pitchFamily="18" charset="0"/>
              </a:rPr>
              <a:t>ініціативи</a:t>
            </a:r>
            <a:r>
              <a:rPr lang="ru-RU" sz="2800" i="1" dirty="0">
                <a:solidFill>
                  <a:schemeClr val="tx1"/>
                </a:solidFill>
                <a:latin typeface="Times New Roman" panose="02020603050405020304" pitchFamily="18" charset="0"/>
                <a:cs typeface="Times New Roman" panose="02020603050405020304" pitchFamily="18" charset="0"/>
              </a:rPr>
              <a:t>, </a:t>
            </a:r>
            <a:r>
              <a:rPr lang="ru-RU" sz="2800" i="1" dirty="0" err="1">
                <a:solidFill>
                  <a:schemeClr val="tx1"/>
                </a:solidFill>
                <a:latin typeface="Times New Roman" panose="02020603050405020304" pitchFamily="18" charset="0"/>
                <a:cs typeface="Times New Roman" panose="02020603050405020304" pitchFamily="18" charset="0"/>
              </a:rPr>
              <a:t>самостійності</a:t>
            </a:r>
            <a:r>
              <a:rPr lang="ru-RU" sz="2800" i="1" dirty="0">
                <a:solidFill>
                  <a:schemeClr val="tx1"/>
                </a:solidFill>
                <a:latin typeface="Times New Roman" panose="02020603050405020304" pitchFamily="18" charset="0"/>
                <a:cs typeface="Times New Roman" panose="02020603050405020304" pitchFamily="18" charset="0"/>
              </a:rPr>
              <a:t> і </a:t>
            </a:r>
            <a:r>
              <a:rPr lang="uk-UA" sz="2800" i="1" dirty="0">
                <a:solidFill>
                  <a:schemeClr val="tx1"/>
                </a:solidFill>
                <a:latin typeface="Times New Roman" panose="02020603050405020304" pitchFamily="18" charset="0"/>
                <a:cs typeface="Times New Roman" panose="02020603050405020304" pitchFamily="18" charset="0"/>
              </a:rPr>
              <a:t>усвідомлення важливості </a:t>
            </a:r>
            <a:r>
              <a:rPr lang="ru-RU" sz="2800" i="1" dirty="0" err="1">
                <a:solidFill>
                  <a:schemeClr val="tx1"/>
                </a:solidFill>
                <a:latin typeface="Times New Roman" panose="02020603050405020304" pitchFamily="18" charset="0"/>
                <a:cs typeface="Times New Roman" panose="02020603050405020304" pitchFamily="18" charset="0"/>
              </a:rPr>
              <a:t>завдань</a:t>
            </a:r>
            <a:r>
              <a:rPr lang="ru-RU" sz="2800" i="1" dirty="0">
                <a:solidFill>
                  <a:schemeClr val="tx1"/>
                </a:solidFill>
                <a:latin typeface="Times New Roman" panose="02020603050405020304" pitchFamily="18" charset="0"/>
                <a:cs typeface="Times New Roman" panose="02020603050405020304" pitchFamily="18" charset="0"/>
              </a:rPr>
              <a:t>.</a:t>
            </a:r>
            <a:endParaRPr lang="uk-UA" sz="2800" dirty="0">
              <a:solidFill>
                <a:schemeClr val="tx1"/>
              </a:solidFill>
              <a:latin typeface="Times New Roman" panose="02020603050405020304" pitchFamily="18" charset="0"/>
              <a:cs typeface="Times New Roman" panose="02020603050405020304" pitchFamily="18" charset="0"/>
            </a:endParaRPr>
          </a:p>
          <a:p>
            <a:pPr marL="0" indent="0" algn="just">
              <a:spcBef>
                <a:spcPts val="0"/>
              </a:spcBef>
              <a:buNone/>
            </a:pPr>
            <a:r>
              <a:rPr lang="ru-RU" sz="2800" dirty="0" smtClean="0">
                <a:solidFill>
                  <a:schemeClr val="tx1"/>
                </a:solidFill>
                <a:latin typeface="Times New Roman" panose="02020603050405020304" pitchFamily="18" charset="0"/>
                <a:cs typeface="Times New Roman" panose="02020603050405020304" pitchFamily="18" charset="0"/>
              </a:rPr>
              <a:t>	</a:t>
            </a:r>
            <a:r>
              <a:rPr lang="uk-UA" sz="2800" dirty="0"/>
              <a:t> </a:t>
            </a:r>
            <a:r>
              <a:rPr lang="uk-UA" sz="2800" dirty="0">
                <a:solidFill>
                  <a:schemeClr val="tx1"/>
                </a:solidFill>
                <a:latin typeface="Times New Roman" panose="02020603050405020304" pitchFamily="18" charset="0"/>
                <a:cs typeface="Times New Roman" panose="02020603050405020304" pitchFamily="18" charset="0"/>
              </a:rPr>
              <a:t>Тільки свідому і активну участь самого пацієнта в процесі коригуючої </a:t>
            </a:r>
            <a:r>
              <a:rPr lang="uk-UA" sz="2800" dirty="0" smtClean="0">
                <a:solidFill>
                  <a:schemeClr val="tx1"/>
                </a:solidFill>
                <a:latin typeface="Times New Roman" panose="02020603050405020304" pitchFamily="18" charset="0"/>
                <a:cs typeface="Times New Roman" panose="02020603050405020304" pitchFamily="18" charset="0"/>
              </a:rPr>
              <a:t>гімнастики </a:t>
            </a:r>
            <a:r>
              <a:rPr lang="uk-UA" sz="2800" dirty="0">
                <a:solidFill>
                  <a:schemeClr val="tx1"/>
                </a:solidFill>
                <a:latin typeface="Times New Roman" panose="02020603050405020304" pitchFamily="18" charset="0"/>
                <a:cs typeface="Times New Roman" panose="02020603050405020304" pitchFamily="18" charset="0"/>
              </a:rPr>
              <a:t>створює необхідний психоемоційний фон і психологічний стан пацієнта, що підвищує ефективність застосовуваних заходів коригуючої гімнастики.</a:t>
            </a:r>
          </a:p>
          <a:p>
            <a:pPr marL="0" indent="0" algn="just">
              <a:spcBef>
                <a:spcPts val="0"/>
              </a:spcBef>
              <a:buNone/>
            </a:pPr>
            <a:endParaRPr lang="ru-RU"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7674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67265" y="527222"/>
            <a:ext cx="10527957" cy="5972431"/>
          </a:xfrm>
        </p:spPr>
        <p:txBody>
          <a:bodyPr>
            <a:normAutofit/>
          </a:bodyPr>
          <a:lstStyle/>
          <a:p>
            <a:pPr marL="0" indent="0" algn="just">
              <a:buNone/>
            </a:pPr>
            <a:r>
              <a:rPr lang="ru-RU" sz="2400" dirty="0" smtClean="0">
                <a:latin typeface="Times New Roman" panose="02020603050405020304" pitchFamily="18" charset="0"/>
                <a:cs typeface="Times New Roman" panose="02020603050405020304" pitchFamily="18" charset="0"/>
              </a:rPr>
              <a:t>	</a:t>
            </a:r>
            <a:r>
              <a:rPr lang="uk-UA" sz="2800" b="1" dirty="0">
                <a:solidFill>
                  <a:schemeClr val="tx1"/>
                </a:solidFill>
                <a:latin typeface="Times New Roman" panose="02020603050405020304" pitchFamily="18" charset="0"/>
                <a:cs typeface="Times New Roman" panose="02020603050405020304" pitchFamily="18" charset="0"/>
              </a:rPr>
              <a:t>3. Принцип н</a:t>
            </a:r>
            <a:r>
              <a:rPr lang="ru-RU" sz="2800" b="1" dirty="0" err="1">
                <a:solidFill>
                  <a:schemeClr val="tx1"/>
                </a:solidFill>
                <a:latin typeface="Times New Roman" panose="02020603050405020304" pitchFamily="18" charset="0"/>
                <a:cs typeface="Times New Roman" panose="02020603050405020304" pitchFamily="18" charset="0"/>
              </a:rPr>
              <a:t>аочності</a:t>
            </a:r>
            <a:r>
              <a:rPr lang="uk-UA" sz="2800" b="1" dirty="0">
                <a:solidFill>
                  <a:schemeClr val="tx1"/>
                </a:solidFill>
                <a:latin typeface="Times New Roman" panose="02020603050405020304" pitchFamily="18" charset="0"/>
                <a:cs typeface="Times New Roman" panose="02020603050405020304" pitchFamily="18" charset="0"/>
              </a:rPr>
              <a:t>.</a:t>
            </a:r>
            <a:r>
              <a:rPr lang="uk-UA" sz="2800" dirty="0">
                <a:solidFill>
                  <a:schemeClr val="tx1"/>
                </a:solidFill>
                <a:latin typeface="Times New Roman" panose="02020603050405020304" pitchFamily="18" charset="0"/>
                <a:cs typeface="Times New Roman" panose="02020603050405020304" pitchFamily="18" charset="0"/>
              </a:rPr>
              <a:t> </a:t>
            </a:r>
            <a:r>
              <a:rPr lang="ru-RU" sz="2800" dirty="0">
                <a:solidFill>
                  <a:schemeClr val="tx1"/>
                </a:solidFill>
                <a:latin typeface="Times New Roman" panose="02020603050405020304" pitchFamily="18" charset="0"/>
                <a:cs typeface="Times New Roman" panose="02020603050405020304" pitchFamily="18" charset="0"/>
              </a:rPr>
              <a:t>У широкому </a:t>
            </a:r>
            <a:r>
              <a:rPr lang="ru-RU" sz="2800" dirty="0" err="1">
                <a:solidFill>
                  <a:schemeClr val="tx1"/>
                </a:solidFill>
                <a:latin typeface="Times New Roman" panose="02020603050405020304" pitchFamily="18" charset="0"/>
                <a:cs typeface="Times New Roman" panose="02020603050405020304" pitchFamily="18" charset="0"/>
              </a:rPr>
              <a:t>розумінні</a:t>
            </a:r>
            <a:r>
              <a:rPr lang="ru-RU" sz="2800" dirty="0">
                <a:solidFill>
                  <a:schemeClr val="tx1"/>
                </a:solidFill>
                <a:latin typeface="Times New Roman" panose="02020603050405020304" pitchFamily="18" charset="0"/>
                <a:cs typeface="Times New Roman" panose="02020603050405020304" pitchFamily="18" charset="0"/>
              </a:rPr>
              <a:t> принцип </a:t>
            </a:r>
            <a:r>
              <a:rPr lang="ru-RU" sz="2800" dirty="0" err="1">
                <a:solidFill>
                  <a:schemeClr val="tx1"/>
                </a:solidFill>
                <a:latin typeface="Times New Roman" panose="02020603050405020304" pitchFamily="18" charset="0"/>
                <a:cs typeface="Times New Roman" panose="02020603050405020304" pitchFamily="18" charset="0"/>
              </a:rPr>
              <a:t>наочності</a:t>
            </a:r>
            <a:r>
              <a:rPr lang="ru-RU" sz="2800" dirty="0">
                <a:solidFill>
                  <a:schemeClr val="tx1"/>
                </a:solidFill>
                <a:latin typeface="Times New Roman" panose="02020603050405020304" pitchFamily="18" charset="0"/>
                <a:cs typeface="Times New Roman" panose="02020603050405020304" pitchFamily="18" charset="0"/>
              </a:rPr>
              <a:t> − </a:t>
            </a:r>
            <a:r>
              <a:rPr lang="ru-RU" sz="2800" dirty="0" err="1">
                <a:solidFill>
                  <a:schemeClr val="tx1"/>
                </a:solidFill>
                <a:latin typeface="Times New Roman" panose="02020603050405020304" pitchFamily="18" charset="0"/>
                <a:cs typeface="Times New Roman" panose="02020603050405020304" pitchFamily="18" charset="0"/>
              </a:rPr>
              <a:t>це</a:t>
            </a:r>
            <a:r>
              <a:rPr lang="ru-RU" sz="2800" dirty="0">
                <a:solidFill>
                  <a:schemeClr val="tx1"/>
                </a:solidFill>
                <a:latin typeface="Times New Roman" panose="02020603050405020304" pitchFamily="18" charset="0"/>
                <a:cs typeface="Times New Roman" panose="02020603050405020304" pitchFamily="18" charset="0"/>
              </a:rPr>
              <a:t> опора на </a:t>
            </a:r>
            <a:r>
              <a:rPr lang="ru-RU" sz="2800" dirty="0" err="1">
                <a:solidFill>
                  <a:schemeClr val="tx1"/>
                </a:solidFill>
                <a:latin typeface="Times New Roman" panose="02020603050405020304" pitchFamily="18" charset="0"/>
                <a:cs typeface="Times New Roman" panose="02020603050405020304" pitchFamily="18" charset="0"/>
              </a:rPr>
              <a:t>всі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органи</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почуттів</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людини</a:t>
            </a:r>
            <a:r>
              <a:rPr lang="ru-RU" sz="2800" dirty="0">
                <a:solidFill>
                  <a:schemeClr val="tx1"/>
                </a:solidFill>
                <a:latin typeface="Times New Roman" panose="02020603050405020304" pitchFamily="18" charset="0"/>
                <a:cs typeface="Times New Roman" panose="02020603050405020304" pitchFamily="18" charset="0"/>
              </a:rPr>
              <a:t> але, в першу </a:t>
            </a:r>
            <a:r>
              <a:rPr lang="ru-RU" sz="2800" dirty="0" err="1">
                <a:solidFill>
                  <a:schemeClr val="tx1"/>
                </a:solidFill>
                <a:latin typeface="Times New Roman" panose="02020603050405020304" pitchFamily="18" charset="0"/>
                <a:cs typeface="Times New Roman" panose="02020603050405020304" pitchFamily="18" charset="0"/>
              </a:rPr>
              <a:t>чергу</a:t>
            </a:r>
            <a:r>
              <a:rPr lang="ru-RU" sz="2800" dirty="0">
                <a:solidFill>
                  <a:schemeClr val="tx1"/>
                </a:solidFill>
                <a:latin typeface="Times New Roman" panose="02020603050405020304" pitchFamily="18" charset="0"/>
                <a:cs typeface="Times New Roman" panose="02020603050405020304" pitchFamily="18" charset="0"/>
              </a:rPr>
              <a:t>, на </a:t>
            </a:r>
            <a:r>
              <a:rPr lang="ru-RU" sz="2800" dirty="0" err="1">
                <a:solidFill>
                  <a:schemeClr val="tx1"/>
                </a:solidFill>
                <a:latin typeface="Times New Roman" panose="02020603050405020304" pitchFamily="18" charset="0"/>
                <a:cs typeface="Times New Roman" panose="02020603050405020304" pitchFamily="18" charset="0"/>
              </a:rPr>
              <a:t>аналізатори</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зору</a:t>
            </a:r>
            <a:r>
              <a:rPr lang="ru-RU" sz="2800" dirty="0">
                <a:solidFill>
                  <a:schemeClr val="tx1"/>
                </a:solidFill>
                <a:latin typeface="Times New Roman" panose="02020603050405020304" pitchFamily="18" charset="0"/>
                <a:cs typeface="Times New Roman" panose="02020603050405020304" pitchFamily="18" charset="0"/>
              </a:rPr>
              <a:t>, слуху та </a:t>
            </a:r>
            <a:r>
              <a:rPr lang="ru-RU" sz="2800" dirty="0" err="1">
                <a:solidFill>
                  <a:schemeClr val="tx1"/>
                </a:solidFill>
                <a:latin typeface="Times New Roman" panose="02020603050405020304" pitchFamily="18" charset="0"/>
                <a:cs typeface="Times New Roman" panose="02020603050405020304" pitchFamily="18" charset="0"/>
              </a:rPr>
              <a:t>сенсомоторики</a:t>
            </a:r>
            <a:r>
              <a:rPr lang="ru-RU" sz="2800" dirty="0">
                <a:solidFill>
                  <a:schemeClr val="tx1"/>
                </a:solidFill>
                <a:latin typeface="Times New Roman" panose="02020603050405020304" pitchFamily="18" charset="0"/>
                <a:cs typeface="Times New Roman" panose="02020603050405020304" pitchFamily="18" charset="0"/>
              </a:rPr>
              <a:t>.</a:t>
            </a:r>
            <a:endParaRPr lang="uk-UA" sz="28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Процес</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пізнання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розвивається</a:t>
            </a:r>
            <a:r>
              <a:rPr lang="ru-RU" sz="2800" dirty="0">
                <a:solidFill>
                  <a:schemeClr val="tx1"/>
                </a:solidFill>
                <a:latin typeface="Times New Roman" panose="02020603050405020304" pitchFamily="18" charset="0"/>
                <a:cs typeface="Times New Roman" panose="02020603050405020304" pitchFamily="18" charset="0"/>
              </a:rPr>
              <a:t> за формулою </a:t>
            </a:r>
            <a:r>
              <a:rPr lang="uk-UA" sz="2800" dirty="0">
                <a:solidFill>
                  <a:schemeClr val="tx1"/>
                </a:solidFill>
                <a:latin typeface="Times New Roman" panose="02020603050405020304" pitchFamily="18" charset="0"/>
                <a:cs typeface="Times New Roman" panose="02020603050405020304" pitchFamily="18" charset="0"/>
              </a:rPr>
              <a:t>«</a:t>
            </a:r>
            <a:r>
              <a:rPr lang="ru-RU" sz="2800" dirty="0" err="1">
                <a:solidFill>
                  <a:schemeClr val="tx1"/>
                </a:solidFill>
                <a:latin typeface="Times New Roman" panose="02020603050405020304" pitchFamily="18" charset="0"/>
                <a:cs typeface="Times New Roman" panose="02020603050405020304" pitchFamily="18" charset="0"/>
              </a:rPr>
              <a:t>від</a:t>
            </a:r>
            <a:r>
              <a:rPr lang="ru-RU" sz="2800" dirty="0">
                <a:solidFill>
                  <a:schemeClr val="tx1"/>
                </a:solidFill>
                <a:latin typeface="Times New Roman" panose="02020603050405020304" pitchFamily="18" charset="0"/>
                <a:cs typeface="Times New Roman" panose="02020603050405020304" pitchFamily="18" charset="0"/>
              </a:rPr>
              <a:t> живого </a:t>
            </a:r>
            <a:r>
              <a:rPr lang="ru-RU" sz="2800" dirty="0" err="1">
                <a:solidFill>
                  <a:schemeClr val="tx1"/>
                </a:solidFill>
                <a:latin typeface="Times New Roman" panose="02020603050405020304" pitchFamily="18" charset="0"/>
                <a:cs typeface="Times New Roman" panose="02020603050405020304" pitchFamily="18" charset="0"/>
              </a:rPr>
              <a:t>бачення</a:t>
            </a:r>
            <a:r>
              <a:rPr lang="ru-RU" sz="2800" dirty="0">
                <a:solidFill>
                  <a:schemeClr val="tx1"/>
                </a:solidFill>
                <a:latin typeface="Times New Roman" panose="02020603050405020304" pitchFamily="18" charset="0"/>
                <a:cs typeface="Times New Roman" panose="02020603050405020304" pitchFamily="18" charset="0"/>
              </a:rPr>
              <a:t> до абстрактного </a:t>
            </a:r>
            <a:r>
              <a:rPr lang="ru-RU" sz="2800" dirty="0" err="1">
                <a:solidFill>
                  <a:schemeClr val="tx1"/>
                </a:solidFill>
                <a:latin typeface="Times New Roman" panose="02020603050405020304" pitchFamily="18" charset="0"/>
                <a:cs typeface="Times New Roman" panose="02020603050405020304" pitchFamily="18" charset="0"/>
              </a:rPr>
              <a:t>мислення</a:t>
            </a:r>
            <a:r>
              <a:rPr lang="ru-RU" sz="2800" dirty="0">
                <a:solidFill>
                  <a:schemeClr val="tx1"/>
                </a:solidFill>
                <a:latin typeface="Times New Roman" panose="02020603050405020304" pitchFamily="18" charset="0"/>
                <a:cs typeface="Times New Roman" panose="02020603050405020304" pitchFamily="18" charset="0"/>
              </a:rPr>
              <a:t> і </a:t>
            </a:r>
            <a:r>
              <a:rPr lang="ru-RU" sz="2800" dirty="0" err="1">
                <a:solidFill>
                  <a:schemeClr val="tx1"/>
                </a:solidFill>
                <a:latin typeface="Times New Roman" panose="02020603050405020304" pitchFamily="18" charset="0"/>
                <a:cs typeface="Times New Roman" panose="02020603050405020304" pitchFamily="18" charset="0"/>
              </a:rPr>
              <a:t>від</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нього</a:t>
            </a:r>
            <a:r>
              <a:rPr lang="ru-RU" sz="2800" dirty="0">
                <a:solidFill>
                  <a:schemeClr val="tx1"/>
                </a:solidFill>
                <a:latin typeface="Times New Roman" panose="02020603050405020304" pitchFamily="18" charset="0"/>
                <a:cs typeface="Times New Roman" panose="02020603050405020304" pitchFamily="18" charset="0"/>
              </a:rPr>
              <a:t> до практики</a:t>
            </a:r>
            <a:r>
              <a:rPr lang="uk-UA" sz="2800" dirty="0">
                <a:solidFill>
                  <a:schemeClr val="tx1"/>
                </a:solidFill>
                <a:latin typeface="Times New Roman" panose="02020603050405020304" pitchFamily="18" charset="0"/>
                <a:cs typeface="Times New Roman" panose="02020603050405020304" pitchFamily="18" charset="0"/>
              </a:rPr>
              <a:t>»</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Це</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положення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лежить</a:t>
            </a:r>
            <a:r>
              <a:rPr lang="ru-RU" sz="2800" dirty="0">
                <a:solidFill>
                  <a:schemeClr val="tx1"/>
                </a:solidFill>
                <a:latin typeface="Times New Roman" panose="02020603050405020304" pitchFamily="18" charset="0"/>
                <a:cs typeface="Times New Roman" panose="02020603050405020304" pitchFamily="18" charset="0"/>
              </a:rPr>
              <a:t> в </a:t>
            </a:r>
            <a:r>
              <a:rPr lang="ru-RU" sz="2800" dirty="0" err="1">
                <a:solidFill>
                  <a:schemeClr val="tx1"/>
                </a:solidFill>
                <a:latin typeface="Times New Roman" panose="02020603050405020304" pitchFamily="18" charset="0"/>
                <a:cs typeface="Times New Roman" panose="02020603050405020304" pitchFamily="18" charset="0"/>
              </a:rPr>
              <a:t>основі</a:t>
            </a:r>
            <a:r>
              <a:rPr lang="ru-RU" sz="2800" dirty="0">
                <a:solidFill>
                  <a:schemeClr val="tx1"/>
                </a:solidFill>
                <a:latin typeface="Times New Roman" panose="02020603050405020304" pitchFamily="18" charset="0"/>
                <a:cs typeface="Times New Roman" panose="02020603050405020304" pitchFamily="18" charset="0"/>
              </a:rPr>
              <a:t> принципу </a:t>
            </a:r>
            <a:r>
              <a:rPr lang="ru-RU" sz="2800" dirty="0" err="1">
                <a:solidFill>
                  <a:schemeClr val="tx1"/>
                </a:solidFill>
                <a:latin typeface="Times New Roman" panose="02020603050405020304" pitchFamily="18" charset="0"/>
                <a:cs typeface="Times New Roman" panose="02020603050405020304" pitchFamily="18" charset="0"/>
              </a:rPr>
              <a:t>наочності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Навчання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вправи</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починається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створення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певного</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уявлення</a:t>
            </a:r>
            <a:r>
              <a:rPr lang="ru-RU" sz="2800" dirty="0">
                <a:solidFill>
                  <a:schemeClr val="tx1"/>
                </a:solidFill>
                <a:latin typeface="Times New Roman" panose="02020603050405020304" pitchFamily="18" charset="0"/>
                <a:cs typeface="Times New Roman" panose="02020603050405020304" pitchFamily="18" charset="0"/>
              </a:rPr>
              <a:t> про </a:t>
            </a:r>
            <a:r>
              <a:rPr lang="ru-RU" sz="2800" dirty="0" err="1">
                <a:solidFill>
                  <a:schemeClr val="tx1"/>
                </a:solidFill>
                <a:latin typeface="Times New Roman" panose="02020603050405020304" pitchFamily="18" charset="0"/>
                <a:cs typeface="Times New Roman" panose="02020603050405020304" pitchFamily="18" charset="0"/>
              </a:rPr>
              <a:t>особливості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її</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виконання</a:t>
            </a:r>
            <a:r>
              <a:rPr lang="ru-RU" sz="2800" dirty="0">
                <a:solidFill>
                  <a:schemeClr val="tx1"/>
                </a:solidFill>
                <a:latin typeface="Times New Roman" panose="02020603050405020304" pitchFamily="18" charset="0"/>
                <a:cs typeface="Times New Roman" panose="02020603050405020304" pitchFamily="18" charset="0"/>
              </a:rPr>
              <a:t>. При </a:t>
            </a:r>
            <a:r>
              <a:rPr lang="ru-RU" sz="2800" dirty="0" err="1">
                <a:solidFill>
                  <a:schemeClr val="tx1"/>
                </a:solidFill>
                <a:latin typeface="Times New Roman" panose="02020603050405020304" pitchFamily="18" charset="0"/>
                <a:cs typeface="Times New Roman" panose="02020603050405020304" pitchFamily="18" charset="0"/>
              </a:rPr>
              <a:t>цьому</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створення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уявлення</a:t>
            </a:r>
            <a:r>
              <a:rPr lang="ru-RU" sz="2800" dirty="0">
                <a:solidFill>
                  <a:schemeClr val="tx1"/>
                </a:solidFill>
                <a:latin typeface="Times New Roman" panose="02020603050405020304" pitchFamily="18" charset="0"/>
                <a:cs typeface="Times New Roman" panose="02020603050405020304" pitchFamily="18" charset="0"/>
              </a:rPr>
              <a:t> повинно </a:t>
            </a:r>
            <a:r>
              <a:rPr lang="ru-RU" sz="2800" dirty="0" err="1">
                <a:solidFill>
                  <a:schemeClr val="tx1"/>
                </a:solidFill>
                <a:latin typeface="Times New Roman" panose="02020603050405020304" pitchFamily="18" charset="0"/>
                <a:cs typeface="Times New Roman" panose="02020603050405020304" pitchFamily="18" charset="0"/>
              </a:rPr>
              <a:t>базуватися</a:t>
            </a:r>
            <a:r>
              <a:rPr lang="ru-RU" sz="2800" dirty="0">
                <a:solidFill>
                  <a:schemeClr val="tx1"/>
                </a:solidFill>
                <a:latin typeface="Times New Roman" panose="02020603050405020304" pitchFamily="18" charset="0"/>
                <a:cs typeface="Times New Roman" panose="02020603050405020304" pitchFamily="18" charset="0"/>
              </a:rPr>
              <a:t> на </a:t>
            </a:r>
            <a:r>
              <a:rPr lang="ru-RU" sz="2800" dirty="0" err="1">
                <a:solidFill>
                  <a:schemeClr val="tx1"/>
                </a:solidFill>
                <a:latin typeface="Times New Roman" panose="02020603050405020304" pitchFamily="18" charset="0"/>
                <a:cs typeface="Times New Roman" panose="02020603050405020304" pitchFamily="18" charset="0"/>
              </a:rPr>
              <a:t>зоровому</a:t>
            </a:r>
            <a:r>
              <a:rPr lang="ru-RU" sz="2800" dirty="0">
                <a:solidFill>
                  <a:schemeClr val="tx1"/>
                </a:solidFill>
                <a:latin typeface="Times New Roman" panose="02020603050405020304" pitchFamily="18" charset="0"/>
                <a:cs typeface="Times New Roman" panose="02020603050405020304" pitchFamily="18" charset="0"/>
              </a:rPr>
              <a:t>, слуховому, тактильному і </a:t>
            </a:r>
            <a:r>
              <a:rPr lang="ru-RU" sz="2800" dirty="0" err="1">
                <a:solidFill>
                  <a:schemeClr val="tx1"/>
                </a:solidFill>
                <a:latin typeface="Times New Roman" panose="02020603050405020304" pitchFamily="18" charset="0"/>
                <a:cs typeface="Times New Roman" panose="02020603050405020304" pitchFamily="18" charset="0"/>
              </a:rPr>
              <a:t>м'язовому</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сприйнятті</a:t>
            </a:r>
            <a:r>
              <a:rPr lang="ru-RU" sz="2800" dirty="0">
                <a:solidFill>
                  <a:schemeClr val="tx1"/>
                </a:solidFill>
                <a:latin typeface="Times New Roman" panose="02020603050405020304" pitchFamily="18" charset="0"/>
                <a:cs typeface="Times New Roman" panose="02020603050405020304" pitchFamily="18" charset="0"/>
              </a:rPr>
              <a:t>. </a:t>
            </a:r>
            <a:endParaRPr lang="uk-UA" sz="28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uk-UA" sz="2400" dirty="0" smtClean="0"/>
              <a:t>	</a:t>
            </a:r>
            <a:r>
              <a:rPr lang="uk-UA" sz="2800" dirty="0" smtClean="0">
                <a:solidFill>
                  <a:schemeClr val="tx1"/>
                </a:solidFill>
                <a:latin typeface="Times New Roman" panose="02020603050405020304" pitchFamily="18" charset="0"/>
                <a:cs typeface="Times New Roman" panose="02020603050405020304" pitchFamily="18" charset="0"/>
              </a:rPr>
              <a:t>Отже</a:t>
            </a:r>
            <a:r>
              <a:rPr lang="uk-UA" sz="2800" dirty="0">
                <a:solidFill>
                  <a:schemeClr val="tx1"/>
                </a:solidFill>
                <a:latin typeface="Times New Roman" panose="02020603050405020304" pitchFamily="18" charset="0"/>
                <a:cs typeface="Times New Roman" panose="02020603050405020304" pitchFamily="18" charset="0"/>
              </a:rPr>
              <a:t>, наочність здійснюється не тільки за допомогою бачення, але й шляхом мобілізації інших аналізаторів. Емпірично застосовували наочність у навчанні ще Т. Мор і Т. </a:t>
            </a:r>
            <a:r>
              <a:rPr lang="uk-UA" sz="2800" dirty="0" err="1">
                <a:solidFill>
                  <a:schemeClr val="tx1"/>
                </a:solidFill>
                <a:latin typeface="Times New Roman" panose="02020603050405020304" pitchFamily="18" charset="0"/>
                <a:cs typeface="Times New Roman" panose="02020603050405020304" pitchFamily="18" charset="0"/>
              </a:rPr>
              <a:t>Компанелла</a:t>
            </a:r>
            <a:r>
              <a:rPr lang="uk-UA" sz="2800" dirty="0">
                <a:solidFill>
                  <a:schemeClr val="tx1"/>
                </a:solidFill>
                <a:latin typeface="Times New Roman" panose="02020603050405020304" pitchFamily="18" charset="0"/>
                <a:cs typeface="Times New Roman" panose="02020603050405020304" pitchFamily="18" charset="0"/>
              </a:rPr>
              <a:t>. </a:t>
            </a:r>
            <a:endParaRPr lang="ru-RU" sz="2800"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811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46176" y="526563"/>
            <a:ext cx="10470621" cy="5874237"/>
          </a:xfrm>
        </p:spPr>
        <p:txBody>
          <a:bodyPr>
            <a:normAutofit/>
          </a:bodyPr>
          <a:lstStyle/>
          <a:p>
            <a:pPr marL="0" indent="0" algn="just">
              <a:buNone/>
            </a:pPr>
            <a:r>
              <a:rPr lang="uk-UA" sz="2400" dirty="0" smtClean="0"/>
              <a:t>	</a:t>
            </a:r>
            <a:r>
              <a:rPr lang="uk-UA" sz="2800" dirty="0" smtClean="0">
                <a:solidFill>
                  <a:schemeClr val="tx1"/>
                </a:solidFill>
                <a:latin typeface="Times New Roman" panose="02020603050405020304" pitchFamily="18" charset="0"/>
                <a:cs typeface="Times New Roman" panose="02020603050405020304" pitchFamily="18" charset="0"/>
              </a:rPr>
              <a:t>Теоретично </a:t>
            </a:r>
            <a:r>
              <a:rPr lang="uk-UA" sz="2800" dirty="0">
                <a:solidFill>
                  <a:schemeClr val="tx1"/>
                </a:solidFill>
                <a:latin typeface="Times New Roman" panose="02020603050405020304" pitchFamily="18" charset="0"/>
                <a:cs typeface="Times New Roman" panose="02020603050405020304" pitchFamily="18" charset="0"/>
              </a:rPr>
              <a:t>її </a:t>
            </a:r>
            <a:r>
              <a:rPr lang="uk-UA" sz="2800" dirty="0" err="1">
                <a:solidFill>
                  <a:schemeClr val="tx1"/>
                </a:solidFill>
                <a:latin typeface="Times New Roman" panose="02020603050405020304" pitchFamily="18" charset="0"/>
                <a:cs typeface="Times New Roman" panose="02020603050405020304" pitchFamily="18" charset="0"/>
              </a:rPr>
              <a:t>обгрунтував</a:t>
            </a:r>
            <a:r>
              <a:rPr lang="uk-UA" sz="2800" dirty="0">
                <a:solidFill>
                  <a:schemeClr val="tx1"/>
                </a:solidFill>
                <a:latin typeface="Times New Roman" panose="02020603050405020304" pitchFamily="18" charset="0"/>
                <a:cs typeface="Times New Roman" panose="02020603050405020304" pitchFamily="18" charset="0"/>
              </a:rPr>
              <a:t> Я</a:t>
            </a:r>
            <a:r>
              <a:rPr lang="uk-UA" sz="2800" dirty="0" smtClean="0">
                <a:solidFill>
                  <a:schemeClr val="tx1"/>
                </a:solidFill>
                <a:latin typeface="Times New Roman" panose="02020603050405020304" pitchFamily="18" charset="0"/>
                <a:cs typeface="Times New Roman" panose="02020603050405020304" pitchFamily="18" charset="0"/>
              </a:rPr>
              <a:t>. А. </a:t>
            </a:r>
            <a:r>
              <a:rPr lang="uk-UA" sz="2800" dirty="0" err="1" smtClean="0">
                <a:solidFill>
                  <a:schemeClr val="tx1"/>
                </a:solidFill>
                <a:latin typeface="Times New Roman" panose="02020603050405020304" pitchFamily="18" charset="0"/>
                <a:cs typeface="Times New Roman" panose="02020603050405020304" pitchFamily="18" charset="0"/>
              </a:rPr>
              <a:t>Коменський</a:t>
            </a:r>
            <a:r>
              <a:rPr lang="uk-UA" sz="2800" dirty="0">
                <a:solidFill>
                  <a:schemeClr val="tx1"/>
                </a:solidFill>
                <a:latin typeface="Times New Roman" panose="02020603050405020304" pitchFamily="18" charset="0"/>
                <a:cs typeface="Times New Roman" panose="02020603050405020304" pitchFamily="18" charset="0"/>
              </a:rPr>
              <a:t>. Він розумів наочність широко, не лише як зорову, а як залучення до кращого і ясного сприймання речей і явищ, всіх органів чуття. Досягають цього завдяки поєднанню різних методів і, насамперед, методів слова і демонстрації. </a:t>
            </a:r>
          </a:p>
          <a:p>
            <a:pPr marL="0" indent="0" algn="just">
              <a:buNone/>
            </a:pP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Використання</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засобів</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наочності</a:t>
            </a:r>
            <a:r>
              <a:rPr lang="ru-RU" sz="2800" dirty="0">
                <a:solidFill>
                  <a:schemeClr val="tx1"/>
                </a:solidFill>
                <a:latin typeface="Times New Roman" panose="02020603050405020304" pitchFamily="18" charset="0"/>
                <a:cs typeface="Times New Roman" panose="02020603050405020304" pitchFamily="18" charset="0"/>
              </a:rPr>
              <a:t> − </a:t>
            </a:r>
            <a:r>
              <a:rPr lang="ru-RU" sz="2800" dirty="0" err="1">
                <a:solidFill>
                  <a:schemeClr val="tx1"/>
                </a:solidFill>
                <a:latin typeface="Times New Roman" panose="02020603050405020304" pitchFamily="18" charset="0"/>
                <a:cs typeface="Times New Roman" panose="02020603050405020304" pitchFamily="18" charset="0"/>
              </a:rPr>
              <a:t>необхідна</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передумова</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освоєння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рухів</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навіть</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молоді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тварини</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формують</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власну</a:t>
            </a:r>
            <a:r>
              <a:rPr lang="ru-RU" sz="2800" dirty="0">
                <a:solidFill>
                  <a:schemeClr val="tx1"/>
                </a:solidFill>
                <a:latin typeface="Times New Roman" panose="02020603050405020304" pitchFamily="18" charset="0"/>
                <a:cs typeface="Times New Roman" panose="02020603050405020304" pitchFamily="18" charset="0"/>
              </a:rPr>
              <a:t> базу </a:t>
            </a:r>
            <a:r>
              <a:rPr lang="ru-RU" sz="2800" dirty="0" err="1">
                <a:solidFill>
                  <a:schemeClr val="tx1"/>
                </a:solidFill>
                <a:latin typeface="Times New Roman" panose="02020603050405020304" pitchFamily="18" charset="0"/>
                <a:cs typeface="Times New Roman" panose="02020603050405020304" pitchFamily="18" charset="0"/>
              </a:rPr>
              <a:t>рухів</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спостерігаючи</a:t>
            </a:r>
            <a:r>
              <a:rPr lang="ru-RU" sz="2800" dirty="0">
                <a:solidFill>
                  <a:schemeClr val="tx1"/>
                </a:solidFill>
                <a:latin typeface="Times New Roman" panose="02020603050405020304" pitchFamily="18" charset="0"/>
                <a:cs typeface="Times New Roman" panose="02020603050405020304" pitchFamily="18" charset="0"/>
              </a:rPr>
              <a:t> за </a:t>
            </a:r>
            <a:r>
              <a:rPr lang="ru-RU" sz="2800" dirty="0" err="1">
                <a:solidFill>
                  <a:schemeClr val="tx1"/>
                </a:solidFill>
                <a:latin typeface="Times New Roman" panose="02020603050405020304" pitchFamily="18" charset="0"/>
                <a:cs typeface="Times New Roman" panose="02020603050405020304" pitchFamily="18" charset="0"/>
              </a:rPr>
              <a:t>рухами</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батьків</a:t>
            </a:r>
            <a:r>
              <a:rPr lang="ru-RU" sz="2800" dirty="0">
                <a:solidFill>
                  <a:schemeClr val="tx1"/>
                </a:solidFill>
                <a:latin typeface="Times New Roman" panose="02020603050405020304" pitchFamily="18" charset="0"/>
                <a:cs typeface="Times New Roman" panose="02020603050405020304" pitchFamily="18" charset="0"/>
              </a:rPr>
              <a:t>).</a:t>
            </a:r>
            <a:endParaRPr lang="uk-UA" sz="28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Використання</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засобів</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наочності</a:t>
            </a:r>
            <a:r>
              <a:rPr lang="ru-RU" sz="2800" dirty="0">
                <a:solidFill>
                  <a:schemeClr val="tx1"/>
                </a:solidFill>
                <a:latin typeface="Times New Roman" panose="02020603050405020304" pitchFamily="18" charset="0"/>
                <a:cs typeface="Times New Roman" panose="02020603050405020304" pitchFamily="18" charset="0"/>
              </a:rPr>
              <a:t> − </a:t>
            </a:r>
            <a:r>
              <a:rPr lang="ru-RU" sz="2800" dirty="0" err="1">
                <a:solidFill>
                  <a:schemeClr val="tx1"/>
                </a:solidFill>
                <a:latin typeface="Times New Roman" panose="02020603050405020304" pitchFamily="18" charset="0"/>
                <a:cs typeface="Times New Roman" panose="02020603050405020304" pitchFamily="18" charset="0"/>
              </a:rPr>
              <a:t>необхідна</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передумова</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удосконалення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рухів</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ця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вимога</a:t>
            </a:r>
            <a:r>
              <a:rPr lang="ru-RU" sz="2800" dirty="0">
                <a:solidFill>
                  <a:schemeClr val="tx1"/>
                </a:solidFill>
                <a:latin typeface="Times New Roman" panose="02020603050405020304" pitchFamily="18" charset="0"/>
                <a:cs typeface="Times New Roman" panose="02020603050405020304" pitchFamily="18" charset="0"/>
              </a:rPr>
              <a:t> є </a:t>
            </a:r>
            <a:r>
              <a:rPr lang="ru-RU" sz="2800" dirty="0" err="1">
                <a:solidFill>
                  <a:schemeClr val="tx1"/>
                </a:solidFill>
                <a:latin typeface="Times New Roman" panose="02020603050405020304" pitchFamily="18" charset="0"/>
                <a:cs typeface="Times New Roman" panose="02020603050405020304" pitchFamily="18" charset="0"/>
              </a:rPr>
              <a:t>обов’язковою</a:t>
            </a:r>
            <a:r>
              <a:rPr lang="ru-RU" sz="2800" dirty="0">
                <a:solidFill>
                  <a:schemeClr val="tx1"/>
                </a:solidFill>
                <a:latin typeface="Times New Roman" panose="02020603050405020304" pitchFamily="18" charset="0"/>
                <a:cs typeface="Times New Roman" panose="02020603050405020304" pitchFamily="18" charset="0"/>
              </a:rPr>
              <a:t> особливо при </a:t>
            </a:r>
            <a:r>
              <a:rPr lang="ru-RU" sz="2800" dirty="0" err="1">
                <a:solidFill>
                  <a:schemeClr val="tx1"/>
                </a:solidFill>
                <a:latin typeface="Times New Roman" panose="02020603050405020304" pitchFamily="18" charset="0"/>
                <a:cs typeface="Times New Roman" panose="02020603050405020304" pitchFamily="18" charset="0"/>
              </a:rPr>
              <a:t>удосконаленні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складних</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рухів</a:t>
            </a:r>
            <a:r>
              <a:rPr lang="ru-RU" sz="2800" dirty="0">
                <a:solidFill>
                  <a:schemeClr val="tx1"/>
                </a:solidFill>
                <a:latin typeface="Times New Roman" panose="02020603050405020304" pitchFamily="18" charset="0"/>
                <a:cs typeface="Times New Roman" panose="02020603050405020304" pitchFamily="18" charset="0"/>
              </a:rPr>
              <a:t>).</a:t>
            </a:r>
            <a:endParaRPr lang="uk-UA" sz="2800" dirty="0">
              <a:solidFill>
                <a:schemeClr val="tx1"/>
              </a:solidFill>
              <a:latin typeface="Times New Roman" panose="02020603050405020304" pitchFamily="18" charset="0"/>
              <a:cs typeface="Times New Roman" panose="02020603050405020304" pitchFamily="18" charset="0"/>
            </a:endParaRPr>
          </a:p>
          <a:p>
            <a:pPr marL="0" indent="0" algn="just">
              <a:spcBef>
                <a:spcPts val="0"/>
              </a:spcBef>
              <a:buNone/>
            </a:pPr>
            <a:endParaRPr lang="ru-RU"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3215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65632" y="487680"/>
            <a:ext cx="10156594" cy="5705856"/>
          </a:xfrm>
        </p:spPr>
        <p:txBody>
          <a:bodyPr>
            <a:normAutofit fontScale="92500" lnSpcReduction="10000"/>
          </a:bodyPr>
          <a:lstStyle/>
          <a:p>
            <a:pPr marL="0" indent="0" algn="just">
              <a:buNone/>
            </a:pPr>
            <a:r>
              <a:rPr lang="ru-RU" dirty="0" smtClean="0"/>
              <a:t>	</a:t>
            </a:r>
            <a:r>
              <a:rPr lang="ru-RU" sz="2800" dirty="0" err="1" smtClean="0">
                <a:solidFill>
                  <a:schemeClr val="tx1"/>
                </a:solidFill>
                <a:latin typeface="Times New Roman" panose="02020603050405020304" pitchFamily="18" charset="0"/>
                <a:cs typeface="Times New Roman" panose="02020603050405020304" pitchFamily="18" charset="0"/>
              </a:rPr>
              <a:t>Наочність</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буває</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безпосередньою</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демонстрація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вправи</a:t>
            </a:r>
            <a:r>
              <a:rPr lang="ru-RU" sz="2800" dirty="0">
                <a:solidFill>
                  <a:schemeClr val="tx1"/>
                </a:solidFill>
                <a:latin typeface="Times New Roman" panose="02020603050405020304" pitchFamily="18" charset="0"/>
                <a:cs typeface="Times New Roman" panose="02020603050405020304" pitchFamily="18" charset="0"/>
              </a:rPr>
              <a:t>, яку </a:t>
            </a:r>
            <a:r>
              <a:rPr lang="ru-RU" sz="2800" dirty="0" err="1">
                <a:solidFill>
                  <a:schemeClr val="tx1"/>
                </a:solidFill>
                <a:latin typeface="Times New Roman" panose="02020603050405020304" pitchFamily="18" charset="0"/>
                <a:cs typeface="Times New Roman" panose="02020603050405020304" pitchFamily="18" charset="0"/>
              </a:rPr>
              <a:t>необхідно</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вивчити</a:t>
            </a:r>
            <a:r>
              <a:rPr lang="ru-RU" sz="2800" dirty="0">
                <a:solidFill>
                  <a:schemeClr val="tx1"/>
                </a:solidFill>
                <a:latin typeface="Times New Roman" panose="02020603050405020304" pitchFamily="18" charset="0"/>
                <a:cs typeface="Times New Roman" panose="02020603050405020304" pitchFamily="18" charset="0"/>
              </a:rPr>
              <a:t>), та </a:t>
            </a:r>
            <a:r>
              <a:rPr lang="ru-RU" sz="2800" dirty="0" err="1">
                <a:solidFill>
                  <a:schemeClr val="tx1"/>
                </a:solidFill>
                <a:latin typeface="Times New Roman" panose="02020603050405020304" pitchFamily="18" charset="0"/>
                <a:cs typeface="Times New Roman" panose="02020603050405020304" pitchFamily="18" charset="0"/>
              </a:rPr>
              <a:t>опосередкованою</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знайомство</a:t>
            </a:r>
            <a:r>
              <a:rPr lang="ru-RU" sz="2800" dirty="0">
                <a:solidFill>
                  <a:schemeClr val="tx1"/>
                </a:solidFill>
                <a:latin typeface="Times New Roman" panose="02020603050405020304" pitchFamily="18" charset="0"/>
                <a:cs typeface="Times New Roman" panose="02020603050405020304" pitchFamily="18" charset="0"/>
              </a:rPr>
              <a:t> з </a:t>
            </a:r>
            <a:r>
              <a:rPr lang="ru-RU" sz="2800" dirty="0" err="1">
                <a:solidFill>
                  <a:schemeClr val="tx1"/>
                </a:solidFill>
                <a:latin typeface="Times New Roman" panose="02020603050405020304" pitchFamily="18" charset="0"/>
                <a:cs typeface="Times New Roman" panose="02020603050405020304" pitchFamily="18" charset="0"/>
              </a:rPr>
              <a:t>окремими</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механізмами</a:t>
            </a:r>
            <a:r>
              <a:rPr lang="ru-RU" sz="2800" dirty="0">
                <a:solidFill>
                  <a:schemeClr val="tx1"/>
                </a:solidFill>
                <a:latin typeface="Times New Roman" panose="02020603050405020304" pitchFamily="18" charset="0"/>
                <a:cs typeface="Times New Roman" panose="02020603050405020304" pitchFamily="18" charset="0"/>
              </a:rPr>
              <a:t>, схемами, моделями </a:t>
            </a:r>
            <a:r>
              <a:rPr lang="ru-RU" sz="2800" dirty="0" err="1">
                <a:solidFill>
                  <a:schemeClr val="tx1"/>
                </a:solidFill>
                <a:latin typeface="Times New Roman" panose="02020603050405020304" pitchFamily="18" charset="0"/>
                <a:cs typeface="Times New Roman" panose="02020603050405020304" pitchFamily="18" charset="0"/>
              </a:rPr>
              <a:t>рухів</a:t>
            </a:r>
            <a:r>
              <a:rPr lang="ru-RU" sz="2800" dirty="0">
                <a:solidFill>
                  <a:schemeClr val="tx1"/>
                </a:solidFill>
                <a:latin typeface="Times New Roman" panose="02020603050405020304" pitchFamily="18" charset="0"/>
                <a:cs typeface="Times New Roman" panose="02020603050405020304" pitchFamily="18" charset="0"/>
              </a:rPr>
              <a:t>).</a:t>
            </a:r>
            <a:endParaRPr lang="uk-UA" sz="28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uk-UA" sz="2800" dirty="0" smtClean="0">
                <a:solidFill>
                  <a:schemeClr val="tx1"/>
                </a:solidFill>
                <a:latin typeface="Times New Roman" panose="02020603050405020304" pitchFamily="18" charset="0"/>
                <a:cs typeface="Times New Roman" panose="02020603050405020304" pitchFamily="18" charset="0"/>
              </a:rPr>
              <a:t>	Перш </a:t>
            </a:r>
            <a:r>
              <a:rPr lang="uk-UA" sz="2800" dirty="0">
                <a:solidFill>
                  <a:schemeClr val="tx1"/>
                </a:solidFill>
                <a:latin typeface="Times New Roman" panose="02020603050405020304" pitchFamily="18" charset="0"/>
                <a:cs typeface="Times New Roman" panose="02020603050405020304" pitchFamily="18" charset="0"/>
              </a:rPr>
              <a:t>ніж </a:t>
            </a:r>
            <a:r>
              <a:rPr lang="uk-UA" sz="2800" dirty="0" err="1">
                <a:solidFill>
                  <a:schemeClr val="tx1"/>
                </a:solidFill>
                <a:latin typeface="Times New Roman" panose="02020603050405020304" pitchFamily="18" charset="0"/>
                <a:cs typeface="Times New Roman" panose="02020603050405020304" pitchFamily="18" charset="0"/>
              </a:rPr>
              <a:t>внести</a:t>
            </a:r>
            <a:r>
              <a:rPr lang="uk-UA" sz="2800" dirty="0">
                <a:solidFill>
                  <a:schemeClr val="tx1"/>
                </a:solidFill>
                <a:latin typeface="Times New Roman" panose="02020603050405020304" pitchFamily="18" charset="0"/>
                <a:cs typeface="Times New Roman" panose="02020603050405020304" pitchFamily="18" charset="0"/>
              </a:rPr>
              <a:t> вправу до комплексу коригуючої гімнастики фахівець з фізичної терапії  спочатку повинен виконати її самостійно, показуючи (пацієнтам або їх батькам) в. п., хвати, рух, точки </a:t>
            </a:r>
            <a:r>
              <a:rPr lang="uk-UA" sz="2800" dirty="0" smtClean="0">
                <a:solidFill>
                  <a:schemeClr val="tx1"/>
                </a:solidFill>
                <a:latin typeface="Times New Roman" panose="02020603050405020304" pitchFamily="18" charset="0"/>
                <a:cs typeface="Times New Roman" panose="02020603050405020304" pitchFamily="18" charset="0"/>
              </a:rPr>
              <a:t>опору, </a:t>
            </a:r>
            <a:r>
              <a:rPr lang="uk-UA" sz="2800" dirty="0">
                <a:solidFill>
                  <a:schemeClr val="tx1"/>
                </a:solidFill>
                <a:latin typeface="Times New Roman" panose="02020603050405020304" pitchFamily="18" charset="0"/>
                <a:cs typeface="Times New Roman" panose="02020603050405020304" pitchFamily="18" charset="0"/>
              </a:rPr>
              <a:t>потім виправити помилки.</a:t>
            </a:r>
          </a:p>
          <a:p>
            <a:pPr marL="0" indent="0" algn="just">
              <a:buNone/>
            </a:pPr>
            <a:r>
              <a:rPr lang="uk-UA" sz="2800" b="1" dirty="0">
                <a:solidFill>
                  <a:schemeClr val="tx1"/>
                </a:solidFill>
                <a:latin typeface="Times New Roman" panose="02020603050405020304" pitchFamily="18" charset="0"/>
                <a:cs typeface="Times New Roman" panose="02020603050405020304" pitchFamily="18" charset="0"/>
              </a:rPr>
              <a:t>4.</a:t>
            </a:r>
            <a:r>
              <a:rPr lang="uk-UA" sz="2800" dirty="0">
                <a:solidFill>
                  <a:schemeClr val="tx1"/>
                </a:solidFill>
                <a:latin typeface="Times New Roman" panose="02020603050405020304" pitchFamily="18" charset="0"/>
                <a:cs typeface="Times New Roman" panose="02020603050405020304" pitchFamily="18" charset="0"/>
              </a:rPr>
              <a:t> </a:t>
            </a:r>
            <a:r>
              <a:rPr lang="uk-UA" sz="2800" b="1" dirty="0">
                <a:solidFill>
                  <a:schemeClr val="tx1"/>
                </a:solidFill>
                <a:latin typeface="Times New Roman" panose="02020603050405020304" pitchFamily="18" charset="0"/>
                <a:cs typeface="Times New Roman" panose="02020603050405020304" pitchFamily="18" charset="0"/>
              </a:rPr>
              <a:t>Принцип поступовості</a:t>
            </a:r>
            <a:r>
              <a:rPr lang="uk-UA"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означає</a:t>
            </a:r>
            <a:r>
              <a:rPr lang="ru-RU" sz="2800" dirty="0">
                <a:solidFill>
                  <a:schemeClr val="tx1"/>
                </a:solidFill>
                <a:latin typeface="Times New Roman" panose="02020603050405020304" pitchFamily="18" charset="0"/>
                <a:cs typeface="Times New Roman" panose="02020603050405020304" pitchFamily="18" charset="0"/>
              </a:rPr>
              <a:t> потребу </a:t>
            </a:r>
            <a:r>
              <a:rPr lang="ru-RU" sz="2800" dirty="0" err="1">
                <a:solidFill>
                  <a:schemeClr val="tx1"/>
                </a:solidFill>
                <a:latin typeface="Times New Roman" panose="02020603050405020304" pitchFamily="18" charset="0"/>
                <a:cs typeface="Times New Roman" panose="02020603050405020304" pitchFamily="18" charset="0"/>
              </a:rPr>
              <a:t>поступового</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збільшення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навантажень</a:t>
            </a:r>
            <a:r>
              <a:rPr lang="uk-UA"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Нехтування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цим</a:t>
            </a:r>
            <a:r>
              <a:rPr lang="ru-RU" sz="2800" dirty="0">
                <a:solidFill>
                  <a:schemeClr val="tx1"/>
                </a:solidFill>
                <a:latin typeface="Times New Roman" panose="02020603050405020304" pitchFamily="18" charset="0"/>
                <a:cs typeface="Times New Roman" panose="02020603050405020304" pitchFamily="18" charset="0"/>
              </a:rPr>
              <a:t> принципом </a:t>
            </a:r>
            <a:r>
              <a:rPr lang="ru-RU" sz="2800" dirty="0" err="1">
                <a:solidFill>
                  <a:schemeClr val="tx1"/>
                </a:solidFill>
                <a:latin typeface="Times New Roman" panose="02020603050405020304" pitchFamily="18" charset="0"/>
                <a:cs typeface="Times New Roman" panose="02020603050405020304" pitchFamily="18" charset="0"/>
              </a:rPr>
              <a:t>може</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призвести</a:t>
            </a:r>
            <a:r>
              <a:rPr lang="ru-RU" sz="2800" dirty="0">
                <a:solidFill>
                  <a:schemeClr val="tx1"/>
                </a:solidFill>
                <a:latin typeface="Times New Roman" panose="02020603050405020304" pitchFamily="18" charset="0"/>
                <a:cs typeface="Times New Roman" panose="02020603050405020304" pitchFamily="18" charset="0"/>
              </a:rPr>
              <a:t> до </a:t>
            </a:r>
            <a:r>
              <a:rPr lang="ru-RU" sz="2800" dirty="0" err="1">
                <a:solidFill>
                  <a:schemeClr val="tx1"/>
                </a:solidFill>
                <a:latin typeface="Times New Roman" panose="02020603050405020304" pitchFamily="18" charset="0"/>
                <a:cs typeface="Times New Roman" panose="02020603050405020304" pitchFamily="18" charset="0"/>
              </a:rPr>
              <a:t>травми</a:t>
            </a:r>
            <a:r>
              <a:rPr lang="ru-RU" sz="2800" dirty="0">
                <a:solidFill>
                  <a:schemeClr val="tx1"/>
                </a:solidFill>
                <a:latin typeface="Times New Roman" panose="02020603050405020304" pitchFamily="18" charset="0"/>
                <a:cs typeface="Times New Roman" panose="02020603050405020304" pitchFamily="18" charset="0"/>
              </a:rPr>
              <a:t> і </a:t>
            </a:r>
            <a:r>
              <a:rPr lang="ru-RU" sz="2800" dirty="0" err="1">
                <a:solidFill>
                  <a:schemeClr val="tx1"/>
                </a:solidFill>
                <a:latin typeface="Times New Roman" panose="02020603050405020304" pitchFamily="18" charset="0"/>
                <a:cs typeface="Times New Roman" panose="02020603050405020304" pitchFamily="18" charset="0"/>
              </a:rPr>
              <a:t>втрати</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інтересу</a:t>
            </a:r>
            <a:r>
              <a:rPr lang="ru-RU" sz="2800" dirty="0">
                <a:solidFill>
                  <a:schemeClr val="tx1"/>
                </a:solidFill>
                <a:latin typeface="Times New Roman" panose="02020603050405020304" pitchFamily="18" charset="0"/>
                <a:cs typeface="Times New Roman" panose="02020603050405020304" pitchFamily="18" charset="0"/>
              </a:rPr>
              <a:t> до занять</a:t>
            </a:r>
            <a:r>
              <a:rPr lang="uk-UA" sz="2800" dirty="0">
                <a:solidFill>
                  <a:schemeClr val="tx1"/>
                </a:solidFill>
                <a:latin typeface="Times New Roman" panose="02020603050405020304" pitchFamily="18" charset="0"/>
                <a:cs typeface="Times New Roman" panose="02020603050405020304" pitchFamily="18" charset="0"/>
              </a:rPr>
              <a:t>. Цей принцип  особливо важливий при підвищенні фізичного навантаження за всіма її показниками: обсягом, інтенсивності, кількості вправ, числу їх повторень, складності вправ як всередині одного заняття, так і протягом усього процесу фізичної терапії.</a:t>
            </a:r>
          </a:p>
          <a:p>
            <a:pPr marL="0" indent="0" algn="just">
              <a:buNone/>
            </a:pPr>
            <a:endParaRPr lang="ru-RU" dirty="0"/>
          </a:p>
        </p:txBody>
      </p:sp>
    </p:spTree>
    <p:extLst>
      <p:ext uri="{BB962C8B-B14F-4D97-AF65-F5344CB8AC3E}">
        <p14:creationId xmlns:p14="http://schemas.microsoft.com/office/powerpoint/2010/main" val="2893182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560576" y="743712"/>
            <a:ext cx="9363456" cy="5218176"/>
          </a:xfrm>
        </p:spPr>
        <p:txBody>
          <a:bodyPr>
            <a:normAutofit lnSpcReduction="10000"/>
          </a:bodyPr>
          <a:lstStyle/>
          <a:p>
            <a:pPr marL="0" indent="0" algn="just">
              <a:buNone/>
            </a:pPr>
            <a:r>
              <a:rPr lang="ru-RU" dirty="0" smtClean="0"/>
              <a:t>	</a:t>
            </a:r>
            <a:r>
              <a:rPr lang="ru-RU" sz="2800" dirty="0" err="1" smtClean="0">
                <a:solidFill>
                  <a:schemeClr val="tx1"/>
                </a:solidFill>
                <a:latin typeface="Times New Roman" panose="02020603050405020304" pitchFamily="18" charset="0"/>
                <a:cs typeface="Times New Roman" panose="02020603050405020304" pitchFamily="18" charset="0"/>
              </a:rPr>
              <a:t>Цей</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a:solidFill>
                  <a:schemeClr val="tx1"/>
                </a:solidFill>
                <a:latin typeface="Times New Roman" panose="02020603050405020304" pitchFamily="18" charset="0"/>
                <a:cs typeface="Times New Roman" panose="02020603050405020304" pitchFamily="18" charset="0"/>
              </a:rPr>
              <a:t>принцип </a:t>
            </a:r>
            <a:r>
              <a:rPr lang="ru-RU" sz="2800" dirty="0" err="1">
                <a:solidFill>
                  <a:schemeClr val="tx1"/>
                </a:solidFill>
                <a:latin typeface="Times New Roman" panose="02020603050405020304" pitchFamily="18" charset="0"/>
                <a:cs typeface="Times New Roman" panose="02020603050405020304" pitchFamily="18" charset="0"/>
              </a:rPr>
              <a:t>передбачає</a:t>
            </a:r>
            <a:r>
              <a:rPr lang="ru-RU" sz="2800" dirty="0">
                <a:solidFill>
                  <a:schemeClr val="tx1"/>
                </a:solidFill>
                <a:latin typeface="Times New Roman" panose="02020603050405020304" pitchFamily="18" charset="0"/>
                <a:cs typeface="Times New Roman" panose="02020603050405020304" pitchFamily="18" charset="0"/>
              </a:rPr>
              <a:t>:</a:t>
            </a:r>
            <a:endParaRPr lang="uk-UA" sz="28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ru-RU" sz="2800" dirty="0">
                <a:solidFill>
                  <a:schemeClr val="tx1"/>
                </a:solidFill>
                <a:latin typeface="Times New Roman" panose="02020603050405020304" pitchFamily="18" charset="0"/>
                <a:cs typeface="Times New Roman" panose="02020603050405020304" pitchFamily="18" charset="0"/>
              </a:rPr>
              <a:t>1. </a:t>
            </a:r>
            <a:r>
              <a:rPr lang="ru-RU" sz="2800" dirty="0" err="1">
                <a:solidFill>
                  <a:schemeClr val="tx1"/>
                </a:solidFill>
                <a:latin typeface="Times New Roman" panose="02020603050405020304" pitchFamily="18" charset="0"/>
                <a:cs typeface="Times New Roman" panose="02020603050405020304" pitchFamily="18" charset="0"/>
              </a:rPr>
              <a:t>Розширення</a:t>
            </a:r>
            <a:r>
              <a:rPr lang="ru-RU" sz="2800" dirty="0">
                <a:solidFill>
                  <a:schemeClr val="tx1"/>
                </a:solidFill>
                <a:latin typeface="Times New Roman" panose="02020603050405020304" pitchFamily="18" charset="0"/>
                <a:cs typeface="Times New Roman" panose="02020603050405020304" pitchFamily="18" charset="0"/>
              </a:rPr>
              <a:t> арсеналу </a:t>
            </a:r>
            <a:r>
              <a:rPr lang="ru-RU" sz="2800" dirty="0" err="1">
                <a:solidFill>
                  <a:schemeClr val="tx1"/>
                </a:solidFill>
                <a:latin typeface="Times New Roman" panose="02020603050405020304" pitchFamily="18" charset="0"/>
                <a:cs typeface="Times New Roman" panose="02020603050405020304" pitchFamily="18" charset="0"/>
              </a:rPr>
              <a:t>рухових</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умінь</a:t>
            </a:r>
            <a:r>
              <a:rPr lang="ru-RU" sz="2800" dirty="0">
                <a:solidFill>
                  <a:schemeClr val="tx1"/>
                </a:solidFill>
                <a:latin typeface="Times New Roman" panose="02020603050405020304" pitchFamily="18" charset="0"/>
                <a:cs typeface="Times New Roman" panose="02020603050405020304" pitchFamily="18" charset="0"/>
              </a:rPr>
              <a:t> і </a:t>
            </a:r>
            <a:r>
              <a:rPr lang="ru-RU" sz="2800" dirty="0" err="1">
                <a:solidFill>
                  <a:schemeClr val="tx1"/>
                </a:solidFill>
                <a:latin typeface="Times New Roman" panose="02020603050405020304" pitchFamily="18" charset="0"/>
                <a:cs typeface="Times New Roman" panose="02020603050405020304" pitchFamily="18" charset="0"/>
              </a:rPr>
              <a:t>навиків</a:t>
            </a:r>
            <a:r>
              <a:rPr lang="ru-RU" sz="2800" dirty="0">
                <a:solidFill>
                  <a:schemeClr val="tx1"/>
                </a:solidFill>
                <a:latin typeface="Times New Roman" panose="02020603050405020304" pitchFamily="18" charset="0"/>
                <a:cs typeface="Times New Roman" panose="02020603050405020304" pitchFamily="18" charset="0"/>
              </a:rPr>
              <a:t> та </a:t>
            </a:r>
            <a:r>
              <a:rPr lang="ru-RU" sz="2800" dirty="0" err="1">
                <a:solidFill>
                  <a:schemeClr val="tx1"/>
                </a:solidFill>
                <a:latin typeface="Times New Roman" panose="02020603050405020304" pitchFamily="18" charset="0"/>
                <a:cs typeface="Times New Roman" panose="02020603050405020304" pitchFamily="18" charset="0"/>
              </a:rPr>
              <a:t>спеціальних</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знань</a:t>
            </a:r>
            <a:r>
              <a:rPr lang="uk-UA" sz="2800" dirty="0">
                <a:solidFill>
                  <a:schemeClr val="tx1"/>
                </a:solidFill>
                <a:latin typeface="Times New Roman" panose="02020603050405020304" pitchFamily="18" charset="0"/>
                <a:cs typeface="Times New Roman" panose="02020603050405020304" pitchFamily="18" charset="0"/>
              </a:rPr>
              <a:t>.</a:t>
            </a:r>
          </a:p>
          <a:p>
            <a:pPr marL="0" indent="0" algn="just">
              <a:buNone/>
            </a:pPr>
            <a:r>
              <a:rPr lang="ru-RU" sz="2800" dirty="0">
                <a:solidFill>
                  <a:schemeClr val="tx1"/>
                </a:solidFill>
                <a:latin typeface="Times New Roman" panose="02020603050405020304" pitchFamily="18" charset="0"/>
                <a:cs typeface="Times New Roman" panose="02020603050405020304" pitchFamily="18" charset="0"/>
              </a:rPr>
              <a:t>2. </a:t>
            </a:r>
            <a:r>
              <a:rPr lang="ru-RU" sz="2800" dirty="0" err="1">
                <a:solidFill>
                  <a:schemeClr val="tx1"/>
                </a:solidFill>
                <a:latin typeface="Times New Roman" panose="02020603050405020304" pitchFamily="18" charset="0"/>
                <a:cs typeface="Times New Roman" panose="02020603050405020304" pitchFamily="18" charset="0"/>
              </a:rPr>
              <a:t>Неухильне</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підвищення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рівня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розвитку</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фізичних</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якостей</a:t>
            </a:r>
            <a:r>
              <a:rPr lang="ru-RU" sz="2800" dirty="0">
                <a:solidFill>
                  <a:schemeClr val="tx1"/>
                </a:solidFill>
                <a:latin typeface="Times New Roman" panose="02020603050405020304" pitchFamily="18" charset="0"/>
                <a:cs typeface="Times New Roman" panose="02020603050405020304" pitchFamily="18" charset="0"/>
              </a:rPr>
              <a:t>.</a:t>
            </a:r>
            <a:endParaRPr lang="uk-UA" sz="28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ru-RU" sz="2800" dirty="0" err="1">
                <a:solidFill>
                  <a:schemeClr val="tx1"/>
                </a:solidFill>
                <a:latin typeface="Times New Roman" panose="02020603050405020304" pitchFamily="18" charset="0"/>
                <a:cs typeface="Times New Roman" panose="02020603050405020304" pitchFamily="18" charset="0"/>
              </a:rPr>
              <a:t>Орієнтація</a:t>
            </a:r>
            <a:r>
              <a:rPr lang="ru-RU" sz="2800" dirty="0">
                <a:solidFill>
                  <a:schemeClr val="tx1"/>
                </a:solidFill>
                <a:latin typeface="Times New Roman" panose="02020603050405020304" pitchFamily="18" charset="0"/>
                <a:cs typeface="Times New Roman" panose="02020603050405020304" pitchFamily="18" charset="0"/>
              </a:rPr>
              <a:t> на </a:t>
            </a:r>
            <a:r>
              <a:rPr lang="ru-RU" sz="2800" dirty="0" err="1">
                <a:solidFill>
                  <a:schemeClr val="tx1"/>
                </a:solidFill>
                <a:latin typeface="Times New Roman" panose="02020603050405020304" pitchFamily="18" charset="0"/>
                <a:cs typeface="Times New Roman" panose="02020603050405020304" pitchFamily="18" charset="0"/>
              </a:rPr>
              <a:t>цей</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дидактичний</a:t>
            </a:r>
            <a:r>
              <a:rPr lang="ru-RU" sz="2800" dirty="0">
                <a:solidFill>
                  <a:schemeClr val="tx1"/>
                </a:solidFill>
                <a:latin typeface="Times New Roman" panose="02020603050405020304" pitchFamily="18" charset="0"/>
                <a:cs typeface="Times New Roman" panose="02020603050405020304" pitchFamily="18" charset="0"/>
              </a:rPr>
              <a:t> принцип при </a:t>
            </a:r>
            <a:r>
              <a:rPr lang="ru-RU" sz="2800" dirty="0" err="1">
                <a:solidFill>
                  <a:schemeClr val="tx1"/>
                </a:solidFill>
                <a:latin typeface="Times New Roman" panose="02020603050405020304" pitchFamily="18" charset="0"/>
                <a:cs typeface="Times New Roman" panose="02020603050405020304" pitchFamily="18" charset="0"/>
              </a:rPr>
              <a:t>побудові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процесу</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фізичного</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вдосконалення</a:t>
            </a:r>
            <a:r>
              <a:rPr lang="ru-RU" sz="2800" dirty="0">
                <a:solidFill>
                  <a:schemeClr val="tx1"/>
                </a:solidFill>
                <a:latin typeface="Times New Roman" panose="02020603050405020304" pitchFamily="18" charset="0"/>
                <a:cs typeface="Times New Roman" panose="02020603050405020304" pitchFamily="18" charset="0"/>
              </a:rPr>
              <a:t> не є </a:t>
            </a:r>
            <a:r>
              <a:rPr lang="ru-RU" sz="2800" dirty="0" err="1">
                <a:solidFill>
                  <a:schemeClr val="tx1"/>
                </a:solidFill>
                <a:latin typeface="Times New Roman" panose="02020603050405020304" pitchFamily="18" charset="0"/>
                <a:cs typeface="Times New Roman" panose="02020603050405020304" pitchFamily="18" charset="0"/>
              </a:rPr>
              <a:t>наскрізною</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від</a:t>
            </a:r>
            <a:r>
              <a:rPr lang="ru-RU" sz="2800" dirty="0">
                <a:solidFill>
                  <a:schemeClr val="tx1"/>
                </a:solidFill>
                <a:latin typeface="Times New Roman" panose="02020603050405020304" pitchFamily="18" charset="0"/>
                <a:cs typeface="Times New Roman" panose="02020603050405020304" pitchFamily="18" charset="0"/>
              </a:rPr>
              <a:t> початку до </a:t>
            </a:r>
            <a:r>
              <a:rPr lang="ru-RU" sz="2800" dirty="0" err="1">
                <a:solidFill>
                  <a:schemeClr val="tx1"/>
                </a:solidFill>
                <a:latin typeface="Times New Roman" panose="02020603050405020304" pitchFamily="18" charset="0"/>
                <a:cs typeface="Times New Roman" panose="02020603050405020304" pitchFamily="18" charset="0"/>
              </a:rPr>
              <a:t>кінця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бо</a:t>
            </a:r>
            <a:r>
              <a:rPr lang="ru-RU" sz="2800" dirty="0">
                <a:solidFill>
                  <a:schemeClr val="tx1"/>
                </a:solidFill>
                <a:latin typeface="Times New Roman" panose="02020603050405020304" pitchFamily="18" charset="0"/>
                <a:cs typeface="Times New Roman" panose="02020603050405020304" pitchFamily="18" charset="0"/>
              </a:rPr>
              <a:t> ж </a:t>
            </a:r>
            <a:r>
              <a:rPr lang="ru-RU" sz="2800" dirty="0" err="1">
                <a:solidFill>
                  <a:schemeClr val="tx1"/>
                </a:solidFill>
                <a:latin typeface="Times New Roman" panose="02020603050405020304" pitchFamily="18" charset="0"/>
                <a:cs typeface="Times New Roman" panose="02020603050405020304" pitchFamily="18" charset="0"/>
              </a:rPr>
              <a:t>обов’язково</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настане</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такий</a:t>
            </a:r>
            <a:r>
              <a:rPr lang="ru-RU" sz="2800" dirty="0">
                <a:solidFill>
                  <a:schemeClr val="tx1"/>
                </a:solidFill>
                <a:latin typeface="Times New Roman" panose="02020603050405020304" pitchFamily="18" charset="0"/>
                <a:cs typeface="Times New Roman" panose="02020603050405020304" pitchFamily="18" charset="0"/>
              </a:rPr>
              <a:t> момент коли подальше </a:t>
            </a:r>
            <a:r>
              <a:rPr lang="ru-RU" sz="2800" dirty="0" err="1">
                <a:solidFill>
                  <a:schemeClr val="tx1"/>
                </a:solidFill>
                <a:latin typeface="Times New Roman" panose="02020603050405020304" pitchFamily="18" charset="0"/>
                <a:cs typeface="Times New Roman" panose="02020603050405020304" pitchFamily="18" charset="0"/>
              </a:rPr>
              <a:t>підвищення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навантажень</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стає</a:t>
            </a:r>
            <a:r>
              <a:rPr lang="ru-RU" sz="2800" dirty="0">
                <a:solidFill>
                  <a:schemeClr val="tx1"/>
                </a:solidFill>
                <a:latin typeface="Times New Roman" panose="02020603050405020304" pitchFamily="18" charset="0"/>
                <a:cs typeface="Times New Roman" panose="02020603050405020304" pitchFamily="18" charset="0"/>
              </a:rPr>
              <a:t> не </a:t>
            </a:r>
            <a:r>
              <a:rPr lang="ru-RU" sz="2800" dirty="0" err="1">
                <a:solidFill>
                  <a:schemeClr val="tx1"/>
                </a:solidFill>
                <a:latin typeface="Times New Roman" panose="02020603050405020304" pitchFamily="18" charset="0"/>
                <a:cs typeface="Times New Roman" panose="02020603050405020304" pitchFamily="18" charset="0"/>
              </a:rPr>
              <a:t>тільки</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недоцільним</a:t>
            </a:r>
            <a:r>
              <a:rPr lang="ru-RU" sz="2800" dirty="0">
                <a:solidFill>
                  <a:schemeClr val="tx1"/>
                </a:solidFill>
                <a:latin typeface="Times New Roman" panose="02020603050405020304" pitchFamily="18" charset="0"/>
                <a:cs typeface="Times New Roman" panose="02020603050405020304" pitchFamily="18" charset="0"/>
              </a:rPr>
              <a:t>, а й </a:t>
            </a:r>
            <a:r>
              <a:rPr lang="ru-RU" sz="2800" dirty="0" err="1">
                <a:solidFill>
                  <a:schemeClr val="tx1"/>
                </a:solidFill>
                <a:latin typeface="Times New Roman" panose="02020603050405020304" pitchFamily="18" charset="0"/>
                <a:cs typeface="Times New Roman" panose="02020603050405020304" pitchFamily="18" charset="0"/>
              </a:rPr>
              <a:t>шкідливим</a:t>
            </a:r>
            <a:r>
              <a:rPr lang="ru-RU" sz="2800" dirty="0">
                <a:solidFill>
                  <a:schemeClr val="tx1"/>
                </a:solidFill>
                <a:latin typeface="Times New Roman" panose="02020603050405020304" pitchFamily="18" charset="0"/>
                <a:cs typeface="Times New Roman" panose="02020603050405020304" pitchFamily="18" charset="0"/>
              </a:rPr>
              <a:t>. З </a:t>
            </a:r>
            <a:r>
              <a:rPr lang="ru-RU" sz="2800" dirty="0" err="1">
                <a:solidFill>
                  <a:schemeClr val="tx1"/>
                </a:solidFill>
                <a:latin typeface="Times New Roman" panose="02020603050405020304" pitchFamily="18" charset="0"/>
                <a:cs typeface="Times New Roman" panose="02020603050405020304" pitchFamily="18" charset="0"/>
              </a:rPr>
              <a:t>цього</a:t>
            </a:r>
            <a:r>
              <a:rPr lang="ru-RU" sz="2800" dirty="0">
                <a:solidFill>
                  <a:schemeClr val="tx1"/>
                </a:solidFill>
                <a:latin typeface="Times New Roman" panose="02020603050405020304" pitchFamily="18" charset="0"/>
                <a:cs typeface="Times New Roman" panose="02020603050405020304" pitchFamily="18" charset="0"/>
              </a:rPr>
              <a:t> моменту на перший план </a:t>
            </a:r>
            <a:r>
              <a:rPr lang="ru-RU" sz="2800" dirty="0" err="1">
                <a:solidFill>
                  <a:schemeClr val="tx1"/>
                </a:solidFill>
                <a:latin typeface="Times New Roman" panose="02020603050405020304" pitchFamily="18" charset="0"/>
                <a:cs typeface="Times New Roman" panose="02020603050405020304" pitchFamily="18" charset="0"/>
              </a:rPr>
              <a:t>виходить</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завдання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підтримувати</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досягнутий</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рівень</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фізичної</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працездатності</a:t>
            </a:r>
            <a:r>
              <a:rPr lang="ru-RU" sz="2800" dirty="0">
                <a:solidFill>
                  <a:schemeClr val="tx1"/>
                </a:solidFill>
                <a:latin typeface="Times New Roman" panose="02020603050405020304" pitchFamily="18" charset="0"/>
                <a:cs typeface="Times New Roman" panose="02020603050405020304" pitchFamily="18" charset="0"/>
              </a:rPr>
              <a:t> і </a:t>
            </a:r>
            <a:r>
              <a:rPr lang="ru-RU" sz="2800" dirty="0" err="1">
                <a:solidFill>
                  <a:schemeClr val="tx1"/>
                </a:solidFill>
                <a:latin typeface="Times New Roman" panose="02020603050405020304" pitchFamily="18" charset="0"/>
                <a:cs typeface="Times New Roman" panose="02020603050405020304" pitchFamily="18" charset="0"/>
              </a:rPr>
              <a:t>якомога</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більше</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гальмувати</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його</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зниження</a:t>
            </a:r>
            <a:r>
              <a:rPr lang="ru-RU" sz="2800" dirty="0">
                <a:solidFill>
                  <a:schemeClr val="tx1"/>
                </a:solidFill>
                <a:latin typeface="Times New Roman" panose="02020603050405020304" pitchFamily="18" charset="0"/>
                <a:cs typeface="Times New Roman" panose="02020603050405020304" pitchFamily="18" charset="0"/>
              </a:rPr>
              <a:t> у </a:t>
            </a:r>
            <a:r>
              <a:rPr lang="ru-RU" sz="2800" dirty="0" err="1">
                <a:solidFill>
                  <a:schemeClr val="tx1"/>
                </a:solidFill>
                <a:latin typeface="Times New Roman" panose="02020603050405020304" pitchFamily="18" charset="0"/>
                <a:cs typeface="Times New Roman" panose="02020603050405020304" pitchFamily="18" charset="0"/>
              </a:rPr>
              <a:t>зв’язку</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із</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віковими</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змінами</a:t>
            </a:r>
            <a:r>
              <a:rPr lang="ru-RU" sz="2800" dirty="0">
                <a:solidFill>
                  <a:schemeClr val="tx1"/>
                </a:solidFill>
                <a:latin typeface="Times New Roman" panose="02020603050405020304" pitchFamily="18" charset="0"/>
                <a:cs typeface="Times New Roman" panose="02020603050405020304" pitchFamily="18" charset="0"/>
              </a:rPr>
              <a:t> в </a:t>
            </a:r>
            <a:r>
              <a:rPr lang="ru-RU" sz="2800" dirty="0" err="1">
                <a:solidFill>
                  <a:schemeClr val="tx1"/>
                </a:solidFill>
                <a:latin typeface="Times New Roman" panose="02020603050405020304" pitchFamily="18" charset="0"/>
                <a:cs typeface="Times New Roman" panose="02020603050405020304" pitchFamily="18" charset="0"/>
              </a:rPr>
              <a:t>організмі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людини</a:t>
            </a:r>
            <a:r>
              <a:rPr lang="ru-RU" sz="2800" dirty="0">
                <a:solidFill>
                  <a:schemeClr val="tx1"/>
                </a:solidFill>
                <a:latin typeface="Times New Roman" panose="02020603050405020304" pitchFamily="18" charset="0"/>
                <a:cs typeface="Times New Roman" panose="02020603050405020304" pitchFamily="18" charset="0"/>
              </a:rPr>
              <a:t>.</a:t>
            </a:r>
            <a:endParaRPr lang="uk-UA" sz="2800" dirty="0">
              <a:solidFill>
                <a:schemeClr val="tx1"/>
              </a:solidFill>
              <a:latin typeface="Times New Roman" panose="02020603050405020304" pitchFamily="18" charset="0"/>
              <a:cs typeface="Times New Roman" panose="02020603050405020304" pitchFamily="18" charset="0"/>
            </a:endParaRPr>
          </a:p>
          <a:p>
            <a:endParaRPr lang="uk-UA" dirty="0"/>
          </a:p>
        </p:txBody>
      </p:sp>
    </p:spTree>
    <p:extLst>
      <p:ext uri="{BB962C8B-B14F-4D97-AF65-F5344CB8AC3E}">
        <p14:creationId xmlns:p14="http://schemas.microsoft.com/office/powerpoint/2010/main" val="1009121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90831" y="551935"/>
            <a:ext cx="10412627" cy="5428735"/>
          </a:xfrm>
        </p:spPr>
        <p:txBody>
          <a:bodyPr>
            <a:normAutofit/>
          </a:bodyPr>
          <a:lstStyle/>
          <a:p>
            <a:pPr marL="0" indent="0" algn="just">
              <a:buNone/>
            </a:pPr>
            <a:r>
              <a:rPr lang="ru-RU" sz="2400" dirty="0">
                <a:solidFill>
                  <a:schemeClr val="tx1"/>
                </a:solidFill>
                <a:latin typeface="Times New Roman" panose="02020603050405020304" pitchFamily="18" charset="0"/>
                <a:cs typeface="Times New Roman" panose="02020603050405020304" pitchFamily="18" charset="0"/>
              </a:rPr>
              <a:t>	</a:t>
            </a:r>
            <a:r>
              <a:rPr lang="uk-UA" sz="2800" dirty="0" smtClean="0">
                <a:solidFill>
                  <a:schemeClr val="tx1"/>
                </a:solidFill>
                <a:latin typeface="Times New Roman" panose="02020603050405020304" pitchFamily="18" charset="0"/>
                <a:cs typeface="Times New Roman" panose="02020603050405020304" pitchFamily="18" charset="0"/>
              </a:rPr>
              <a:t>Він </a:t>
            </a:r>
            <a:r>
              <a:rPr lang="uk-UA" sz="2800" dirty="0">
                <a:solidFill>
                  <a:schemeClr val="tx1"/>
                </a:solidFill>
                <a:latin typeface="Times New Roman" panose="02020603050405020304" pitchFamily="18" charset="0"/>
                <a:cs typeface="Times New Roman" panose="02020603050405020304" pitchFamily="18" charset="0"/>
              </a:rPr>
              <a:t>побудований на тому фізіологічному положенні, що зміни в перебудові органів і систем організму та покращання їх функцій відбуваються під впливом тренування поступово, протягом певного часу. Звідси висновок — тренувальне навантаження треба підвищувати поступово, від заняття до заняття. Здійснення цього принципу базується і на відомих педагогічних правилах − «від простого до складного», «від легкого до важкого», «від відомого до невідомого». Найправильнішим при навчанні є сполучення правил − «від простого до складного» і «від легкого до важкого».</a:t>
            </a:r>
          </a:p>
        </p:txBody>
      </p:sp>
    </p:spTree>
    <p:extLst>
      <p:ext uri="{BB962C8B-B14F-4D97-AF65-F5344CB8AC3E}">
        <p14:creationId xmlns:p14="http://schemas.microsoft.com/office/powerpoint/2010/main" val="3259867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80288" y="548641"/>
            <a:ext cx="10357268" cy="5778018"/>
          </a:xfrm>
        </p:spPr>
        <p:txBody>
          <a:bodyPr/>
          <a:lstStyle/>
          <a:p>
            <a:pPr marL="0" indent="0" algn="just">
              <a:buNone/>
            </a:pPr>
            <a:r>
              <a:rPr lang="ru-RU" sz="2400" dirty="0" smtClean="0">
                <a:solidFill>
                  <a:schemeClr val="tx1"/>
                </a:solidFill>
                <a:latin typeface="Times New Roman" panose="02020603050405020304" pitchFamily="18" charset="0"/>
                <a:cs typeface="Times New Roman" panose="02020603050405020304" pitchFamily="18" charset="0"/>
              </a:rPr>
              <a:t>	</a:t>
            </a:r>
            <a:r>
              <a:rPr lang="uk-UA" sz="2800" dirty="0">
                <a:solidFill>
                  <a:schemeClr val="tx1"/>
                </a:solidFill>
                <a:latin typeface="Times New Roman" panose="02020603050405020304" pitchFamily="18" charset="0"/>
                <a:cs typeface="Times New Roman" panose="02020603050405020304" pitchFamily="18" charset="0"/>
              </a:rPr>
              <a:t>Принцип поступовості визначає планове збільшення навантажень і складності вправ на кожному занятті. Це й повинні відбивати тижневі, місячні й річні плани коригуючої гімнастики. Поступовість у виконанні вправ має відповідати силам і можливостям пацієнтів, тобто треба враховувати індивідуальні особливості кожного з них. Такий підхід забезпечить поліпшення здоров'я, тренованості та досягнення </a:t>
            </a:r>
            <a:r>
              <a:rPr lang="uk-UA" sz="2800" dirty="0" smtClean="0">
                <a:solidFill>
                  <a:schemeClr val="tx1"/>
                </a:solidFill>
                <a:latin typeface="Times New Roman" panose="02020603050405020304" pitchFamily="18" charset="0"/>
                <a:cs typeface="Times New Roman" panose="02020603050405020304" pitchFamily="18" charset="0"/>
              </a:rPr>
              <a:t>коригуючого </a:t>
            </a:r>
            <a:r>
              <a:rPr lang="uk-UA" sz="2800" dirty="0">
                <a:solidFill>
                  <a:schemeClr val="tx1"/>
                </a:solidFill>
                <a:latin typeface="Times New Roman" panose="02020603050405020304" pitchFamily="18" charset="0"/>
                <a:cs typeface="Times New Roman" panose="02020603050405020304" pitchFamily="18" charset="0"/>
              </a:rPr>
              <a:t>ефекту. </a:t>
            </a:r>
          </a:p>
          <a:p>
            <a:pPr marL="0" indent="0" algn="just">
              <a:buNone/>
            </a:pPr>
            <a:r>
              <a:rPr lang="uk-UA" sz="2800" dirty="0" smtClean="0">
                <a:solidFill>
                  <a:schemeClr val="tx1"/>
                </a:solidFill>
                <a:latin typeface="Times New Roman" panose="02020603050405020304" pitchFamily="18" charset="0"/>
                <a:cs typeface="Times New Roman" panose="02020603050405020304" pitchFamily="18" charset="0"/>
              </a:rPr>
              <a:t>	І </a:t>
            </a:r>
            <a:r>
              <a:rPr lang="uk-UA" sz="2800" dirty="0">
                <a:solidFill>
                  <a:schemeClr val="tx1"/>
                </a:solidFill>
                <a:latin typeface="Times New Roman" panose="02020603050405020304" pitchFamily="18" charset="0"/>
                <a:cs typeface="Times New Roman" panose="02020603050405020304" pitchFamily="18" charset="0"/>
              </a:rPr>
              <a:t>навпаки, ігнорування принципу поступовості, неврахування індивідуальних особливостей учнів, прагнення до «швидкого» зростання тренованості протягом короткого часу ніколи ще не давало бажаних результатів, а лише шкодило здоров'ю.</a:t>
            </a:r>
          </a:p>
          <a:p>
            <a:pPr marL="0" indent="0" algn="just">
              <a:buNone/>
            </a:pPr>
            <a:endParaRPr lang="ru-RU" dirty="0"/>
          </a:p>
        </p:txBody>
      </p:sp>
    </p:spTree>
    <p:extLst>
      <p:ext uri="{BB962C8B-B14F-4D97-AF65-F5344CB8AC3E}">
        <p14:creationId xmlns:p14="http://schemas.microsoft.com/office/powerpoint/2010/main" val="1851602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194816" y="438912"/>
            <a:ext cx="8900160" cy="5242559"/>
          </a:xfrm>
        </p:spPr>
        <p:txBody>
          <a:bodyPr>
            <a:normAutofit lnSpcReduction="10000"/>
          </a:bodyPr>
          <a:lstStyle/>
          <a:p>
            <a:pPr marL="0" indent="0" algn="just">
              <a:buNone/>
            </a:pPr>
            <a:r>
              <a:rPr lang="uk-UA" dirty="0" smtClean="0"/>
              <a:t>	</a:t>
            </a:r>
            <a:r>
              <a:rPr lang="uk-UA" sz="2400" dirty="0" smtClean="0">
                <a:solidFill>
                  <a:schemeClr val="tx1"/>
                </a:solidFill>
                <a:latin typeface="Times New Roman" panose="02020603050405020304" pitchFamily="18" charset="0"/>
                <a:cs typeface="Times New Roman" panose="02020603050405020304" pitchFamily="18" charset="0"/>
              </a:rPr>
              <a:t>Реалізація </a:t>
            </a:r>
            <a:r>
              <a:rPr lang="uk-UA" sz="2400" dirty="0">
                <a:solidFill>
                  <a:schemeClr val="tx1"/>
                </a:solidFill>
                <a:latin typeface="Times New Roman" panose="02020603050405020304" pitchFamily="18" charset="0"/>
                <a:cs typeface="Times New Roman" panose="02020603050405020304" pitchFamily="18" charset="0"/>
              </a:rPr>
              <a:t>принципу забезпечує:</a:t>
            </a:r>
          </a:p>
          <a:p>
            <a:pPr algn="just"/>
            <a:r>
              <a:rPr lang="uk-UA" sz="2400" dirty="0" smtClean="0">
                <a:solidFill>
                  <a:schemeClr val="tx1"/>
                </a:solidFill>
                <a:latin typeface="Times New Roman" panose="02020603050405020304" pitchFamily="18" charset="0"/>
                <a:cs typeface="Times New Roman" panose="02020603050405020304" pitchFamily="18" charset="0"/>
              </a:rPr>
              <a:t>прогресивне </a:t>
            </a:r>
            <a:r>
              <a:rPr lang="uk-UA" sz="2400" dirty="0">
                <a:solidFill>
                  <a:schemeClr val="tx1"/>
                </a:solidFill>
                <a:latin typeface="Times New Roman" panose="02020603050405020304" pitchFamily="18" charset="0"/>
                <a:cs typeface="Times New Roman" panose="02020603050405020304" pitchFamily="18" charset="0"/>
              </a:rPr>
              <a:t>нарощування обсягу та інтенсивності навантажень; </a:t>
            </a:r>
          </a:p>
          <a:p>
            <a:pPr algn="just"/>
            <a:r>
              <a:rPr lang="uk-UA" sz="2400" dirty="0" smtClean="0">
                <a:solidFill>
                  <a:schemeClr val="tx1"/>
                </a:solidFill>
                <a:latin typeface="Times New Roman" panose="02020603050405020304" pitchFamily="18" charset="0"/>
                <a:cs typeface="Times New Roman" panose="02020603050405020304" pitchFamily="18" charset="0"/>
              </a:rPr>
              <a:t>ускладнення </a:t>
            </a:r>
            <a:r>
              <a:rPr lang="uk-UA" sz="2400" dirty="0">
                <a:solidFill>
                  <a:schemeClr val="tx1"/>
                </a:solidFill>
                <a:latin typeface="Times New Roman" panose="02020603050405020304" pitchFamily="18" charset="0"/>
                <a:cs typeface="Times New Roman" panose="02020603050405020304" pitchFamily="18" charset="0"/>
              </a:rPr>
              <a:t>виконуваних вправ; </a:t>
            </a:r>
          </a:p>
          <a:p>
            <a:pPr algn="just"/>
            <a:r>
              <a:rPr lang="uk-UA" sz="2400" dirty="0" smtClean="0">
                <a:solidFill>
                  <a:schemeClr val="tx1"/>
                </a:solidFill>
                <a:latin typeface="Times New Roman" panose="02020603050405020304" pitchFamily="18" charset="0"/>
                <a:cs typeface="Times New Roman" panose="02020603050405020304" pitchFamily="18" charset="0"/>
              </a:rPr>
              <a:t>підвищення </a:t>
            </a:r>
            <a:r>
              <a:rPr lang="uk-UA" sz="2400" dirty="0">
                <a:solidFill>
                  <a:schemeClr val="tx1"/>
                </a:solidFill>
                <a:latin typeface="Times New Roman" panose="02020603050405020304" pitchFamily="18" charset="0"/>
                <a:cs typeface="Times New Roman" panose="02020603050405020304" pitchFamily="18" charset="0"/>
              </a:rPr>
              <a:t>вимог до рівня розвитку якостей.</a:t>
            </a:r>
          </a:p>
          <a:p>
            <a:pPr marL="0" indent="0" algn="just">
              <a:buNone/>
            </a:pPr>
            <a:r>
              <a:rPr lang="uk-UA" sz="2400" b="1" dirty="0" smtClean="0">
                <a:solidFill>
                  <a:schemeClr val="tx1"/>
                </a:solidFill>
                <a:latin typeface="Times New Roman" panose="02020603050405020304" pitchFamily="18" charset="0"/>
                <a:cs typeface="Times New Roman" panose="02020603050405020304" pitchFamily="18" charset="0"/>
              </a:rPr>
              <a:t>	5</a:t>
            </a:r>
            <a:r>
              <a:rPr lang="uk-UA" sz="2400" b="1" dirty="0">
                <a:solidFill>
                  <a:schemeClr val="tx1"/>
                </a:solidFill>
                <a:latin typeface="Times New Roman" panose="02020603050405020304" pitchFamily="18" charset="0"/>
                <a:cs typeface="Times New Roman" panose="02020603050405020304" pitchFamily="18" charset="0"/>
              </a:rPr>
              <a:t>. Принцип доступності.</a:t>
            </a:r>
            <a:r>
              <a:rPr lang="uk-UA" sz="2400" dirty="0">
                <a:solidFill>
                  <a:schemeClr val="tx1"/>
                </a:solidFill>
                <a:latin typeface="Times New Roman" panose="02020603050405020304" pitchFamily="18" charset="0"/>
                <a:cs typeface="Times New Roman" panose="02020603050405020304" pitchFamily="18" charset="0"/>
              </a:rPr>
              <a:t> Важливість дотримання принципу визначається тим, що неадекватне навантаження є загрозою здоров’ю того, хто займається коригуючими вправами.</a:t>
            </a:r>
          </a:p>
          <a:p>
            <a:pPr marL="0" indent="0" algn="just">
              <a:buNone/>
            </a:pP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Конкретне</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визначення</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міри</a:t>
            </a:r>
            <a:r>
              <a:rPr lang="ru-RU" sz="2400" dirty="0">
                <a:solidFill>
                  <a:schemeClr val="tx1"/>
                </a:solidFill>
                <a:latin typeface="Times New Roman" panose="02020603050405020304" pitchFamily="18" charset="0"/>
                <a:cs typeface="Times New Roman" panose="02020603050405020304" pitchFamily="18" charset="0"/>
              </a:rPr>
              <a:t> доступного</a:t>
            </a:r>
            <a:r>
              <a:rPr lang="ru-RU" sz="2400" b="1" dirty="0">
                <a:solidFill>
                  <a:schemeClr val="tx1"/>
                </a:solidFill>
                <a:latin typeface="Times New Roman" panose="02020603050405020304" pitchFamily="18" charset="0"/>
                <a:cs typeface="Times New Roman" panose="02020603050405020304" pitchFamily="18" charset="0"/>
              </a:rPr>
              <a:t> </a:t>
            </a:r>
            <a:r>
              <a:rPr lang="ru-RU" sz="2400" dirty="0">
                <a:solidFill>
                  <a:schemeClr val="tx1"/>
                </a:solidFill>
                <a:latin typeface="Times New Roman" panose="02020603050405020304" pitchFamily="18" charset="0"/>
                <a:cs typeface="Times New Roman" panose="02020603050405020304" pitchFamily="18" charset="0"/>
              </a:rPr>
              <a:t>– </a:t>
            </a:r>
            <a:r>
              <a:rPr lang="uk-UA" sz="2400" dirty="0">
                <a:solidFill>
                  <a:schemeClr val="tx1"/>
                </a:solidFill>
                <a:latin typeface="Times New Roman" panose="02020603050405020304" pitchFamily="18" charset="0"/>
                <a:cs typeface="Times New Roman" panose="02020603050405020304" pitchFamily="18" charset="0"/>
              </a:rPr>
              <a:t>важливе завдання коригуючої гімнастики</a:t>
            </a:r>
            <a:r>
              <a:rPr lang="ru-RU" sz="2400" dirty="0">
                <a:solidFill>
                  <a:schemeClr val="tx1"/>
                </a:solidFill>
                <a:latin typeface="Times New Roman" panose="02020603050405020304" pitchFamily="18" charset="0"/>
                <a:cs typeface="Times New Roman" panose="02020603050405020304" pitchFamily="18" charset="0"/>
              </a:rPr>
              <a:t>. Оптимальна </a:t>
            </a:r>
            <a:r>
              <a:rPr lang="ru-RU" sz="2400" dirty="0" err="1">
                <a:solidFill>
                  <a:schemeClr val="tx1"/>
                </a:solidFill>
                <a:latin typeface="Times New Roman" panose="02020603050405020304" pitchFamily="18" charset="0"/>
                <a:cs typeface="Times New Roman" panose="02020603050405020304" pitchFamily="18" charset="0"/>
              </a:rPr>
              <a:t>міра</a:t>
            </a:r>
            <a:r>
              <a:rPr lang="ru-RU" sz="2400" dirty="0">
                <a:solidFill>
                  <a:schemeClr val="tx1"/>
                </a:solidFill>
                <a:latin typeface="Times New Roman" panose="02020603050405020304" pitchFamily="18" charset="0"/>
                <a:cs typeface="Times New Roman" panose="02020603050405020304" pitchFamily="18" charset="0"/>
              </a:rPr>
              <a:t> доступного в </a:t>
            </a:r>
            <a:r>
              <a:rPr lang="ru-RU" sz="2400" dirty="0" err="1">
                <a:solidFill>
                  <a:schemeClr val="tx1"/>
                </a:solidFill>
                <a:latin typeface="Times New Roman" panose="02020603050405020304" pitchFamily="18" charset="0"/>
                <a:cs typeface="Times New Roman" panose="02020603050405020304" pitchFamily="18" charset="0"/>
              </a:rPr>
              <a:t>навантаженнях</a:t>
            </a:r>
            <a:r>
              <a:rPr lang="ru-RU" sz="2400" dirty="0">
                <a:solidFill>
                  <a:schemeClr val="tx1"/>
                </a:solidFill>
                <a:latin typeface="Times New Roman" panose="02020603050405020304" pitchFamily="18" charset="0"/>
                <a:cs typeface="Times New Roman" panose="02020603050405020304" pitchFamily="18" charset="0"/>
              </a:rPr>
              <a:t>, яка </a:t>
            </a:r>
            <a:r>
              <a:rPr lang="ru-RU" sz="2400" dirty="0" err="1">
                <a:solidFill>
                  <a:schemeClr val="tx1"/>
                </a:solidFill>
                <a:latin typeface="Times New Roman" panose="02020603050405020304" pitchFamily="18" charset="0"/>
                <a:cs typeface="Times New Roman" panose="02020603050405020304" pitchFamily="18" charset="0"/>
              </a:rPr>
              <a:t>визначає</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його</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верхню</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адаптаційну</a:t>
            </a:r>
            <a:r>
              <a:rPr lang="ru-RU" sz="2400" dirty="0">
                <a:solidFill>
                  <a:schemeClr val="tx1"/>
                </a:solidFill>
                <a:latin typeface="Times New Roman" panose="02020603050405020304" pitchFamily="18" charset="0"/>
                <a:cs typeface="Times New Roman" panose="02020603050405020304" pitchFamily="18" charset="0"/>
              </a:rPr>
              <a:t>) межу, </a:t>
            </a:r>
            <a:r>
              <a:rPr lang="ru-RU" sz="2400" dirty="0" err="1">
                <a:solidFill>
                  <a:schemeClr val="tx1"/>
                </a:solidFill>
                <a:latin typeface="Times New Roman" panose="02020603050405020304" pitchFamily="18" charset="0"/>
                <a:cs typeface="Times New Roman" panose="02020603050405020304" pitchFamily="18" charset="0"/>
              </a:rPr>
              <a:t>визначає</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повну</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відповідність</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між</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можливостями</a:t>
            </a:r>
            <a:r>
              <a:rPr lang="ru-RU" sz="2400" dirty="0">
                <a:solidFill>
                  <a:schemeClr val="tx1"/>
                </a:solidFill>
                <a:latin typeface="Times New Roman" panose="02020603050405020304" pitchFamily="18" charset="0"/>
                <a:cs typeface="Times New Roman" panose="02020603050405020304" pitchFamily="18" charset="0"/>
              </a:rPr>
              <a:t> </a:t>
            </a:r>
            <a:r>
              <a:rPr lang="uk-UA" sz="2400" dirty="0">
                <a:solidFill>
                  <a:schemeClr val="tx1"/>
                </a:solidFill>
                <a:latin typeface="Times New Roman" panose="02020603050405020304" pitchFamily="18" charset="0"/>
                <a:cs typeface="Times New Roman" panose="02020603050405020304" pitchFamily="18" charset="0"/>
              </a:rPr>
              <a:t>пацієнта</a:t>
            </a:r>
            <a:r>
              <a:rPr lang="ru-RU" sz="2400" dirty="0">
                <a:solidFill>
                  <a:schemeClr val="tx1"/>
                </a:solidFill>
                <a:latin typeface="Times New Roman" panose="02020603050405020304" pitchFamily="18" charset="0"/>
                <a:cs typeface="Times New Roman" panose="02020603050405020304" pitchFamily="18" charset="0"/>
              </a:rPr>
              <a:t> і </a:t>
            </a:r>
            <a:r>
              <a:rPr lang="ru-RU" sz="2400" dirty="0" err="1">
                <a:solidFill>
                  <a:schemeClr val="tx1"/>
                </a:solidFill>
                <a:latin typeface="Times New Roman" panose="02020603050405020304" pitchFamily="18" charset="0"/>
                <a:cs typeface="Times New Roman" panose="02020603050405020304" pitchFamily="18" charset="0"/>
              </a:rPr>
              <a:t>трудністю</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поставлених</a:t>
            </a:r>
            <a:r>
              <a:rPr lang="ru-RU" sz="2400" dirty="0">
                <a:solidFill>
                  <a:schemeClr val="tx1"/>
                </a:solidFill>
                <a:latin typeface="Times New Roman" panose="02020603050405020304" pitchFamily="18" charset="0"/>
                <a:cs typeface="Times New Roman" panose="02020603050405020304" pitchFamily="18" charset="0"/>
              </a:rPr>
              <a:t> перед ним </a:t>
            </a:r>
            <a:r>
              <a:rPr lang="ru-RU" sz="2400" dirty="0" err="1">
                <a:solidFill>
                  <a:schemeClr val="tx1"/>
                </a:solidFill>
                <a:latin typeface="Times New Roman" panose="02020603050405020304" pitchFamily="18" charset="0"/>
                <a:cs typeface="Times New Roman" panose="02020603050405020304" pitchFamily="18" charset="0"/>
              </a:rPr>
              <a:t>рухових</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завдань</a:t>
            </a:r>
            <a:r>
              <a:rPr lang="ru-RU" sz="2400" dirty="0">
                <a:solidFill>
                  <a:schemeClr val="tx1"/>
                </a:solidFill>
                <a:latin typeface="Times New Roman" panose="02020603050405020304" pitchFamily="18" charset="0"/>
                <a:cs typeface="Times New Roman" panose="02020603050405020304" pitchFamily="18" charset="0"/>
              </a:rPr>
              <a:t>.</a:t>
            </a:r>
            <a:endParaRPr lang="uk-UA" sz="2400" dirty="0">
              <a:solidFill>
                <a:schemeClr val="tx1"/>
              </a:solidFill>
              <a:latin typeface="Times New Roman" panose="02020603050405020304" pitchFamily="18" charset="0"/>
              <a:cs typeface="Times New Roman" panose="02020603050405020304" pitchFamily="18" charset="0"/>
            </a:endParaRPr>
          </a:p>
          <a:p>
            <a:endParaRPr lang="uk-UA" dirty="0"/>
          </a:p>
        </p:txBody>
      </p:sp>
    </p:spTree>
    <p:extLst>
      <p:ext uri="{BB962C8B-B14F-4D97-AF65-F5344CB8AC3E}">
        <p14:creationId xmlns:p14="http://schemas.microsoft.com/office/powerpoint/2010/main" val="22021771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2"/>
          <p:cNvSpPr txBox="1">
            <a:spLocks/>
          </p:cNvSpPr>
          <p:nvPr/>
        </p:nvSpPr>
        <p:spPr>
          <a:xfrm>
            <a:off x="453081" y="4209534"/>
            <a:ext cx="11392929" cy="205122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spcBef>
                <a:spcPts val="0"/>
              </a:spcBef>
              <a:buNone/>
            </a:pPr>
            <a:r>
              <a:rPr lang="ru-RU" sz="2400" dirty="0" smtClean="0">
                <a:solidFill>
                  <a:schemeClr val="tx1"/>
                </a:solidFill>
                <a:latin typeface="Times New Roman" panose="02020603050405020304" pitchFamily="18" charset="0"/>
                <a:cs typeface="Times New Roman" panose="02020603050405020304" pitchFamily="18" charset="0"/>
              </a:rPr>
              <a:t>	</a:t>
            </a: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2" name="Объект 1"/>
          <p:cNvSpPr>
            <a:spLocks noGrp="1"/>
          </p:cNvSpPr>
          <p:nvPr>
            <p:ph idx="1"/>
          </p:nvPr>
        </p:nvSpPr>
        <p:spPr>
          <a:xfrm>
            <a:off x="853440" y="768096"/>
            <a:ext cx="9558528" cy="5242559"/>
          </a:xfrm>
        </p:spPr>
        <p:txBody>
          <a:bodyPr>
            <a:normAutofit lnSpcReduction="10000"/>
          </a:bodyPr>
          <a:lstStyle/>
          <a:p>
            <a:pPr marL="0" indent="0" algn="just">
              <a:buNone/>
            </a:pPr>
            <a:r>
              <a:rPr lang="ru-RU" dirty="0" smtClean="0"/>
              <a:t>	</a:t>
            </a:r>
            <a:r>
              <a:rPr lang="ru-RU" sz="2800" dirty="0" smtClean="0">
                <a:solidFill>
                  <a:schemeClr val="tx1"/>
                </a:solidFill>
                <a:latin typeface="Times New Roman" panose="02020603050405020304" pitchFamily="18" charset="0"/>
                <a:cs typeface="Times New Roman" panose="02020603050405020304" pitchFamily="18" charset="0"/>
              </a:rPr>
              <a:t>Оптимальна </a:t>
            </a:r>
            <a:r>
              <a:rPr lang="ru-RU" sz="2800" dirty="0" err="1">
                <a:solidFill>
                  <a:schemeClr val="tx1"/>
                </a:solidFill>
                <a:latin typeface="Times New Roman" panose="02020603050405020304" pitchFamily="18" charset="0"/>
                <a:cs typeface="Times New Roman" panose="02020603050405020304" pitchFamily="18" charset="0"/>
              </a:rPr>
              <a:t>трудність</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завдань</a:t>
            </a:r>
            <a:r>
              <a:rPr lang="ru-RU" sz="2800" dirty="0">
                <a:solidFill>
                  <a:schemeClr val="tx1"/>
                </a:solidFill>
                <a:latin typeface="Times New Roman" panose="02020603050405020304" pitchFamily="18" charset="0"/>
                <a:cs typeface="Times New Roman" panose="02020603050405020304" pitchFamily="18" charset="0"/>
              </a:rPr>
              <a:t> повинна </a:t>
            </a:r>
            <a:r>
              <a:rPr lang="ru-RU" sz="2800" dirty="0" err="1">
                <a:solidFill>
                  <a:schemeClr val="tx1"/>
                </a:solidFill>
                <a:latin typeface="Times New Roman" panose="02020603050405020304" pitchFamily="18" charset="0"/>
                <a:cs typeface="Times New Roman" panose="02020603050405020304" pitchFamily="18" charset="0"/>
              </a:rPr>
              <a:t>визначатись</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враховуючи</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можливості</a:t>
            </a:r>
            <a:r>
              <a:rPr lang="ru-RU" sz="2800" dirty="0">
                <a:solidFill>
                  <a:schemeClr val="tx1"/>
                </a:solidFill>
                <a:latin typeface="Times New Roman" panose="02020603050405020304" pitchFamily="18" charset="0"/>
                <a:cs typeface="Times New Roman" panose="02020603050405020304" pitchFamily="18" charset="0"/>
              </a:rPr>
              <a:t> </a:t>
            </a:r>
            <a:r>
              <a:rPr lang="uk-UA" sz="2800" dirty="0">
                <a:solidFill>
                  <a:schemeClr val="tx1"/>
                </a:solidFill>
                <a:latin typeface="Times New Roman" panose="02020603050405020304" pitchFamily="18" charset="0"/>
                <a:cs typeface="Times New Roman" panose="02020603050405020304" pitchFamily="18" charset="0"/>
              </a:rPr>
              <a:t>пацієнтів</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засвоювати</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теоретичну</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інформацію</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знання</a:t>
            </a:r>
            <a:r>
              <a:rPr lang="ru-RU" sz="2800" dirty="0">
                <a:solidFill>
                  <a:schemeClr val="tx1"/>
                </a:solidFill>
                <a:latin typeface="Times New Roman" panose="02020603050405020304" pitchFamily="18" charset="0"/>
                <a:cs typeface="Times New Roman" panose="02020603050405020304" pitchFamily="18" charset="0"/>
              </a:rPr>
              <a:t>) й </a:t>
            </a:r>
            <a:r>
              <a:rPr lang="ru-RU" sz="2800" dirty="0" err="1">
                <a:solidFill>
                  <a:schemeClr val="tx1"/>
                </a:solidFill>
                <a:latin typeface="Times New Roman" panose="02020603050405020304" pitchFamily="18" charset="0"/>
                <a:cs typeface="Times New Roman" panose="02020603050405020304" pitchFamily="18" charset="0"/>
              </a:rPr>
              <a:t>оволодівати</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певною</a:t>
            </a:r>
            <a:r>
              <a:rPr lang="ru-RU" sz="2800" dirty="0">
                <a:solidFill>
                  <a:schemeClr val="tx1"/>
                </a:solidFill>
                <a:latin typeface="Times New Roman" panose="02020603050405020304" pitchFamily="18" charset="0"/>
                <a:cs typeface="Times New Roman" panose="02020603050405020304" pitchFamily="18" charset="0"/>
              </a:rPr>
              <a:t> структурою </a:t>
            </a:r>
            <a:r>
              <a:rPr lang="ru-RU" sz="2800" dirty="0" err="1">
                <a:solidFill>
                  <a:schemeClr val="tx1"/>
                </a:solidFill>
                <a:latin typeface="Times New Roman" panose="02020603050405020304" pitchFamily="18" charset="0"/>
                <a:cs typeface="Times New Roman" panose="02020603050405020304" pitchFamily="18" charset="0"/>
              </a:rPr>
              <a:t>рухових</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дій</a:t>
            </a:r>
            <a:r>
              <a:rPr lang="ru-RU" sz="2800" dirty="0">
                <a:solidFill>
                  <a:schemeClr val="tx1"/>
                </a:solidFill>
                <a:latin typeface="Times New Roman" panose="02020603050405020304" pitchFamily="18" charset="0"/>
                <a:cs typeface="Times New Roman" panose="02020603050405020304" pitchFamily="18" charset="0"/>
              </a:rPr>
              <a:t>, а </a:t>
            </a:r>
            <a:r>
              <a:rPr lang="ru-RU" sz="2800" dirty="0" err="1">
                <a:solidFill>
                  <a:schemeClr val="tx1"/>
                </a:solidFill>
                <a:latin typeface="Times New Roman" panose="02020603050405020304" pitchFamily="18" charset="0"/>
                <a:cs typeface="Times New Roman" panose="02020603050405020304" pitchFamily="18" charset="0"/>
              </a:rPr>
              <a:t>також</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проявляти</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фізичні</a:t>
            </a:r>
            <a:r>
              <a:rPr lang="ru-RU" sz="2800" dirty="0">
                <a:solidFill>
                  <a:schemeClr val="tx1"/>
                </a:solidFill>
                <a:latin typeface="Times New Roman" panose="02020603050405020304" pitchFamily="18" charset="0"/>
                <a:cs typeface="Times New Roman" panose="02020603050405020304" pitchFamily="18" charset="0"/>
              </a:rPr>
              <a:t> та </a:t>
            </a:r>
            <a:r>
              <a:rPr lang="ru-RU" sz="2800" dirty="0" err="1">
                <a:solidFill>
                  <a:schemeClr val="tx1"/>
                </a:solidFill>
                <a:latin typeface="Times New Roman" panose="02020603050405020304" pitchFamily="18" charset="0"/>
                <a:cs typeface="Times New Roman" panose="02020603050405020304" pitchFamily="18" charset="0"/>
              </a:rPr>
              <a:t>психічні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зусилля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Зрозуміло</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що</a:t>
            </a:r>
            <a:r>
              <a:rPr lang="ru-RU" sz="2800" dirty="0">
                <a:solidFill>
                  <a:schemeClr val="tx1"/>
                </a:solidFill>
                <a:latin typeface="Times New Roman" panose="02020603050405020304" pitchFamily="18" charset="0"/>
                <a:cs typeface="Times New Roman" panose="02020603050405020304" pitchFamily="18" charset="0"/>
              </a:rPr>
              <a:t> у </a:t>
            </a:r>
            <a:r>
              <a:rPr lang="ru-RU" sz="2800" dirty="0" err="1">
                <a:solidFill>
                  <a:schemeClr val="tx1"/>
                </a:solidFill>
                <a:latin typeface="Times New Roman" panose="02020603050405020304" pitchFamily="18" charset="0"/>
                <a:cs typeface="Times New Roman" panose="02020603050405020304" pitchFamily="18" charset="0"/>
              </a:rPr>
              <a:t>різних</a:t>
            </a:r>
            <a:r>
              <a:rPr lang="ru-RU" sz="2800" dirty="0">
                <a:solidFill>
                  <a:schemeClr val="tx1"/>
                </a:solidFill>
                <a:latin typeface="Times New Roman" panose="02020603050405020304" pitchFamily="18" charset="0"/>
                <a:cs typeface="Times New Roman" panose="02020603050405020304" pitchFamily="18" charset="0"/>
              </a:rPr>
              <a:t> </a:t>
            </a:r>
            <a:r>
              <a:rPr lang="uk-UA" sz="2800" dirty="0">
                <a:solidFill>
                  <a:schemeClr val="tx1"/>
                </a:solidFill>
                <a:latin typeface="Times New Roman" panose="02020603050405020304" pitchFamily="18" charset="0"/>
                <a:cs typeface="Times New Roman" panose="02020603050405020304" pitchFamily="18" charset="0"/>
              </a:rPr>
              <a:t>пацієнтів</a:t>
            </a:r>
            <a:r>
              <a:rPr lang="ru-RU" sz="2800" dirty="0">
                <a:solidFill>
                  <a:schemeClr val="tx1"/>
                </a:solidFill>
                <a:latin typeface="Times New Roman" panose="02020603050405020304" pitchFamily="18" charset="0"/>
                <a:cs typeface="Times New Roman" panose="02020603050405020304" pitchFamily="18" charset="0"/>
              </a:rPr>
              <a:t> прояви </a:t>
            </a:r>
            <a:r>
              <a:rPr lang="ru-RU" sz="2800" dirty="0" err="1">
                <a:solidFill>
                  <a:schemeClr val="tx1"/>
                </a:solidFill>
                <a:latin typeface="Times New Roman" panose="02020603050405020304" pitchFamily="18" charset="0"/>
                <a:cs typeface="Times New Roman" panose="02020603050405020304" pitchFamily="18" charset="0"/>
              </a:rPr>
              <a:t>цих</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можливостей</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різні</a:t>
            </a:r>
            <a:r>
              <a:rPr lang="ru-RU" sz="2800" dirty="0">
                <a:solidFill>
                  <a:schemeClr val="tx1"/>
                </a:solidFill>
                <a:latin typeface="Times New Roman" panose="02020603050405020304" pitchFamily="18" charset="0"/>
                <a:cs typeface="Times New Roman" panose="02020603050405020304" pitchFamily="18" charset="0"/>
              </a:rPr>
              <a:t>. При </a:t>
            </a:r>
            <a:r>
              <a:rPr lang="ru-RU" sz="2800" dirty="0" err="1">
                <a:solidFill>
                  <a:schemeClr val="tx1"/>
                </a:solidFill>
                <a:latin typeface="Times New Roman" panose="02020603050405020304" pitchFamily="18" charset="0"/>
                <a:cs typeface="Times New Roman" panose="02020603050405020304" pitchFamily="18" charset="0"/>
              </a:rPr>
              <a:t>цьому</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трудність</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поставлених</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завдань</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залежить</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від</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суб'єктивної</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оцінки</a:t>
            </a:r>
            <a:r>
              <a:rPr lang="ru-RU" sz="2800" dirty="0">
                <a:solidFill>
                  <a:schemeClr val="tx1"/>
                </a:solidFill>
                <a:latin typeface="Times New Roman" panose="02020603050405020304" pitchFamily="18" charset="0"/>
                <a:cs typeface="Times New Roman" panose="02020603050405020304" pitchFamily="18" charset="0"/>
              </a:rPr>
              <a:t> </a:t>
            </a:r>
            <a:r>
              <a:rPr lang="uk-UA" sz="2800" dirty="0">
                <a:solidFill>
                  <a:schemeClr val="tx1"/>
                </a:solidFill>
                <a:latin typeface="Times New Roman" panose="02020603050405020304" pitchFamily="18" charset="0"/>
                <a:cs typeface="Times New Roman" panose="02020603050405020304" pitchFamily="18" charset="0"/>
              </a:rPr>
              <a:t>пацієнтами</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своїх</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можливостей</a:t>
            </a:r>
            <a:r>
              <a:rPr lang="ru-RU" sz="2800" dirty="0">
                <a:solidFill>
                  <a:schemeClr val="tx1"/>
                </a:solidFill>
                <a:latin typeface="Times New Roman" panose="02020603050405020304" pitchFamily="18" charset="0"/>
                <a:cs typeface="Times New Roman" panose="02020603050405020304" pitchFamily="18" charset="0"/>
              </a:rPr>
              <a:t>. Так, </a:t>
            </a:r>
            <a:r>
              <a:rPr lang="ru-RU" sz="2800" dirty="0" err="1">
                <a:solidFill>
                  <a:schemeClr val="tx1"/>
                </a:solidFill>
                <a:latin typeface="Times New Roman" panose="02020603050405020304" pitchFamily="18" charset="0"/>
                <a:cs typeface="Times New Roman" panose="02020603050405020304" pitchFamily="18" charset="0"/>
              </a:rPr>
              <a:t>невпевненність</a:t>
            </a:r>
            <a:r>
              <a:rPr lang="ru-RU" sz="2800" dirty="0">
                <a:solidFill>
                  <a:schemeClr val="tx1"/>
                </a:solidFill>
                <a:latin typeface="Times New Roman" panose="02020603050405020304" pitchFamily="18" charset="0"/>
                <a:cs typeface="Times New Roman" panose="02020603050405020304" pitchFamily="18" charset="0"/>
              </a:rPr>
              <a:t> у </a:t>
            </a:r>
            <a:r>
              <a:rPr lang="ru-RU" sz="2800" dirty="0" err="1">
                <a:solidFill>
                  <a:schemeClr val="tx1"/>
                </a:solidFill>
                <a:latin typeface="Times New Roman" panose="02020603050405020304" pitchFamily="18" charset="0"/>
                <a:cs typeface="Times New Roman" panose="02020603050405020304" pitchFamily="18" charset="0"/>
              </a:rPr>
              <a:t>своїх</a:t>
            </a:r>
            <a:r>
              <a:rPr lang="ru-RU" sz="2800" dirty="0">
                <a:solidFill>
                  <a:schemeClr val="tx1"/>
                </a:solidFill>
                <a:latin typeface="Times New Roman" panose="02020603050405020304" pitchFamily="18" charset="0"/>
                <a:cs typeface="Times New Roman" panose="02020603050405020304" pitchFamily="18" charset="0"/>
              </a:rPr>
              <a:t> силах </a:t>
            </a:r>
            <a:r>
              <a:rPr lang="ru-RU" sz="2800" dirty="0" err="1">
                <a:solidFill>
                  <a:schemeClr val="tx1"/>
                </a:solidFill>
                <a:latin typeface="Times New Roman" panose="02020603050405020304" pitchFamily="18" charset="0"/>
                <a:cs typeface="Times New Roman" panose="02020603050405020304" pitchFamily="18" charset="0"/>
              </a:rPr>
              <a:t>підвищує</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ступінь</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трудності</a:t>
            </a:r>
            <a:r>
              <a:rPr lang="ru-RU" sz="2800" dirty="0">
                <a:solidFill>
                  <a:schemeClr val="tx1"/>
                </a:solidFill>
                <a:latin typeface="Times New Roman" panose="02020603050405020304" pitchFamily="18" charset="0"/>
                <a:cs typeface="Times New Roman" panose="02020603050405020304" pitchFamily="18" charset="0"/>
              </a:rPr>
              <a:t>, а </a:t>
            </a:r>
            <a:r>
              <a:rPr lang="ru-RU" sz="2800" dirty="0" err="1">
                <a:solidFill>
                  <a:schemeClr val="tx1"/>
                </a:solidFill>
                <a:latin typeface="Times New Roman" panose="02020603050405020304" pitchFamily="18" charset="0"/>
                <a:cs typeface="Times New Roman" panose="02020603050405020304" pitchFamily="18" charset="0"/>
              </a:rPr>
              <a:t>впевненість</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суб'єктивно</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знижує</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її</a:t>
            </a:r>
            <a:r>
              <a:rPr lang="ru-RU" sz="2800" dirty="0">
                <a:solidFill>
                  <a:schemeClr val="tx1"/>
                </a:solidFill>
                <a:latin typeface="Times New Roman" panose="02020603050405020304" pitchFamily="18" charset="0"/>
                <a:cs typeface="Times New Roman" panose="02020603050405020304" pitchFamily="18" charset="0"/>
              </a:rPr>
              <a:t>. Тому у </a:t>
            </a:r>
            <a:r>
              <a:rPr lang="ru-RU" sz="2800" dirty="0" err="1">
                <a:solidFill>
                  <a:schemeClr val="tx1"/>
                </a:solidFill>
                <a:latin typeface="Times New Roman" panose="02020603050405020304" pitchFamily="18" charset="0"/>
                <a:cs typeface="Times New Roman" panose="02020603050405020304" pitchFamily="18" charset="0"/>
              </a:rPr>
              <a:t>процесі</a:t>
            </a:r>
            <a:r>
              <a:rPr lang="ru-RU" sz="2800" dirty="0">
                <a:solidFill>
                  <a:schemeClr val="tx1"/>
                </a:solidFill>
                <a:latin typeface="Times New Roman" panose="02020603050405020304" pitchFamily="18" charset="0"/>
                <a:cs typeface="Times New Roman" panose="02020603050405020304" pitchFamily="18" charset="0"/>
              </a:rPr>
              <a:t> </a:t>
            </a:r>
            <a:r>
              <a:rPr lang="uk-UA" sz="2800" dirty="0">
                <a:solidFill>
                  <a:schemeClr val="tx1"/>
                </a:solidFill>
                <a:latin typeface="Times New Roman" panose="02020603050405020304" pitchFamily="18" charset="0"/>
                <a:cs typeface="Times New Roman" panose="02020603050405020304" pitchFamily="18" charset="0"/>
              </a:rPr>
              <a:t>коригуючої гімнастики</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дуже</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важливо</a:t>
            </a:r>
            <a:r>
              <a:rPr lang="ru-RU" sz="2800" dirty="0">
                <a:solidFill>
                  <a:schemeClr val="tx1"/>
                </a:solidFill>
                <a:latin typeface="Times New Roman" panose="02020603050405020304" pitchFamily="18" charset="0"/>
                <a:cs typeface="Times New Roman" panose="02020603050405020304" pitchFamily="18" charset="0"/>
              </a:rPr>
              <a:t> при </a:t>
            </a:r>
            <a:r>
              <a:rPr lang="ru-RU" sz="2800" dirty="0" err="1">
                <a:solidFill>
                  <a:schemeClr val="tx1"/>
                </a:solidFill>
                <a:latin typeface="Times New Roman" panose="02020603050405020304" pitchFamily="18" charset="0"/>
                <a:cs typeface="Times New Roman" panose="02020603050405020304" pitchFamily="18" charset="0"/>
              </a:rPr>
              <a:t>спрощенні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завдань</a:t>
            </a:r>
            <a:r>
              <a:rPr lang="ru-RU" sz="2800" dirty="0">
                <a:solidFill>
                  <a:schemeClr val="tx1"/>
                </a:solidFill>
                <a:latin typeface="Times New Roman" panose="02020603050405020304" pitchFamily="18" charset="0"/>
                <a:cs typeface="Times New Roman" panose="02020603050405020304" pitchFamily="18" charset="0"/>
              </a:rPr>
              <a:t>, у </a:t>
            </a:r>
            <a:r>
              <a:rPr lang="ru-RU" sz="2800" dirty="0" err="1">
                <a:solidFill>
                  <a:schemeClr val="tx1"/>
                </a:solidFill>
                <a:latin typeface="Times New Roman" panose="02020603050405020304" pitchFamily="18" charset="0"/>
                <a:cs typeface="Times New Roman" panose="02020603050405020304" pitchFamily="18" charset="0"/>
              </a:rPr>
              <a:t>випадку</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виникнення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суб'єктивних</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труднощів</a:t>
            </a:r>
            <a:r>
              <a:rPr lang="ru-RU" sz="2800" dirty="0">
                <a:solidFill>
                  <a:schemeClr val="tx1"/>
                </a:solidFill>
                <a:latin typeface="Times New Roman" panose="02020603050405020304" pitchFamily="18" charset="0"/>
                <a:cs typeface="Times New Roman" panose="02020603050405020304" pitchFamily="18" charset="0"/>
              </a:rPr>
              <a:t>, не </a:t>
            </a:r>
            <a:r>
              <a:rPr lang="ru-RU" sz="2800" dirty="0" err="1">
                <a:solidFill>
                  <a:schemeClr val="tx1"/>
                </a:solidFill>
                <a:latin typeface="Times New Roman" panose="02020603050405020304" pitchFamily="18" charset="0"/>
                <a:cs typeface="Times New Roman" panose="02020603050405020304" pitchFamily="18" charset="0"/>
              </a:rPr>
              <a:t>втратити</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міру</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довівши</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завдання</a:t>
            </a:r>
            <a:r>
              <a:rPr lang="ru-RU" sz="2800" dirty="0">
                <a:solidFill>
                  <a:schemeClr val="tx1"/>
                </a:solidFill>
                <a:latin typeface="Times New Roman" panose="02020603050405020304" pitchFamily="18" charset="0"/>
                <a:cs typeface="Times New Roman" panose="02020603050405020304" pitchFamily="18" charset="0"/>
              </a:rPr>
              <a:t> до </a:t>
            </a:r>
            <a:r>
              <a:rPr lang="ru-RU" sz="2800" dirty="0" err="1">
                <a:solidFill>
                  <a:schemeClr val="tx1"/>
                </a:solidFill>
                <a:latin typeface="Times New Roman" panose="02020603050405020304" pitchFamily="18" charset="0"/>
                <a:cs typeface="Times New Roman" panose="02020603050405020304" pitchFamily="18" charset="0"/>
              </a:rPr>
              <a:t>рівня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який</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знижує</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емоційний</a:t>
            </a:r>
            <a:r>
              <a:rPr lang="ru-RU" sz="2800" dirty="0">
                <a:solidFill>
                  <a:schemeClr val="tx1"/>
                </a:solidFill>
                <a:latin typeface="Times New Roman" panose="02020603050405020304" pitchFamily="18" charset="0"/>
                <a:cs typeface="Times New Roman" panose="02020603050405020304" pitchFamily="18" charset="0"/>
              </a:rPr>
              <a:t> тонус </a:t>
            </a:r>
            <a:r>
              <a:rPr lang="uk-UA" sz="2800" dirty="0">
                <a:solidFill>
                  <a:schemeClr val="tx1"/>
                </a:solidFill>
                <a:latin typeface="Times New Roman" panose="02020603050405020304" pitchFamily="18" charset="0"/>
                <a:cs typeface="Times New Roman" panose="02020603050405020304" pitchFamily="18" charset="0"/>
              </a:rPr>
              <a:t>та бажання досягти коригуючого ефекту.</a:t>
            </a:r>
          </a:p>
          <a:p>
            <a:endParaRPr lang="uk-UA" dirty="0"/>
          </a:p>
        </p:txBody>
      </p:sp>
    </p:spTree>
    <p:extLst>
      <p:ext uri="{BB962C8B-B14F-4D97-AF65-F5344CB8AC3E}">
        <p14:creationId xmlns:p14="http://schemas.microsoft.com/office/powerpoint/2010/main" val="1661217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0216" y="403654"/>
            <a:ext cx="8738543" cy="5931243"/>
          </a:xfrm>
        </p:spPr>
        <p:txBody>
          <a:bodyPr>
            <a:normAutofit/>
          </a:bodyPr>
          <a:lstStyle/>
          <a:p>
            <a:pPr marL="0" indent="0" algn="just">
              <a:buNone/>
            </a:pPr>
            <a:r>
              <a:rPr lang="ru-RU" sz="2400" dirty="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Вимоги</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щодо</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реалізації</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принципів</a:t>
            </a:r>
            <a:endParaRPr lang="uk-UA" sz="28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ru-RU" sz="2800" dirty="0">
                <a:solidFill>
                  <a:schemeClr val="tx1"/>
                </a:solidFill>
                <a:latin typeface="Times New Roman" panose="02020603050405020304" pitchFamily="18" charset="0"/>
                <a:cs typeface="Times New Roman" panose="02020603050405020304" pitchFamily="18" charset="0"/>
              </a:rPr>
              <a:t>1. </a:t>
            </a:r>
            <a:r>
              <a:rPr lang="ru-RU" sz="2800" dirty="0" err="1">
                <a:solidFill>
                  <a:schemeClr val="tx1"/>
                </a:solidFill>
                <a:latin typeface="Times New Roman" panose="02020603050405020304" pitchFamily="18" charset="0"/>
                <a:cs typeface="Times New Roman" panose="02020603050405020304" pitchFamily="18" charset="0"/>
              </a:rPr>
              <a:t>Суворе</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визначення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міри</a:t>
            </a:r>
            <a:r>
              <a:rPr lang="ru-RU" sz="2800" dirty="0">
                <a:solidFill>
                  <a:schemeClr val="tx1"/>
                </a:solidFill>
                <a:latin typeface="Times New Roman" panose="02020603050405020304" pitchFamily="18" charset="0"/>
                <a:cs typeface="Times New Roman" panose="02020603050405020304" pitchFamily="18" charset="0"/>
              </a:rPr>
              <a:t> доступного</a:t>
            </a:r>
            <a:r>
              <a:rPr lang="uk-UA" sz="2800" dirty="0">
                <a:solidFill>
                  <a:schemeClr val="tx1"/>
                </a:solidFill>
                <a:latin typeface="Times New Roman" panose="02020603050405020304" pitchFamily="18" charset="0"/>
                <a:cs typeface="Times New Roman" panose="02020603050405020304" pitchFamily="18" charset="0"/>
              </a:rPr>
              <a:t>.</a:t>
            </a:r>
          </a:p>
          <a:p>
            <a:pPr marL="0" indent="0" algn="just">
              <a:buNone/>
            </a:pPr>
            <a:r>
              <a:rPr lang="ru-RU" sz="2800" dirty="0">
                <a:solidFill>
                  <a:schemeClr val="tx1"/>
                </a:solidFill>
                <a:latin typeface="Times New Roman" panose="02020603050405020304" pitchFamily="18" charset="0"/>
                <a:cs typeface="Times New Roman" panose="02020603050405020304" pitchFamily="18" charset="0"/>
              </a:rPr>
              <a:t>2. </a:t>
            </a:r>
            <a:r>
              <a:rPr lang="ru-RU" sz="2800" dirty="0" err="1">
                <a:solidFill>
                  <a:schemeClr val="tx1"/>
                </a:solidFill>
                <a:latin typeface="Times New Roman" panose="02020603050405020304" pitchFamily="18" charset="0"/>
                <a:cs typeface="Times New Roman" panose="02020603050405020304" pitchFamily="18" charset="0"/>
              </a:rPr>
              <a:t>Послідовне</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забезпечення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методичних</a:t>
            </a:r>
            <a:r>
              <a:rPr lang="ru-RU" sz="2800" dirty="0">
                <a:solidFill>
                  <a:schemeClr val="tx1"/>
                </a:solidFill>
                <a:latin typeface="Times New Roman" panose="02020603050405020304" pitchFamily="18" charset="0"/>
                <a:cs typeface="Times New Roman" panose="02020603050405020304" pitchFamily="18" charset="0"/>
              </a:rPr>
              <a:t> умов </a:t>
            </a:r>
            <a:r>
              <a:rPr lang="ru-RU" sz="2800" dirty="0" err="1">
                <a:solidFill>
                  <a:schemeClr val="tx1"/>
                </a:solidFill>
                <a:latin typeface="Times New Roman" panose="02020603050405020304" pitchFamily="18" charset="0"/>
                <a:cs typeface="Times New Roman" panose="02020603050405020304" pitchFamily="18" charset="0"/>
              </a:rPr>
              <a:t>доступності</a:t>
            </a:r>
            <a:r>
              <a:rPr lang="uk-UA" sz="2800" dirty="0">
                <a:solidFill>
                  <a:schemeClr val="tx1"/>
                </a:solidFill>
                <a:latin typeface="Times New Roman" panose="02020603050405020304" pitchFamily="18" charset="0"/>
                <a:cs typeface="Times New Roman" panose="02020603050405020304" pitchFamily="18" charset="0"/>
              </a:rPr>
              <a:t>.</a:t>
            </a:r>
          </a:p>
          <a:p>
            <a:pPr marL="0" indent="0" algn="just">
              <a:buNone/>
            </a:pPr>
            <a:r>
              <a:rPr lang="ru-RU" sz="2800" dirty="0">
                <a:solidFill>
                  <a:schemeClr val="tx1"/>
                </a:solidFill>
                <a:latin typeface="Times New Roman" panose="02020603050405020304" pitchFamily="18" charset="0"/>
                <a:cs typeface="Times New Roman" panose="02020603050405020304" pitchFamily="18" charset="0"/>
              </a:rPr>
              <a:t>3. </a:t>
            </a:r>
            <a:r>
              <a:rPr lang="ru-RU" sz="2800" dirty="0" err="1">
                <a:solidFill>
                  <a:schemeClr val="tx1"/>
                </a:solidFill>
                <a:latin typeface="Times New Roman" panose="02020603050405020304" pitchFamily="18" charset="0"/>
                <a:cs typeface="Times New Roman" panose="02020603050405020304" pitchFamily="18" charset="0"/>
              </a:rPr>
              <a:t>Від</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засвоєного</a:t>
            </a:r>
            <a:r>
              <a:rPr lang="ru-RU" sz="2800" dirty="0">
                <a:solidFill>
                  <a:schemeClr val="tx1"/>
                </a:solidFill>
                <a:latin typeface="Times New Roman" panose="02020603050405020304" pitchFamily="18" charset="0"/>
                <a:cs typeface="Times New Roman" panose="02020603050405020304" pitchFamily="18" charset="0"/>
              </a:rPr>
              <a:t> до </a:t>
            </a:r>
            <a:r>
              <a:rPr lang="ru-RU" sz="2800" dirty="0" err="1">
                <a:solidFill>
                  <a:schemeClr val="tx1"/>
                </a:solidFill>
                <a:latin typeface="Times New Roman" panose="02020603050405020304" pitchFamily="18" charset="0"/>
                <a:cs typeface="Times New Roman" panose="02020603050405020304" pitchFamily="18" charset="0"/>
              </a:rPr>
              <a:t>незасвоєного</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від</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відомого</a:t>
            </a:r>
            <a:r>
              <a:rPr lang="ru-RU" sz="2800" dirty="0">
                <a:solidFill>
                  <a:schemeClr val="tx1"/>
                </a:solidFill>
                <a:latin typeface="Times New Roman" panose="02020603050405020304" pitchFamily="18" charset="0"/>
                <a:cs typeface="Times New Roman" panose="02020603050405020304" pitchFamily="18" charset="0"/>
              </a:rPr>
              <a:t> до </a:t>
            </a:r>
            <a:r>
              <a:rPr lang="ru-RU" sz="2800" dirty="0" err="1">
                <a:solidFill>
                  <a:schemeClr val="tx1"/>
                </a:solidFill>
                <a:latin typeface="Times New Roman" panose="02020603050405020304" pitchFamily="18" charset="0"/>
                <a:cs typeface="Times New Roman" panose="02020603050405020304" pitchFamily="18" charset="0"/>
              </a:rPr>
              <a:t>невідомого</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від</a:t>
            </a:r>
            <a:r>
              <a:rPr lang="ru-RU" sz="2800" dirty="0">
                <a:solidFill>
                  <a:schemeClr val="tx1"/>
                </a:solidFill>
                <a:latin typeface="Times New Roman" panose="02020603050405020304" pitchFamily="18" charset="0"/>
                <a:cs typeface="Times New Roman" panose="02020603050405020304" pitchFamily="18" charset="0"/>
              </a:rPr>
              <a:t> простого до складного, </a:t>
            </a:r>
            <a:r>
              <a:rPr lang="ru-RU" sz="2800" dirty="0" err="1">
                <a:solidFill>
                  <a:schemeClr val="tx1"/>
                </a:solidFill>
                <a:latin typeface="Times New Roman" panose="02020603050405020304" pitchFamily="18" charset="0"/>
                <a:cs typeface="Times New Roman" panose="02020603050405020304" pitchFamily="18" charset="0"/>
              </a:rPr>
              <a:t>від</a:t>
            </a:r>
            <a:r>
              <a:rPr lang="ru-RU" sz="2800" dirty="0">
                <a:solidFill>
                  <a:schemeClr val="tx1"/>
                </a:solidFill>
                <a:latin typeface="Times New Roman" panose="02020603050405020304" pitchFamily="18" charset="0"/>
                <a:cs typeface="Times New Roman" panose="02020603050405020304" pitchFamily="18" charset="0"/>
              </a:rPr>
              <a:t> легкого до </a:t>
            </a:r>
            <a:r>
              <a:rPr lang="ru-RU" sz="2800" dirty="0" err="1">
                <a:solidFill>
                  <a:schemeClr val="tx1"/>
                </a:solidFill>
                <a:latin typeface="Times New Roman" panose="02020603050405020304" pitchFamily="18" charset="0"/>
                <a:cs typeface="Times New Roman" panose="02020603050405020304" pitchFamily="18" charset="0"/>
              </a:rPr>
              <a:t>важкого</a:t>
            </a:r>
            <a:r>
              <a:rPr lang="uk-UA" sz="2800" dirty="0">
                <a:solidFill>
                  <a:schemeClr val="tx1"/>
                </a:solidFill>
                <a:latin typeface="Times New Roman" panose="02020603050405020304" pitchFamily="18" charset="0"/>
                <a:cs typeface="Times New Roman" panose="02020603050405020304" pitchFamily="18" charset="0"/>
              </a:rPr>
              <a:t>.</a:t>
            </a:r>
          </a:p>
          <a:p>
            <a:pPr marL="0" indent="0" algn="just">
              <a:buNone/>
            </a:pPr>
            <a:r>
              <a:rPr lang="ru-RU" sz="2800" dirty="0">
                <a:solidFill>
                  <a:schemeClr val="tx1"/>
                </a:solidFill>
                <a:latin typeface="Times New Roman" panose="02020603050405020304" pitchFamily="18" charset="0"/>
                <a:cs typeface="Times New Roman" panose="02020603050405020304" pitchFamily="18" charset="0"/>
              </a:rPr>
              <a:t>4. </a:t>
            </a:r>
            <a:r>
              <a:rPr lang="ru-RU" sz="2800" dirty="0" err="1">
                <a:solidFill>
                  <a:schemeClr val="tx1"/>
                </a:solidFill>
                <a:latin typeface="Times New Roman" panose="02020603050405020304" pitchFamily="18" charset="0"/>
                <a:cs typeface="Times New Roman" panose="02020603050405020304" pitchFamily="18" charset="0"/>
              </a:rPr>
              <a:t>Використання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засобів</a:t>
            </a:r>
            <a:r>
              <a:rPr lang="ru-RU" sz="2800" dirty="0">
                <a:solidFill>
                  <a:schemeClr val="tx1"/>
                </a:solidFill>
                <a:latin typeface="Times New Roman" panose="02020603050405020304" pitchFamily="18" charset="0"/>
                <a:cs typeface="Times New Roman" panose="02020603050405020304" pitchFamily="18" charset="0"/>
              </a:rPr>
              <a:t> та </a:t>
            </a:r>
            <a:r>
              <a:rPr lang="ru-RU" sz="2800" dirty="0" err="1">
                <a:solidFill>
                  <a:schemeClr val="tx1"/>
                </a:solidFill>
                <a:latin typeface="Times New Roman" panose="02020603050405020304" pitchFamily="18" charset="0"/>
                <a:cs typeface="Times New Roman" panose="02020603050405020304" pitchFamily="18" charset="0"/>
              </a:rPr>
              <a:t>методів</a:t>
            </a:r>
            <a:r>
              <a:rPr lang="ru-RU" sz="2800" dirty="0">
                <a:solidFill>
                  <a:schemeClr val="tx1"/>
                </a:solidFill>
                <a:latin typeface="Times New Roman" panose="02020603050405020304" pitchFamily="18" charset="0"/>
                <a:cs typeface="Times New Roman" panose="02020603050405020304" pitchFamily="18" charset="0"/>
              </a:rPr>
              <a:t> з </a:t>
            </a:r>
            <a:r>
              <a:rPr lang="ru-RU" sz="2800" dirty="0" err="1">
                <a:solidFill>
                  <a:schemeClr val="tx1"/>
                </a:solidFill>
                <a:latin typeface="Times New Roman" panose="02020603050405020304" pitchFamily="18" charset="0"/>
                <a:cs typeface="Times New Roman" panose="02020603050405020304" pitchFamily="18" charset="0"/>
              </a:rPr>
              <a:t>урахуванням</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індивідуальних</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розбіжностей</a:t>
            </a:r>
            <a:r>
              <a:rPr lang="ru-RU" sz="2800" dirty="0">
                <a:solidFill>
                  <a:schemeClr val="tx1"/>
                </a:solidFill>
                <a:latin typeface="Times New Roman" panose="02020603050405020304" pitchFamily="18" charset="0"/>
                <a:cs typeface="Times New Roman" panose="02020603050405020304" pitchFamily="18" charset="0"/>
              </a:rPr>
              <a:t> і </a:t>
            </a:r>
            <a:r>
              <a:rPr lang="ru-RU" sz="2800" dirty="0" err="1">
                <a:solidFill>
                  <a:schemeClr val="tx1"/>
                </a:solidFill>
                <a:latin typeface="Times New Roman" panose="02020603050405020304" pitchFamily="18" charset="0"/>
                <a:cs typeface="Times New Roman" panose="02020603050405020304" pitchFamily="18" charset="0"/>
              </a:rPr>
              <a:t>здібностей</a:t>
            </a:r>
            <a:r>
              <a:rPr lang="ru-RU" sz="2800" dirty="0">
                <a:solidFill>
                  <a:schemeClr val="tx1"/>
                </a:solidFill>
                <a:latin typeface="Times New Roman" panose="02020603050405020304" pitchFamily="18" charset="0"/>
                <a:cs typeface="Times New Roman" panose="02020603050405020304" pitchFamily="18" charset="0"/>
              </a:rPr>
              <a:t> людей</a:t>
            </a:r>
            <a:r>
              <a:rPr lang="uk-UA" sz="2800" dirty="0">
                <a:solidFill>
                  <a:schemeClr val="tx1"/>
                </a:solidFill>
                <a:latin typeface="Times New Roman" panose="02020603050405020304" pitchFamily="18" charset="0"/>
                <a:cs typeface="Times New Roman" panose="02020603050405020304" pitchFamily="18" charset="0"/>
              </a:rPr>
              <a:t>.</a:t>
            </a:r>
          </a:p>
          <a:p>
            <a:pPr marL="0" indent="0" algn="just">
              <a:spcBef>
                <a:spcPts val="0"/>
              </a:spcBef>
              <a:buNone/>
            </a:pPr>
            <a:endParaRPr lang="ru-RU" dirty="0"/>
          </a:p>
        </p:txBody>
      </p:sp>
    </p:spTree>
    <p:extLst>
      <p:ext uri="{BB962C8B-B14F-4D97-AF65-F5344CB8AC3E}">
        <p14:creationId xmlns:p14="http://schemas.microsoft.com/office/powerpoint/2010/main" val="2735398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4544" y="304800"/>
            <a:ext cx="8383986" cy="682752"/>
          </a:xfrm>
        </p:spPr>
        <p:txBody>
          <a:bodyPr>
            <a:normAutofit fontScale="90000"/>
          </a:bodyPr>
          <a:lstStyle/>
          <a:p>
            <a:pPr algn="ctr"/>
            <a:r>
              <a:rPr lang="ru-RU" b="1" dirty="0">
                <a:latin typeface="Times New Roman" panose="02020603050405020304" pitchFamily="18" charset="0"/>
                <a:cs typeface="Times New Roman" panose="02020603050405020304" pitchFamily="18" charset="0"/>
              </a:rPr>
              <a:t>План</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738294" y="987553"/>
            <a:ext cx="8596668" cy="4858738"/>
          </a:xfrm>
        </p:spPr>
        <p:txBody>
          <a:bodyPr>
            <a:normAutofit fontScale="92500" lnSpcReduction="20000"/>
          </a:bodyPr>
          <a:lstStyle/>
          <a:p>
            <a:pPr marL="0" indent="0" algn="just">
              <a:buNone/>
            </a:pPr>
            <a:r>
              <a:rPr lang="uk-UA" sz="2800" dirty="0">
                <a:solidFill>
                  <a:schemeClr val="tx1"/>
                </a:solidFill>
                <a:latin typeface="Times New Roman" panose="02020603050405020304" pitchFamily="18" charset="0"/>
                <a:cs typeface="Times New Roman" panose="02020603050405020304" pitchFamily="18" charset="0"/>
              </a:rPr>
              <a:t>1.</a:t>
            </a:r>
            <a:r>
              <a:rPr lang="uk-UA" sz="2800" b="1" dirty="0">
                <a:solidFill>
                  <a:schemeClr val="tx1"/>
                </a:solidFill>
                <a:latin typeface="Times New Roman" panose="02020603050405020304" pitchFamily="18" charset="0"/>
                <a:cs typeface="Times New Roman" panose="02020603050405020304" pitchFamily="18" charset="0"/>
              </a:rPr>
              <a:t>  </a:t>
            </a:r>
            <a:r>
              <a:rPr lang="uk-UA" sz="2800" dirty="0">
                <a:solidFill>
                  <a:schemeClr val="tx1"/>
                </a:solidFill>
                <a:latin typeface="Times New Roman" panose="02020603050405020304" pitchFamily="18" charset="0"/>
                <a:cs typeface="Times New Roman" panose="02020603050405020304" pitchFamily="18" charset="0"/>
              </a:rPr>
              <a:t>Принцип індивідуалізації.</a:t>
            </a:r>
            <a:r>
              <a:rPr lang="ru-RU" sz="2800" b="1" dirty="0">
                <a:solidFill>
                  <a:schemeClr val="tx1"/>
                </a:solidFill>
                <a:latin typeface="Times New Roman" panose="02020603050405020304" pitchFamily="18" charset="0"/>
                <a:cs typeface="Times New Roman" panose="02020603050405020304" pitchFamily="18" charset="0"/>
              </a:rPr>
              <a:t>  </a:t>
            </a:r>
            <a:endParaRPr lang="uk-UA" sz="28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uk-UA" sz="2800" dirty="0">
                <a:solidFill>
                  <a:schemeClr val="tx1"/>
                </a:solidFill>
                <a:latin typeface="Times New Roman" panose="02020603050405020304" pitchFamily="18" charset="0"/>
                <a:cs typeface="Times New Roman" panose="02020603050405020304" pitchFamily="18" charset="0"/>
              </a:rPr>
              <a:t>2. Принципи свідомості й активності.</a:t>
            </a:r>
          </a:p>
          <a:p>
            <a:pPr marL="0" indent="0" algn="just">
              <a:buNone/>
            </a:pPr>
            <a:r>
              <a:rPr lang="uk-UA" sz="2800" dirty="0">
                <a:solidFill>
                  <a:schemeClr val="tx1"/>
                </a:solidFill>
                <a:latin typeface="Times New Roman" panose="02020603050405020304" pitchFamily="18" charset="0"/>
                <a:cs typeface="Times New Roman" panose="02020603050405020304" pitchFamily="18" charset="0"/>
              </a:rPr>
              <a:t>3. Принцип н</a:t>
            </a:r>
            <a:r>
              <a:rPr lang="ru-RU" sz="2800" dirty="0" err="1">
                <a:solidFill>
                  <a:schemeClr val="tx1"/>
                </a:solidFill>
                <a:latin typeface="Times New Roman" panose="02020603050405020304" pitchFamily="18" charset="0"/>
                <a:cs typeface="Times New Roman" panose="02020603050405020304" pitchFamily="18" charset="0"/>
              </a:rPr>
              <a:t>аочності</a:t>
            </a:r>
            <a:r>
              <a:rPr lang="uk-UA" sz="2800" dirty="0">
                <a:solidFill>
                  <a:schemeClr val="tx1"/>
                </a:solidFill>
                <a:latin typeface="Times New Roman" panose="02020603050405020304" pitchFamily="18" charset="0"/>
                <a:cs typeface="Times New Roman" panose="02020603050405020304" pitchFamily="18" charset="0"/>
              </a:rPr>
              <a:t>.</a:t>
            </a:r>
          </a:p>
          <a:p>
            <a:pPr marL="0" indent="0" algn="just">
              <a:buNone/>
            </a:pPr>
            <a:r>
              <a:rPr lang="uk-UA" sz="2800" dirty="0">
                <a:solidFill>
                  <a:schemeClr val="tx1"/>
                </a:solidFill>
                <a:latin typeface="Times New Roman" panose="02020603050405020304" pitchFamily="18" charset="0"/>
                <a:cs typeface="Times New Roman" panose="02020603050405020304" pitchFamily="18" charset="0"/>
              </a:rPr>
              <a:t>4. Принцип поступовості</a:t>
            </a:r>
          </a:p>
          <a:p>
            <a:pPr marL="0" indent="0" algn="just">
              <a:buNone/>
            </a:pPr>
            <a:r>
              <a:rPr lang="uk-UA" sz="2800" dirty="0">
                <a:solidFill>
                  <a:schemeClr val="tx1"/>
                </a:solidFill>
                <a:latin typeface="Times New Roman" panose="02020603050405020304" pitchFamily="18" charset="0"/>
                <a:cs typeface="Times New Roman" panose="02020603050405020304" pitchFamily="18" charset="0"/>
              </a:rPr>
              <a:t>5. Принцип доступності.</a:t>
            </a:r>
          </a:p>
          <a:p>
            <a:pPr marL="0" indent="0" algn="just">
              <a:buNone/>
            </a:pPr>
            <a:r>
              <a:rPr lang="uk-UA" sz="2800" dirty="0">
                <a:solidFill>
                  <a:schemeClr val="tx1"/>
                </a:solidFill>
                <a:latin typeface="Times New Roman" panose="02020603050405020304" pitchFamily="18" charset="0"/>
                <a:cs typeface="Times New Roman" panose="02020603050405020304" pitchFamily="18" charset="0"/>
              </a:rPr>
              <a:t>6. Принцип систематичності.</a:t>
            </a:r>
          </a:p>
          <a:p>
            <a:pPr marL="0" indent="0" algn="just">
              <a:buNone/>
            </a:pPr>
            <a:r>
              <a:rPr lang="uk-UA" sz="2800" dirty="0">
                <a:solidFill>
                  <a:schemeClr val="tx1"/>
                </a:solidFill>
                <a:latin typeface="Times New Roman" panose="02020603050405020304" pitchFamily="18" charset="0"/>
                <a:cs typeface="Times New Roman" panose="02020603050405020304" pitchFamily="18" charset="0"/>
              </a:rPr>
              <a:t>7. Принцип ц</a:t>
            </a:r>
            <a:r>
              <a:rPr lang="ru-RU" sz="2800" dirty="0" err="1">
                <a:solidFill>
                  <a:schemeClr val="tx1"/>
                </a:solidFill>
                <a:latin typeface="Times New Roman" panose="02020603050405020304" pitchFamily="18" charset="0"/>
                <a:cs typeface="Times New Roman" panose="02020603050405020304" pitchFamily="18" charset="0"/>
              </a:rPr>
              <a:t>иклічн</a:t>
            </a:r>
            <a:r>
              <a:rPr lang="uk-UA" sz="2800" dirty="0">
                <a:solidFill>
                  <a:schemeClr val="tx1"/>
                </a:solidFill>
                <a:latin typeface="Times New Roman" panose="02020603050405020304" pitchFamily="18" charset="0"/>
                <a:cs typeface="Times New Roman" panose="02020603050405020304" pitchFamily="18" charset="0"/>
              </a:rPr>
              <a:t>о</a:t>
            </a:r>
            <a:r>
              <a:rPr lang="ru-RU" sz="2800" dirty="0" err="1">
                <a:solidFill>
                  <a:schemeClr val="tx1"/>
                </a:solidFill>
                <a:latin typeface="Times New Roman" panose="02020603050405020304" pitchFamily="18" charset="0"/>
                <a:cs typeface="Times New Roman" panose="02020603050405020304" pitchFamily="18" charset="0"/>
              </a:rPr>
              <a:t>ст</a:t>
            </a:r>
            <a:r>
              <a:rPr lang="uk-UA" sz="2800" dirty="0" smtClean="0">
                <a:solidFill>
                  <a:schemeClr val="tx1"/>
                </a:solidFill>
                <a:latin typeface="Times New Roman" panose="02020603050405020304" pitchFamily="18" charset="0"/>
                <a:cs typeface="Times New Roman" panose="02020603050405020304" pitchFamily="18" charset="0"/>
              </a:rPr>
              <a:t>і</a:t>
            </a:r>
            <a:r>
              <a:rPr lang="uk-UA" sz="2800" dirty="0">
                <a:solidFill>
                  <a:schemeClr val="tx1"/>
                </a:solidFill>
                <a:latin typeface="Times New Roman" panose="02020603050405020304" pitchFamily="18" charset="0"/>
                <a:cs typeface="Times New Roman" panose="02020603050405020304" pitchFamily="18" charset="0"/>
              </a:rPr>
              <a:t>.</a:t>
            </a:r>
          </a:p>
          <a:p>
            <a:pPr marL="0" indent="0" algn="just">
              <a:buNone/>
            </a:pPr>
            <a:r>
              <a:rPr lang="uk-UA" sz="2800" dirty="0">
                <a:solidFill>
                  <a:schemeClr val="tx1"/>
                </a:solidFill>
                <a:latin typeface="Times New Roman" panose="02020603050405020304" pitchFamily="18" charset="0"/>
                <a:cs typeface="Times New Roman" panose="02020603050405020304" pitchFamily="18" charset="0"/>
              </a:rPr>
              <a:t>8. </a:t>
            </a:r>
            <a:r>
              <a:rPr lang="ru-RU" sz="2800" dirty="0" err="1">
                <a:solidFill>
                  <a:schemeClr val="tx1"/>
                </a:solidFill>
                <a:latin typeface="Times New Roman" panose="02020603050405020304" pitchFamily="18" charset="0"/>
                <a:cs typeface="Times New Roman" panose="02020603050405020304" pitchFamily="18" charset="0"/>
              </a:rPr>
              <a:t>Системність</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впливу</a:t>
            </a:r>
            <a:r>
              <a:rPr lang="uk-UA" sz="2800" dirty="0">
                <a:solidFill>
                  <a:schemeClr val="tx1"/>
                </a:solidFill>
                <a:latin typeface="Times New Roman" panose="02020603050405020304" pitchFamily="18" charset="0"/>
                <a:cs typeface="Times New Roman" panose="02020603050405020304" pitchFamily="18" charset="0"/>
              </a:rPr>
              <a:t>.</a:t>
            </a:r>
          </a:p>
          <a:p>
            <a:pPr marL="0" indent="0" algn="just">
              <a:buNone/>
            </a:pPr>
            <a:r>
              <a:rPr lang="uk-UA" sz="2800" dirty="0">
                <a:solidFill>
                  <a:schemeClr val="tx1"/>
                </a:solidFill>
                <a:latin typeface="Times New Roman" panose="02020603050405020304" pitchFamily="18" charset="0"/>
                <a:cs typeface="Times New Roman" panose="02020603050405020304" pitchFamily="18" charset="0"/>
              </a:rPr>
              <a:t>9. Новизна і різноманітність.</a:t>
            </a:r>
          </a:p>
          <a:p>
            <a:pPr marL="0" indent="0" algn="just">
              <a:buNone/>
            </a:pPr>
            <a:r>
              <a:rPr lang="uk-UA" sz="2800" dirty="0">
                <a:solidFill>
                  <a:schemeClr val="tx1"/>
                </a:solidFill>
                <a:latin typeface="Times New Roman" panose="02020603050405020304" pitchFamily="18" charset="0"/>
                <a:cs typeface="Times New Roman" panose="02020603050405020304" pitchFamily="18" charset="0"/>
              </a:rPr>
              <a:t>10. Принцип партнерства.</a:t>
            </a:r>
          </a:p>
          <a:p>
            <a:pPr marL="0" indent="0" algn="just">
              <a:buNone/>
            </a:pPr>
            <a:r>
              <a:rPr lang="uk-UA" sz="2800" dirty="0">
                <a:solidFill>
                  <a:schemeClr val="tx1"/>
                </a:solidFill>
                <a:latin typeface="Times New Roman" panose="02020603050405020304" pitchFamily="18" charset="0"/>
                <a:cs typeface="Times New Roman" panose="02020603050405020304" pitchFamily="18" charset="0"/>
              </a:rPr>
              <a:t>11. Основні принципи фізичної терапії.</a:t>
            </a:r>
          </a:p>
          <a:p>
            <a:pPr marL="0" indent="0">
              <a:buNone/>
            </a:pPr>
            <a:endParaRPr lang="ru-RU" dirty="0" smtClean="0">
              <a:solidFill>
                <a:schemeClr val="tx1"/>
              </a:solidFill>
            </a:endParaRPr>
          </a:p>
          <a:p>
            <a:pPr marL="0" indent="0">
              <a:buNone/>
            </a:pPr>
            <a:endParaRPr lang="ru-RU" dirty="0">
              <a:solidFill>
                <a:schemeClr val="tx1"/>
              </a:solidFill>
            </a:endParaRPr>
          </a:p>
          <a:p>
            <a:pPr marL="0" indent="0">
              <a:buNone/>
            </a:pPr>
            <a:endParaRPr lang="ru-RU" dirty="0" smtClean="0">
              <a:solidFill>
                <a:schemeClr val="tx1"/>
              </a:solidFill>
            </a:endParaRPr>
          </a:p>
          <a:p>
            <a:pPr marL="0" indent="0">
              <a:buNone/>
            </a:pPr>
            <a:endParaRPr lang="ru-RU"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7561" y="1560576"/>
            <a:ext cx="5265069" cy="3974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1656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6118" y="475488"/>
            <a:ext cx="9938458" cy="5827776"/>
          </a:xfrm>
        </p:spPr>
        <p:txBody>
          <a:bodyPr>
            <a:noAutofit/>
          </a:bodyPr>
          <a:lstStyle/>
          <a:p>
            <a:pPr marL="0" indent="0" algn="just">
              <a:buNone/>
            </a:pPr>
            <a:r>
              <a:rPr lang="uk-UA" sz="2800" b="1" dirty="0" smtClean="0">
                <a:solidFill>
                  <a:schemeClr val="tx1"/>
                </a:solidFill>
                <a:latin typeface="Times New Roman" panose="02020603050405020304" pitchFamily="18" charset="0"/>
                <a:cs typeface="Times New Roman" panose="02020603050405020304" pitchFamily="18" charset="0"/>
              </a:rPr>
              <a:t>	6</a:t>
            </a:r>
            <a:r>
              <a:rPr lang="uk-UA" sz="2800" b="1" dirty="0">
                <a:solidFill>
                  <a:schemeClr val="tx1"/>
                </a:solidFill>
                <a:latin typeface="Times New Roman" panose="02020603050405020304" pitchFamily="18" charset="0"/>
                <a:cs typeface="Times New Roman" panose="02020603050405020304" pitchFamily="18" charset="0"/>
              </a:rPr>
              <a:t>. Принцип систематичності</a:t>
            </a:r>
            <a:r>
              <a:rPr lang="uk-UA" sz="2800" dirty="0">
                <a:solidFill>
                  <a:schemeClr val="tx1"/>
                </a:solidFill>
                <a:latin typeface="Times New Roman" panose="02020603050405020304" pitchFamily="18" charset="0"/>
                <a:cs typeface="Times New Roman" panose="02020603050405020304" pitchFamily="18" charset="0"/>
              </a:rPr>
              <a:t> − основа </a:t>
            </a:r>
            <a:r>
              <a:rPr lang="uk-UA" sz="2800" dirty="0" err="1">
                <a:solidFill>
                  <a:schemeClr val="tx1"/>
                </a:solidFill>
                <a:latin typeface="Times New Roman" panose="02020603050405020304" pitchFamily="18" charset="0"/>
                <a:cs typeface="Times New Roman" panose="02020603050405020304" pitchFamily="18" charset="0"/>
              </a:rPr>
              <a:t>коригуючо</a:t>
            </a:r>
            <a:r>
              <a:rPr lang="uk-UA" sz="2800" dirty="0">
                <a:solidFill>
                  <a:schemeClr val="tx1"/>
                </a:solidFill>
                <a:latin typeface="Times New Roman" panose="02020603050405020304" pitchFamily="18" charset="0"/>
                <a:cs typeface="Times New Roman" panose="02020603050405020304" pitchFamily="18" charset="0"/>
              </a:rPr>
              <a:t>-відновлювального впливу протягом процесу фізичної терапії, тривалістю від декількох місяців та більше. </a:t>
            </a:r>
            <a:r>
              <a:rPr lang="ru-RU" sz="2800" dirty="0" err="1">
                <a:solidFill>
                  <a:schemeClr val="tx1"/>
                </a:solidFill>
                <a:latin typeface="Times New Roman" panose="02020603050405020304" pitchFamily="18" charset="0"/>
                <a:cs typeface="Times New Roman" panose="02020603050405020304" pitchFamily="18" charset="0"/>
              </a:rPr>
              <a:t>Тільки</a:t>
            </a:r>
            <a:r>
              <a:rPr lang="ru-RU" sz="2800" dirty="0">
                <a:solidFill>
                  <a:schemeClr val="tx1"/>
                </a:solidFill>
                <a:latin typeface="Times New Roman" panose="02020603050405020304" pitchFamily="18" charset="0"/>
                <a:cs typeface="Times New Roman" panose="02020603050405020304" pitchFamily="18" charset="0"/>
              </a:rPr>
              <a:t> систематично </a:t>
            </a:r>
            <a:r>
              <a:rPr lang="ru-RU" sz="2800" dirty="0" err="1">
                <a:solidFill>
                  <a:schemeClr val="tx1"/>
                </a:solidFill>
                <a:latin typeface="Times New Roman" panose="02020603050405020304" pitchFamily="18" charset="0"/>
                <a:cs typeface="Times New Roman" panose="02020603050405020304" pitchFamily="18" charset="0"/>
              </a:rPr>
              <a:t>застосовуючи</a:t>
            </a:r>
            <a:r>
              <a:rPr lang="ru-RU" sz="2800" dirty="0">
                <a:solidFill>
                  <a:schemeClr val="tx1"/>
                </a:solidFill>
                <a:latin typeface="Times New Roman" panose="02020603050405020304" pitchFamily="18" charset="0"/>
                <a:cs typeface="Times New Roman" panose="02020603050405020304" pitchFamily="18" charset="0"/>
              </a:rPr>
              <a:t> </a:t>
            </a:r>
            <a:r>
              <a:rPr lang="uk-UA" sz="2800" dirty="0">
                <a:solidFill>
                  <a:schemeClr val="tx1"/>
                </a:solidFill>
                <a:latin typeface="Times New Roman" panose="02020603050405020304" pitchFamily="18" charset="0"/>
                <a:cs typeface="Times New Roman" panose="02020603050405020304" pitchFamily="18" charset="0"/>
              </a:rPr>
              <a:t>коригуючи вправи</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мож</a:t>
            </a:r>
            <a:r>
              <a:rPr lang="uk-UA" sz="2800" dirty="0" err="1">
                <a:solidFill>
                  <a:schemeClr val="tx1"/>
                </a:solidFill>
                <a:latin typeface="Times New Roman" panose="02020603050405020304" pitchFamily="18" charset="0"/>
                <a:cs typeface="Times New Roman" panose="02020603050405020304" pitchFamily="18" charset="0"/>
              </a:rPr>
              <a:t>ливо</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забезпечити</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достатн</a:t>
            </a:r>
            <a:r>
              <a:rPr lang="uk-UA" sz="2800" dirty="0" err="1">
                <a:solidFill>
                  <a:schemeClr val="tx1"/>
                </a:solidFill>
                <a:latin typeface="Times New Roman" panose="02020603050405020304" pitchFamily="18" charset="0"/>
                <a:cs typeface="Times New Roman" panose="02020603050405020304" pitchFamily="18" charset="0"/>
              </a:rPr>
              <a:t>ій</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оптимальн</a:t>
            </a:r>
            <a:r>
              <a:rPr lang="uk-UA" sz="2800" dirty="0" err="1">
                <a:solidFill>
                  <a:schemeClr val="tx1"/>
                </a:solidFill>
                <a:latin typeface="Times New Roman" panose="02020603050405020304" pitchFamily="18" charset="0"/>
                <a:cs typeface="Times New Roman" panose="02020603050405020304" pitchFamily="18" charset="0"/>
              </a:rPr>
              <a:t>ий</a:t>
            </a:r>
            <a:r>
              <a:rPr lang="ru-RU" sz="2800" dirty="0">
                <a:solidFill>
                  <a:schemeClr val="tx1"/>
                </a:solidFill>
                <a:latin typeface="Times New Roman" panose="02020603050405020304" pitchFamily="18" charset="0"/>
                <a:cs typeface="Times New Roman" panose="02020603050405020304" pitchFamily="18" charset="0"/>
              </a:rPr>
              <a:t> для кожного </a:t>
            </a:r>
            <a:r>
              <a:rPr lang="uk-UA" sz="2800" dirty="0">
                <a:solidFill>
                  <a:schemeClr val="tx1"/>
                </a:solidFill>
                <a:latin typeface="Times New Roman" panose="02020603050405020304" pitchFamily="18" charset="0"/>
                <a:cs typeface="Times New Roman" panose="02020603050405020304" pitchFamily="18" charset="0"/>
              </a:rPr>
              <a:t>пацієнта</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вплив</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що</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дозволяє</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підвищувати</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функциональн</a:t>
            </a:r>
            <a:r>
              <a:rPr lang="uk-UA" sz="2800" dirty="0" err="1">
                <a:solidFill>
                  <a:schemeClr val="tx1"/>
                </a:solidFill>
                <a:latin typeface="Times New Roman" panose="02020603050405020304" pitchFamily="18" charset="0"/>
                <a:cs typeface="Times New Roman" panose="02020603050405020304" pitchFamily="18" charset="0"/>
              </a:rPr>
              <a:t>ий</a:t>
            </a:r>
            <a:r>
              <a:rPr lang="ru-RU" sz="2800" dirty="0">
                <a:solidFill>
                  <a:schemeClr val="tx1"/>
                </a:solidFill>
                <a:latin typeface="Times New Roman" panose="02020603050405020304" pitchFamily="18" charset="0"/>
                <a:cs typeface="Times New Roman" panose="02020603050405020304" pitchFamily="18" charset="0"/>
              </a:rPr>
              <a:t> стан </a:t>
            </a:r>
            <a:r>
              <a:rPr lang="ru-RU" sz="2800" dirty="0" err="1">
                <a:solidFill>
                  <a:schemeClr val="tx1"/>
                </a:solidFill>
                <a:latin typeface="Times New Roman" panose="02020603050405020304" pitchFamily="18" charset="0"/>
                <a:cs typeface="Times New Roman" panose="02020603050405020304" pitchFamily="18" charset="0"/>
              </a:rPr>
              <a:t>організму</a:t>
            </a:r>
            <a:r>
              <a:rPr lang="ru-RU" sz="2800" dirty="0">
                <a:solidFill>
                  <a:schemeClr val="tx1"/>
                </a:solidFill>
                <a:latin typeface="Times New Roman" panose="02020603050405020304" pitchFamily="18" charset="0"/>
                <a:cs typeface="Times New Roman" panose="02020603050405020304" pitchFamily="18" charset="0"/>
              </a:rPr>
              <a:t> </a:t>
            </a:r>
            <a:r>
              <a:rPr lang="uk-UA" sz="2800" dirty="0" smtClean="0">
                <a:solidFill>
                  <a:schemeClr val="tx1"/>
                </a:solidFill>
                <a:latin typeface="Times New Roman" panose="02020603050405020304" pitchFamily="18" charset="0"/>
                <a:cs typeface="Times New Roman" panose="02020603050405020304" pitchFamily="18" charset="0"/>
              </a:rPr>
              <a:t>людини</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smtClean="0">
                <a:solidFill>
                  <a:schemeClr val="tx1"/>
                </a:solidFill>
                <a:latin typeface="Times New Roman" panose="02020603050405020304" pitchFamily="18" charset="0"/>
                <a:cs typeface="Times New Roman" panose="02020603050405020304" pitchFamily="18" charset="0"/>
              </a:rPr>
              <a:t>та </a:t>
            </a:r>
            <a:r>
              <a:rPr lang="ru-RU" sz="2800" dirty="0" err="1" smtClean="0">
                <a:solidFill>
                  <a:schemeClr val="tx1"/>
                </a:solidFill>
                <a:latin typeface="Times New Roman" panose="02020603050405020304" pitchFamily="18" charset="0"/>
                <a:cs typeface="Times New Roman" panose="02020603050405020304" pitchFamily="18" charset="0"/>
              </a:rPr>
              <a:t>досягти</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коригуючого</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ефекту</a:t>
            </a:r>
            <a:r>
              <a:rPr lang="ru-RU" sz="2800" dirty="0" smtClean="0">
                <a:solidFill>
                  <a:schemeClr val="tx1"/>
                </a:solidFill>
                <a:latin typeface="Times New Roman" panose="02020603050405020304" pitchFamily="18" charset="0"/>
                <a:cs typeface="Times New Roman" panose="02020603050405020304" pitchFamily="18" charset="0"/>
              </a:rPr>
              <a:t>.</a:t>
            </a:r>
            <a:endParaRPr lang="uk-UA" sz="28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uk-UA" sz="2800" dirty="0" smtClean="0">
                <a:solidFill>
                  <a:schemeClr val="tx1"/>
                </a:solidFill>
                <a:latin typeface="Times New Roman" panose="02020603050405020304" pitchFamily="18" charset="0"/>
                <a:cs typeface="Times New Roman" panose="02020603050405020304" pitchFamily="18" charset="0"/>
              </a:rPr>
              <a:t>	Принцип </a:t>
            </a:r>
            <a:r>
              <a:rPr lang="uk-UA" sz="2800" dirty="0">
                <a:solidFill>
                  <a:schemeClr val="tx1"/>
                </a:solidFill>
                <a:latin typeface="Times New Roman" panose="02020603050405020304" pitchFamily="18" charset="0"/>
                <a:cs typeface="Times New Roman" panose="02020603050405020304" pitchFamily="18" charset="0"/>
              </a:rPr>
              <a:t>систематичності передбачає побудову коригуючого процесу у вигляді певного алгоритму, що забезпечує логіку і взаємозв’язок різних аспектів управління. </a:t>
            </a:r>
            <a:r>
              <a:rPr lang="ru-RU" sz="2800" dirty="0" err="1">
                <a:solidFill>
                  <a:schemeClr val="tx1"/>
                </a:solidFill>
                <a:latin typeface="Times New Roman" panose="02020603050405020304" pitchFamily="18" charset="0"/>
                <a:cs typeface="Times New Roman" panose="02020603050405020304" pitchFamily="18" charset="0"/>
              </a:rPr>
              <a:t>Він</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вимагає</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щоб</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заняття</a:t>
            </a:r>
            <a:r>
              <a:rPr lang="ru-RU" sz="2800" dirty="0">
                <a:solidFill>
                  <a:schemeClr val="tx1"/>
                </a:solidFill>
                <a:latin typeface="Times New Roman" panose="02020603050405020304" pitchFamily="18" charset="0"/>
                <a:cs typeface="Times New Roman" panose="02020603050405020304" pitchFamily="18" charset="0"/>
              </a:rPr>
              <a:t> </a:t>
            </a:r>
            <a:r>
              <a:rPr lang="uk-UA" sz="2800" dirty="0">
                <a:solidFill>
                  <a:schemeClr val="tx1"/>
                </a:solidFill>
                <a:latin typeface="Times New Roman" panose="02020603050405020304" pitchFamily="18" charset="0"/>
                <a:cs typeface="Times New Roman" panose="02020603050405020304" pitchFamily="18" charset="0"/>
              </a:rPr>
              <a:t>коригуючою гімнастикою</a:t>
            </a:r>
            <a:r>
              <a:rPr lang="ru-RU" sz="2800" dirty="0">
                <a:solidFill>
                  <a:schemeClr val="tx1"/>
                </a:solidFill>
                <a:latin typeface="Times New Roman" panose="02020603050405020304" pitchFamily="18" charset="0"/>
                <a:cs typeface="Times New Roman" panose="02020603050405020304" pitchFamily="18" charset="0"/>
              </a:rPr>
              <a:t> не </a:t>
            </a:r>
            <a:r>
              <a:rPr lang="ru-RU" sz="2800" dirty="0" err="1">
                <a:solidFill>
                  <a:schemeClr val="tx1"/>
                </a:solidFill>
                <a:latin typeface="Times New Roman" panose="02020603050405020304" pitchFamily="18" charset="0"/>
                <a:cs typeface="Times New Roman" panose="02020603050405020304" pitchFamily="18" charset="0"/>
              </a:rPr>
              <a:t>зводилося</a:t>
            </a:r>
            <a:r>
              <a:rPr lang="ru-RU" sz="2800" dirty="0">
                <a:solidFill>
                  <a:schemeClr val="tx1"/>
                </a:solidFill>
                <a:latin typeface="Times New Roman" panose="02020603050405020304" pitchFamily="18" charset="0"/>
                <a:cs typeface="Times New Roman" panose="02020603050405020304" pitchFamily="18" charset="0"/>
              </a:rPr>
              <a:t> до </a:t>
            </a:r>
            <a:r>
              <a:rPr lang="ru-RU" sz="2800" dirty="0" err="1">
                <a:solidFill>
                  <a:schemeClr val="tx1"/>
                </a:solidFill>
                <a:latin typeface="Times New Roman" panose="02020603050405020304" pitchFamily="18" charset="0"/>
                <a:cs typeface="Times New Roman" panose="02020603050405020304" pitchFamily="18" charset="0"/>
              </a:rPr>
              <a:t>проведення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епізодичних</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розрізнених</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заходів</a:t>
            </a:r>
            <a:r>
              <a:rPr lang="ru-RU" sz="2800" dirty="0">
                <a:solidFill>
                  <a:schemeClr val="tx1"/>
                </a:solidFill>
                <a:latin typeface="Times New Roman" panose="02020603050405020304" pitchFamily="18" charset="0"/>
                <a:cs typeface="Times New Roman" panose="02020603050405020304" pitchFamily="18" charset="0"/>
              </a:rPr>
              <a:t>, а </a:t>
            </a:r>
            <a:r>
              <a:rPr lang="ru-RU" sz="2800" dirty="0" err="1">
                <a:solidFill>
                  <a:schemeClr val="tx1"/>
                </a:solidFill>
                <a:latin typeface="Times New Roman" panose="02020603050405020304" pitchFamily="18" charset="0"/>
                <a:cs typeface="Times New Roman" panose="02020603050405020304" pitchFamily="18" charset="0"/>
              </a:rPr>
              <a:t>здійснювалося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безперервно</a:t>
            </a:r>
            <a:r>
              <a:rPr lang="ru-RU" sz="2800" dirty="0">
                <a:solidFill>
                  <a:schemeClr val="tx1"/>
                </a:solidFill>
                <a:latin typeface="Times New Roman" panose="02020603050405020304" pitchFamily="18" charset="0"/>
                <a:cs typeface="Times New Roman" panose="02020603050405020304" pitchFamily="18" charset="0"/>
              </a:rPr>
              <a:t> і </a:t>
            </a:r>
            <a:r>
              <a:rPr lang="ru-RU" sz="2800" dirty="0" err="1">
                <a:solidFill>
                  <a:schemeClr val="tx1"/>
                </a:solidFill>
                <a:latin typeface="Times New Roman" panose="02020603050405020304" pitchFamily="18" charset="0"/>
                <a:cs typeface="Times New Roman" panose="02020603050405020304" pitchFamily="18" charset="0"/>
              </a:rPr>
              <a:t>послідовно</a:t>
            </a:r>
            <a:r>
              <a:rPr lang="ru-RU" sz="28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78868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36321" y="378942"/>
            <a:ext cx="10595506" cy="5387874"/>
          </a:xfrm>
        </p:spPr>
        <p:txBody>
          <a:bodyPr>
            <a:normAutofit fontScale="92500"/>
          </a:bodyPr>
          <a:lstStyle/>
          <a:p>
            <a:pPr marL="0" indent="0" algn="just">
              <a:buNone/>
            </a:pP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Послідовність</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a:solidFill>
                  <a:schemeClr val="tx1"/>
                </a:solidFill>
                <a:latin typeface="Times New Roman" panose="02020603050405020304" pitchFamily="18" charset="0"/>
                <a:cs typeface="Times New Roman" panose="02020603050405020304" pitchFamily="18" charset="0"/>
              </a:rPr>
              <a:t>у </a:t>
            </a:r>
            <a:r>
              <a:rPr lang="ru-RU" sz="2800" dirty="0" err="1">
                <a:solidFill>
                  <a:schemeClr val="tx1"/>
                </a:solidFill>
                <a:latin typeface="Times New Roman" panose="02020603050405020304" pitchFamily="18" charset="0"/>
                <a:cs typeface="Times New Roman" panose="02020603050405020304" pitchFamily="18" charset="0"/>
              </a:rPr>
              <a:t>заняттях</a:t>
            </a:r>
            <a:r>
              <a:rPr lang="ru-RU" sz="2800" dirty="0">
                <a:solidFill>
                  <a:schemeClr val="tx1"/>
                </a:solidFill>
                <a:latin typeface="Times New Roman" panose="02020603050405020304" pitchFamily="18" charset="0"/>
                <a:cs typeface="Times New Roman" panose="02020603050405020304" pitchFamily="18" charset="0"/>
              </a:rPr>
              <a:t> </a:t>
            </a:r>
            <a:r>
              <a:rPr lang="uk-UA" sz="2800" dirty="0">
                <a:solidFill>
                  <a:schemeClr val="tx1"/>
                </a:solidFill>
                <a:latin typeface="Times New Roman" panose="02020603050405020304" pitchFamily="18" charset="0"/>
                <a:cs typeface="Times New Roman" panose="02020603050405020304" pitchFamily="18" charset="0"/>
              </a:rPr>
              <a:t>коригуючою гімнастикою</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забезпечується</a:t>
            </a:r>
            <a:r>
              <a:rPr lang="ru-RU" sz="2800" dirty="0">
                <a:solidFill>
                  <a:schemeClr val="tx1"/>
                </a:solidFill>
                <a:latin typeface="Times New Roman" panose="02020603050405020304" pitchFamily="18" charset="0"/>
                <a:cs typeface="Times New Roman" panose="02020603050405020304" pitchFamily="18" charset="0"/>
              </a:rPr>
              <a:t> при </a:t>
            </a:r>
            <a:r>
              <a:rPr lang="ru-RU" sz="2800" dirty="0" err="1">
                <a:solidFill>
                  <a:schemeClr val="tx1"/>
                </a:solidFill>
                <a:latin typeface="Times New Roman" panose="02020603050405020304" pitchFamily="18" charset="0"/>
                <a:cs typeface="Times New Roman" panose="02020603050405020304" pitchFamily="18" charset="0"/>
              </a:rPr>
              <a:t>виконанні</a:t>
            </a:r>
            <a:r>
              <a:rPr lang="ru-RU" sz="2800" dirty="0">
                <a:solidFill>
                  <a:schemeClr val="tx1"/>
                </a:solidFill>
                <a:latin typeface="Times New Roman" panose="02020603050405020304" pitchFamily="18" charset="0"/>
                <a:cs typeface="Times New Roman" panose="02020603050405020304" pitchFamily="18" charset="0"/>
              </a:rPr>
              <a:t> ряду умов. Перш за все </a:t>
            </a:r>
            <a:r>
              <a:rPr lang="ru-RU" sz="2800" dirty="0" err="1">
                <a:solidFill>
                  <a:schemeClr val="tx1"/>
                </a:solidFill>
                <a:latin typeface="Times New Roman" panose="02020603050405020304" pitchFamily="18" charset="0"/>
                <a:cs typeface="Times New Roman" panose="02020603050405020304" pitchFamily="18" charset="0"/>
              </a:rPr>
              <a:t>це</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забезпечення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послідовного</a:t>
            </a:r>
            <a:r>
              <a:rPr lang="ru-RU" sz="2800" dirty="0">
                <a:solidFill>
                  <a:schemeClr val="tx1"/>
                </a:solidFill>
                <a:latin typeface="Times New Roman" panose="02020603050405020304" pitchFamily="18" charset="0"/>
                <a:cs typeface="Times New Roman" panose="02020603050405020304" pitchFamily="18" charset="0"/>
              </a:rPr>
              <a:t> переходу </a:t>
            </a:r>
            <a:r>
              <a:rPr lang="ru-RU" sz="2800" dirty="0" err="1">
                <a:solidFill>
                  <a:schemeClr val="tx1"/>
                </a:solidFill>
                <a:latin typeface="Times New Roman" panose="02020603050405020304" pitchFamily="18" charset="0"/>
                <a:cs typeface="Times New Roman" panose="02020603050405020304" pitchFamily="18" charset="0"/>
              </a:rPr>
              <a:t>від</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розвитку</a:t>
            </a:r>
            <a:r>
              <a:rPr lang="ru-RU" sz="2800" dirty="0">
                <a:solidFill>
                  <a:schemeClr val="tx1"/>
                </a:solidFill>
                <a:latin typeface="Times New Roman" panose="02020603050405020304" pitchFamily="18" charset="0"/>
                <a:cs typeface="Times New Roman" panose="02020603050405020304" pitchFamily="18" charset="0"/>
              </a:rPr>
              <a:t> одних </a:t>
            </a:r>
            <a:r>
              <a:rPr lang="ru-RU" sz="2800" dirty="0" err="1">
                <a:solidFill>
                  <a:schemeClr val="tx1"/>
                </a:solidFill>
                <a:latin typeface="Times New Roman" panose="02020603050405020304" pitchFamily="18" charset="0"/>
                <a:cs typeface="Times New Roman" panose="02020603050405020304" pitchFamily="18" charset="0"/>
              </a:rPr>
              <a:t>фізичних</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спроможностей</a:t>
            </a:r>
            <a:r>
              <a:rPr lang="ru-RU" sz="2800" dirty="0">
                <a:solidFill>
                  <a:schemeClr val="tx1"/>
                </a:solidFill>
                <a:latin typeface="Times New Roman" panose="02020603050405020304" pitchFamily="18" charset="0"/>
                <a:cs typeface="Times New Roman" panose="02020603050405020304" pitchFamily="18" charset="0"/>
              </a:rPr>
              <a:t> до </a:t>
            </a:r>
            <a:r>
              <a:rPr lang="ru-RU" sz="2800" dirty="0" err="1">
                <a:solidFill>
                  <a:schemeClr val="tx1"/>
                </a:solidFill>
                <a:latin typeface="Times New Roman" panose="02020603050405020304" pitchFamily="18" charset="0"/>
                <a:cs typeface="Times New Roman" panose="02020603050405020304" pitchFamily="18" charset="0"/>
              </a:rPr>
              <a:t>інших</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послідовності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вивчення</a:t>
            </a:r>
            <a:r>
              <a:rPr lang="ru-RU" sz="2800" dirty="0">
                <a:solidFill>
                  <a:schemeClr val="tx1"/>
                </a:solidFill>
                <a:latin typeface="Times New Roman" panose="02020603050405020304" pitchFamily="18" charset="0"/>
                <a:cs typeface="Times New Roman" panose="02020603050405020304" pitchFamily="18" charset="0"/>
              </a:rPr>
              <a:t> </a:t>
            </a:r>
            <a:r>
              <a:rPr lang="uk-UA" sz="2800" dirty="0" err="1">
                <a:solidFill>
                  <a:schemeClr val="tx1"/>
                </a:solidFill>
                <a:latin typeface="Times New Roman" panose="02020603050405020304" pitchFamily="18" charset="0"/>
                <a:cs typeface="Times New Roman" panose="02020603050405020304" pitchFamily="18" charset="0"/>
              </a:rPr>
              <a:t>нов</a:t>
            </a:r>
            <a:r>
              <a:rPr lang="ru-RU" sz="2800" dirty="0">
                <a:solidFill>
                  <a:schemeClr val="tx1"/>
                </a:solidFill>
                <a:latin typeface="Times New Roman" panose="02020603050405020304" pitchFamily="18" charset="0"/>
                <a:cs typeface="Times New Roman" panose="02020603050405020304" pitchFamily="18" charset="0"/>
              </a:rPr>
              <a:t>ого </a:t>
            </a:r>
            <a:r>
              <a:rPr lang="ru-RU" sz="2800" dirty="0" err="1">
                <a:solidFill>
                  <a:schemeClr val="tx1"/>
                </a:solidFill>
                <a:latin typeface="Times New Roman" panose="02020603050405020304" pitchFamily="18" charset="0"/>
                <a:cs typeface="Times New Roman" panose="02020603050405020304" pitchFamily="18" charset="0"/>
              </a:rPr>
              <a:t>матеріалу</a:t>
            </a:r>
            <a:r>
              <a:rPr lang="ru-RU" sz="2800" dirty="0">
                <a:solidFill>
                  <a:schemeClr val="tx1"/>
                </a:solidFill>
                <a:latin typeface="Times New Roman" panose="02020603050405020304" pitchFamily="18" charset="0"/>
                <a:cs typeface="Times New Roman" panose="02020603050405020304" pitchFamily="18" charset="0"/>
              </a:rPr>
              <a:t>, а </a:t>
            </a:r>
            <a:r>
              <a:rPr lang="ru-RU" sz="2800" dirty="0" err="1">
                <a:solidFill>
                  <a:schemeClr val="tx1"/>
                </a:solidFill>
                <a:latin typeface="Times New Roman" panose="02020603050405020304" pitchFamily="18" charset="0"/>
                <a:cs typeface="Times New Roman" panose="02020603050405020304" pitchFamily="18" charset="0"/>
              </a:rPr>
              <a:t>також</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доцільного</a:t>
            </a:r>
            <a:r>
              <a:rPr lang="ru-RU" sz="2800" dirty="0">
                <a:solidFill>
                  <a:schemeClr val="tx1"/>
                </a:solidFill>
                <a:latin typeface="Times New Roman" panose="02020603050405020304" pitchFamily="18" charset="0"/>
                <a:cs typeface="Times New Roman" panose="02020603050405020304" pitchFamily="18" charset="0"/>
              </a:rPr>
              <a:t> порядку, </a:t>
            </a:r>
            <a:r>
              <a:rPr lang="ru-RU" sz="2800" dirty="0" err="1">
                <a:solidFill>
                  <a:schemeClr val="tx1"/>
                </a:solidFill>
                <a:latin typeface="Times New Roman" panose="02020603050405020304" pitchFamily="18" charset="0"/>
                <a:cs typeface="Times New Roman" panose="02020603050405020304" pitchFamily="18" charset="0"/>
              </a:rPr>
              <a:t>спрямованості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фізичних</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навантажень</a:t>
            </a:r>
            <a:r>
              <a:rPr lang="uk-UA" sz="2800" dirty="0">
                <a:solidFill>
                  <a:schemeClr val="tx1"/>
                </a:solidFill>
                <a:latin typeface="Times New Roman" panose="02020603050405020304" pitchFamily="18" charset="0"/>
                <a:cs typeface="Times New Roman" panose="02020603050405020304" pitchFamily="18" charset="0"/>
              </a:rPr>
              <a:t> та </a:t>
            </a:r>
            <a:r>
              <a:rPr lang="uk-UA" sz="2800" dirty="0" smtClean="0">
                <a:solidFill>
                  <a:schemeClr val="tx1"/>
                </a:solidFill>
                <a:latin typeface="Times New Roman" panose="02020603050405020304" pitchFamily="18" charset="0"/>
                <a:cs typeface="Times New Roman" panose="02020603050405020304" pitchFamily="18" charset="0"/>
              </a:rPr>
              <a:t>коригуючого </a:t>
            </a:r>
            <a:r>
              <a:rPr lang="uk-UA" sz="2800" dirty="0">
                <a:solidFill>
                  <a:schemeClr val="tx1"/>
                </a:solidFill>
                <a:latin typeface="Times New Roman" panose="02020603050405020304" pitchFamily="18" charset="0"/>
                <a:cs typeface="Times New Roman" panose="02020603050405020304" pitchFamily="18" charset="0"/>
              </a:rPr>
              <a:t>ефекту</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які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застосовуються</a:t>
            </a:r>
            <a:r>
              <a:rPr lang="ru-RU" sz="2800" dirty="0">
                <a:solidFill>
                  <a:schemeClr val="tx1"/>
                </a:solidFill>
                <a:latin typeface="Times New Roman" panose="02020603050405020304" pitchFamily="18" charset="0"/>
                <a:cs typeface="Times New Roman" panose="02020603050405020304" pitchFamily="18" charset="0"/>
              </a:rPr>
              <a:t>. В </a:t>
            </a:r>
            <a:r>
              <a:rPr lang="ru-RU" sz="2800" dirty="0" err="1">
                <a:solidFill>
                  <a:schemeClr val="tx1"/>
                </a:solidFill>
                <a:latin typeface="Times New Roman" panose="02020603050405020304" pitchFamily="18" charset="0"/>
                <a:cs typeface="Times New Roman" panose="02020603050405020304" pitchFamily="18" charset="0"/>
              </a:rPr>
              <a:t>цьому</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процесі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важливого</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значення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набуває</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врахування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закономірностей</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вікового</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розвитку</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рухових</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здатностей</a:t>
            </a:r>
            <a:r>
              <a:rPr lang="ru-RU" sz="2800" dirty="0">
                <a:solidFill>
                  <a:schemeClr val="tx1"/>
                </a:solidFill>
                <a:latin typeface="Times New Roman" panose="02020603050405020304" pitchFamily="18" charset="0"/>
                <a:cs typeface="Times New Roman" panose="02020603050405020304" pitchFamily="18" charset="0"/>
              </a:rPr>
              <a:t>, а </a:t>
            </a:r>
            <a:r>
              <a:rPr lang="ru-RU" sz="2800" dirty="0" err="1">
                <a:solidFill>
                  <a:schemeClr val="tx1"/>
                </a:solidFill>
                <a:latin typeface="Times New Roman" panose="02020603050405020304" pitchFamily="18" charset="0"/>
                <a:cs typeface="Times New Roman" panose="02020603050405020304" pitchFamily="18" charset="0"/>
              </a:rPr>
              <a:t>також</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перенесення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рухових</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навичок</a:t>
            </a:r>
            <a:r>
              <a:rPr lang="ru-RU" sz="2800" dirty="0">
                <a:solidFill>
                  <a:schemeClr val="tx1"/>
                </a:solidFill>
                <a:latin typeface="Times New Roman" panose="02020603050405020304" pitchFamily="18" charset="0"/>
                <a:cs typeface="Times New Roman" panose="02020603050405020304" pitchFamily="18" charset="0"/>
              </a:rPr>
              <a:t> і </a:t>
            </a:r>
            <a:r>
              <a:rPr lang="ru-RU" sz="2800" dirty="0" err="1">
                <a:solidFill>
                  <a:schemeClr val="tx1"/>
                </a:solidFill>
                <a:latin typeface="Times New Roman" panose="02020603050405020304" pitchFamily="18" charset="0"/>
                <a:cs typeface="Times New Roman" panose="02020603050405020304" pitchFamily="18" charset="0"/>
              </a:rPr>
              <a:t>фізичних</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якостей</a:t>
            </a:r>
            <a:r>
              <a:rPr lang="ru-RU" sz="2800" dirty="0">
                <a:solidFill>
                  <a:schemeClr val="tx1"/>
                </a:solidFill>
                <a:latin typeface="Times New Roman" panose="02020603050405020304" pitchFamily="18" charset="0"/>
                <a:cs typeface="Times New Roman" panose="02020603050405020304" pitchFamily="18" charset="0"/>
              </a:rPr>
              <a:t>. </a:t>
            </a:r>
            <a:endParaRPr lang="uk-UA" sz="28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Визначаючи</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послідовність</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освоєння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вправ</a:t>
            </a:r>
            <a:r>
              <a:rPr lang="ru-RU" sz="2800" dirty="0">
                <a:solidFill>
                  <a:schemeClr val="tx1"/>
                </a:solidFill>
                <a:latin typeface="Times New Roman" panose="02020603050405020304" pitchFamily="18" charset="0"/>
                <a:cs typeface="Times New Roman" panose="02020603050405020304" pitchFamily="18" charset="0"/>
              </a:rPr>
              <a:t>, а </a:t>
            </a:r>
            <a:r>
              <a:rPr lang="ru-RU" sz="2800" dirty="0" err="1">
                <a:solidFill>
                  <a:schemeClr val="tx1"/>
                </a:solidFill>
                <a:latin typeface="Times New Roman" panose="02020603050405020304" pitchFamily="18" charset="0"/>
                <a:cs typeface="Times New Roman" panose="02020603050405020304" pitchFamily="18" charset="0"/>
              </a:rPr>
              <a:t>також</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різних</a:t>
            </a:r>
            <a:r>
              <a:rPr lang="ru-RU" sz="2800" dirty="0">
                <a:solidFill>
                  <a:schemeClr val="tx1"/>
                </a:solidFill>
                <a:latin typeface="Times New Roman" panose="02020603050405020304" pitchFamily="18" charset="0"/>
                <a:cs typeface="Times New Roman" panose="02020603050405020304" pitchFamily="18" charset="0"/>
              </a:rPr>
              <a:t> за характером </a:t>
            </a:r>
            <a:r>
              <a:rPr lang="ru-RU" sz="2800" dirty="0" err="1">
                <a:solidFill>
                  <a:schemeClr val="tx1"/>
                </a:solidFill>
                <a:latin typeface="Times New Roman" panose="02020603050405020304" pitchFamily="18" charset="0"/>
                <a:cs typeface="Times New Roman" panose="02020603050405020304" pitchFamily="18" charset="0"/>
              </a:rPr>
              <a:t>фізичних</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навантажень</a:t>
            </a:r>
            <a:r>
              <a:rPr lang="ru-RU" sz="2800" dirty="0">
                <a:solidFill>
                  <a:schemeClr val="tx1"/>
                </a:solidFill>
                <a:latin typeface="Times New Roman" panose="02020603050405020304" pitchFamily="18" charset="0"/>
                <a:cs typeface="Times New Roman" panose="02020603050405020304" pitchFamily="18" charset="0"/>
              </a:rPr>
              <a:t> в </a:t>
            </a:r>
            <a:r>
              <a:rPr lang="ru-RU" sz="2800" dirty="0" err="1">
                <a:solidFill>
                  <a:schemeClr val="tx1"/>
                </a:solidFill>
                <a:latin typeface="Times New Roman" panose="02020603050405020304" pitchFamily="18" charset="0"/>
                <a:cs typeface="Times New Roman" panose="02020603050405020304" pitchFamily="18" charset="0"/>
              </a:rPr>
              <a:t>окремому</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занятті</a:t>
            </a:r>
            <a:r>
              <a:rPr lang="ru-RU" sz="2800" dirty="0">
                <a:solidFill>
                  <a:schemeClr val="tx1"/>
                </a:solidFill>
                <a:latin typeface="Times New Roman" panose="02020603050405020304" pitchFamily="18" charset="0"/>
                <a:cs typeface="Times New Roman" panose="02020603050405020304" pitchFamily="18" charset="0"/>
              </a:rPr>
              <a:t> та у </a:t>
            </a:r>
            <a:r>
              <a:rPr lang="ru-RU" sz="2800" dirty="0" err="1">
                <a:solidFill>
                  <a:schemeClr val="tx1"/>
                </a:solidFill>
                <a:latin typeface="Times New Roman" panose="02020603050405020304" pitchFamily="18" charset="0"/>
                <a:cs typeface="Times New Roman" panose="02020603050405020304" pitchFamily="18" charset="0"/>
              </a:rPr>
              <a:t>системі</a:t>
            </a:r>
            <a:r>
              <a:rPr lang="ru-RU" sz="2800" dirty="0">
                <a:solidFill>
                  <a:schemeClr val="tx1"/>
                </a:solidFill>
                <a:latin typeface="Times New Roman" panose="02020603050405020304" pitchFamily="18" charset="0"/>
                <a:cs typeface="Times New Roman" panose="02020603050405020304" pitchFamily="18" charset="0"/>
              </a:rPr>
              <a:t> занять, </a:t>
            </a:r>
            <a:r>
              <a:rPr lang="ru-RU" sz="2800" dirty="0" err="1">
                <a:solidFill>
                  <a:schemeClr val="tx1"/>
                </a:solidFill>
                <a:latin typeface="Times New Roman" panose="02020603050405020304" pitchFamily="18" charset="0"/>
                <a:cs typeface="Times New Roman" panose="02020603050405020304" pitchFamily="18" charset="0"/>
              </a:rPr>
              <a:t>необхідно</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використовувати</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ефект</a:t>
            </a:r>
            <a:r>
              <a:rPr lang="ru-RU" sz="2800" dirty="0">
                <a:solidFill>
                  <a:schemeClr val="tx1"/>
                </a:solidFill>
                <a:latin typeface="Times New Roman" panose="02020603050405020304" pitchFamily="18" charset="0"/>
                <a:cs typeface="Times New Roman" panose="02020603050405020304" pitchFamily="18" charset="0"/>
              </a:rPr>
              <a:t> позитивного </a:t>
            </a:r>
            <a:r>
              <a:rPr lang="ru-RU" sz="2800" dirty="0" err="1">
                <a:solidFill>
                  <a:schemeClr val="tx1"/>
                </a:solidFill>
                <a:latin typeface="Times New Roman" panose="02020603050405020304" pitchFamily="18" charset="0"/>
                <a:cs typeface="Times New Roman" panose="02020603050405020304" pitchFamily="18" charset="0"/>
              </a:rPr>
              <a:t>перенесення</a:t>
            </a:r>
            <a:r>
              <a:rPr lang="ru-RU" sz="2800" dirty="0">
                <a:solidFill>
                  <a:schemeClr val="tx1"/>
                </a:solidFill>
                <a:latin typeface="Times New Roman" panose="02020603050405020304" pitchFamily="18" charset="0"/>
                <a:cs typeface="Times New Roman" panose="02020603050405020304" pitchFamily="18" charset="0"/>
              </a:rPr>
              <a:t> і за </a:t>
            </a:r>
            <a:r>
              <a:rPr lang="ru-RU" sz="2800" dirty="0" err="1">
                <a:solidFill>
                  <a:schemeClr val="tx1"/>
                </a:solidFill>
                <a:latin typeface="Times New Roman" panose="02020603050405020304" pitchFamily="18" charset="0"/>
                <a:cs typeface="Times New Roman" panose="02020603050405020304" pitchFamily="18" charset="0"/>
              </a:rPr>
              <a:t>можливості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виключити</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гальмуючий</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вплив</a:t>
            </a:r>
            <a:r>
              <a:rPr lang="ru-RU" sz="2800" dirty="0">
                <a:solidFill>
                  <a:schemeClr val="tx1"/>
                </a:solidFill>
                <a:latin typeface="Times New Roman" panose="02020603050405020304" pitchFamily="18" charset="0"/>
                <a:cs typeface="Times New Roman" panose="02020603050405020304" pitchFamily="18" charset="0"/>
              </a:rPr>
              <a:t> негативного </a:t>
            </a:r>
            <a:r>
              <a:rPr lang="ru-RU" sz="2800" dirty="0" err="1">
                <a:solidFill>
                  <a:schemeClr val="tx1"/>
                </a:solidFill>
                <a:latin typeface="Times New Roman" panose="02020603050405020304" pitchFamily="18" charset="0"/>
                <a:cs typeface="Times New Roman" panose="02020603050405020304" pitchFamily="18" charset="0"/>
              </a:rPr>
              <a:t>перенесення</a:t>
            </a:r>
            <a:r>
              <a:rPr lang="ru-RU" sz="28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727741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7837" y="362465"/>
            <a:ext cx="9366421" cy="5947719"/>
          </a:xfrm>
        </p:spPr>
        <p:txBody>
          <a:bodyPr>
            <a:normAutofit/>
          </a:bodyPr>
          <a:lstStyle/>
          <a:p>
            <a:pPr marL="0" indent="0" algn="just">
              <a:spcBef>
                <a:spcPts val="0"/>
              </a:spcBef>
              <a:buNone/>
            </a:pPr>
            <a:r>
              <a:rPr lang="ru-RU" sz="2400" dirty="0" smtClean="0">
                <a:solidFill>
                  <a:schemeClr val="tx1"/>
                </a:solidFill>
                <a:latin typeface="Times New Roman" panose="02020603050405020304" pitchFamily="18" charset="0"/>
                <a:cs typeface="Times New Roman" panose="02020603050405020304" pitchFamily="18" charset="0"/>
              </a:rPr>
              <a:t>	</a:t>
            </a:r>
            <a:r>
              <a:rPr lang="ru-RU" sz="3200" dirty="0">
                <a:solidFill>
                  <a:schemeClr val="tx1"/>
                </a:solidFill>
                <a:latin typeface="Times New Roman" panose="02020603050405020304" pitchFamily="18" charset="0"/>
                <a:cs typeface="Times New Roman" panose="02020603050405020304" pitchFamily="18" charset="0"/>
              </a:rPr>
              <a:t>Одним </a:t>
            </a:r>
            <a:r>
              <a:rPr lang="ru-RU" sz="3200" dirty="0" err="1">
                <a:solidFill>
                  <a:schemeClr val="tx1"/>
                </a:solidFill>
                <a:latin typeface="Times New Roman" panose="02020603050405020304" pitchFamily="18" charset="0"/>
                <a:cs typeface="Times New Roman" panose="02020603050405020304" pitchFamily="18" charset="0"/>
              </a:rPr>
              <a:t>із</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важливих</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аспектів</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реалізації</a:t>
            </a:r>
            <a:r>
              <a:rPr lang="ru-RU" sz="3200" dirty="0">
                <a:solidFill>
                  <a:schemeClr val="tx1"/>
                </a:solidFill>
                <a:latin typeface="Times New Roman" panose="02020603050405020304" pitchFamily="18" charset="0"/>
                <a:cs typeface="Times New Roman" panose="02020603050405020304" pitchFamily="18" charset="0"/>
              </a:rPr>
              <a:t> принципу </a:t>
            </a:r>
            <a:r>
              <a:rPr lang="ru-RU" sz="3200" dirty="0" err="1">
                <a:solidFill>
                  <a:schemeClr val="tx1"/>
                </a:solidFill>
                <a:latin typeface="Times New Roman" panose="02020603050405020304" pitchFamily="18" charset="0"/>
                <a:cs typeface="Times New Roman" panose="02020603050405020304" pitchFamily="18" charset="0"/>
              </a:rPr>
              <a:t>систематичності</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що</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забезпечують</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закріплення</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досягнутого</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рівня</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підготовленості</a:t>
            </a:r>
            <a:r>
              <a:rPr lang="ru-RU" sz="3200" dirty="0">
                <a:solidFill>
                  <a:schemeClr val="tx1"/>
                </a:solidFill>
                <a:latin typeface="Times New Roman" panose="02020603050405020304" pitchFamily="18" charset="0"/>
                <a:cs typeface="Times New Roman" panose="02020603050405020304" pitchFamily="18" charset="0"/>
              </a:rPr>
              <a:t>, є </a:t>
            </a:r>
            <a:r>
              <a:rPr lang="ru-RU" sz="3200" dirty="0" err="1">
                <a:solidFill>
                  <a:schemeClr val="tx1"/>
                </a:solidFill>
                <a:latin typeface="Times New Roman" panose="02020603050405020304" pitchFamily="18" charset="0"/>
                <a:cs typeface="Times New Roman" panose="02020603050405020304" pitchFamily="18" charset="0"/>
              </a:rPr>
              <a:t>багатократне</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повторення</a:t>
            </a:r>
            <a:r>
              <a:rPr lang="ru-RU" sz="3200" dirty="0">
                <a:solidFill>
                  <a:schemeClr val="tx1"/>
                </a:solidFill>
                <a:latin typeface="Times New Roman" panose="02020603050405020304" pitchFamily="18" charset="0"/>
                <a:cs typeface="Times New Roman" panose="02020603050405020304" pitchFamily="18" charset="0"/>
              </a:rPr>
              <a:t> одних і тих самих </a:t>
            </a:r>
            <a:r>
              <a:rPr lang="ru-RU" sz="3200" dirty="0" err="1">
                <a:solidFill>
                  <a:schemeClr val="tx1"/>
                </a:solidFill>
                <a:latin typeface="Times New Roman" panose="02020603050405020304" pitchFamily="18" charset="0"/>
                <a:cs typeface="Times New Roman" panose="02020603050405020304" pitchFamily="18" charset="0"/>
              </a:rPr>
              <a:t>завдань</a:t>
            </a:r>
            <a:r>
              <a:rPr lang="ru-RU" sz="3200" dirty="0">
                <a:solidFill>
                  <a:schemeClr val="tx1"/>
                </a:solidFill>
                <a:latin typeface="Times New Roman" panose="02020603050405020304" pitchFamily="18" charset="0"/>
                <a:cs typeface="Times New Roman" panose="02020603050405020304" pitchFamily="18" charset="0"/>
              </a:rPr>
              <a:t> в </a:t>
            </a:r>
            <a:r>
              <a:rPr lang="ru-RU" sz="3200" dirty="0" err="1">
                <a:solidFill>
                  <a:schemeClr val="tx1"/>
                </a:solidFill>
                <a:latin typeface="Times New Roman" panose="02020603050405020304" pitchFamily="18" charset="0"/>
                <a:cs typeface="Times New Roman" panose="02020603050405020304" pitchFamily="18" charset="0"/>
              </a:rPr>
              <a:t>окремому</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занятті</a:t>
            </a:r>
            <a:r>
              <a:rPr lang="ru-RU" sz="3200" dirty="0">
                <a:solidFill>
                  <a:schemeClr val="tx1"/>
                </a:solidFill>
                <a:latin typeface="Times New Roman" panose="02020603050405020304" pitchFamily="18" charset="0"/>
                <a:cs typeface="Times New Roman" panose="02020603050405020304" pitchFamily="18" charset="0"/>
              </a:rPr>
              <a:t>, а </a:t>
            </a:r>
            <a:r>
              <a:rPr lang="ru-RU" sz="3200" dirty="0" err="1">
                <a:solidFill>
                  <a:schemeClr val="tx1"/>
                </a:solidFill>
                <a:latin typeface="Times New Roman" panose="02020603050405020304" pitchFamily="18" charset="0"/>
                <a:cs typeface="Times New Roman" panose="02020603050405020304" pitchFamily="18" charset="0"/>
              </a:rPr>
              <a:t>також</a:t>
            </a:r>
            <a:r>
              <a:rPr lang="ru-RU" sz="3200" dirty="0">
                <a:solidFill>
                  <a:schemeClr val="tx1"/>
                </a:solidFill>
                <a:latin typeface="Times New Roman" panose="02020603050405020304" pitchFamily="18" charset="0"/>
                <a:cs typeface="Times New Roman" panose="02020603050405020304" pitchFamily="18" charset="0"/>
              </a:rPr>
              <a:t> самих занять </a:t>
            </a:r>
            <a:r>
              <a:rPr lang="ru-RU" sz="3200" dirty="0" err="1">
                <a:solidFill>
                  <a:schemeClr val="tx1"/>
                </a:solidFill>
                <a:latin typeface="Times New Roman" panose="02020603050405020304" pitchFamily="18" charset="0"/>
                <a:cs typeface="Times New Roman" panose="02020603050405020304" pitchFamily="18" charset="0"/>
              </a:rPr>
              <a:t>протягом</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відносно</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тривалого</a:t>
            </a:r>
            <a:r>
              <a:rPr lang="ru-RU" sz="3200" dirty="0">
                <a:solidFill>
                  <a:schemeClr val="tx1"/>
                </a:solidFill>
                <a:latin typeface="Times New Roman" panose="02020603050405020304" pitchFamily="18" charset="0"/>
                <a:cs typeface="Times New Roman" panose="02020603050405020304" pitchFamily="18" charset="0"/>
              </a:rPr>
              <a:t> часу. Разом </a:t>
            </a:r>
            <a:r>
              <a:rPr lang="ru-RU" sz="3200" dirty="0" err="1">
                <a:solidFill>
                  <a:schemeClr val="tx1"/>
                </a:solidFill>
                <a:latin typeface="Times New Roman" panose="02020603050405020304" pitchFamily="18" charset="0"/>
                <a:cs typeface="Times New Roman" panose="02020603050405020304" pitchFamily="18" charset="0"/>
              </a:rPr>
              <a:t>із</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цим</a:t>
            </a:r>
            <a:r>
              <a:rPr lang="ru-RU" sz="3200" dirty="0">
                <a:solidFill>
                  <a:schemeClr val="tx1"/>
                </a:solidFill>
                <a:latin typeface="Times New Roman" panose="02020603050405020304" pitchFamily="18" charset="0"/>
                <a:cs typeface="Times New Roman" panose="02020603050405020304" pitchFamily="18" charset="0"/>
              </a:rPr>
              <a:t> принцип, </a:t>
            </a:r>
            <a:r>
              <a:rPr lang="ru-RU" sz="3200" dirty="0" err="1">
                <a:solidFill>
                  <a:schemeClr val="tx1"/>
                </a:solidFill>
                <a:latin typeface="Times New Roman" panose="02020603050405020304" pitchFamily="18" charset="0"/>
                <a:cs typeface="Times New Roman" panose="02020603050405020304" pitchFamily="18" charset="0"/>
              </a:rPr>
              <a:t>який</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розглядається</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передбачає</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оптимальну</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варіативність</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засобів</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методів</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навантажень</a:t>
            </a:r>
            <a:r>
              <a:rPr lang="ru-RU" sz="3200" dirty="0">
                <a:solidFill>
                  <a:schemeClr val="tx1"/>
                </a:solidFill>
                <a:latin typeface="Times New Roman" panose="02020603050405020304" pitchFamily="18" charset="0"/>
                <a:cs typeface="Times New Roman" panose="02020603050405020304" pitchFamily="18" charset="0"/>
              </a:rPr>
              <a:t>, форм </a:t>
            </a:r>
            <a:r>
              <a:rPr lang="ru-RU" sz="3200" dirty="0" err="1">
                <a:solidFill>
                  <a:schemeClr val="tx1"/>
                </a:solidFill>
                <a:latin typeface="Times New Roman" panose="02020603050405020304" pitchFamily="18" charset="0"/>
                <a:cs typeface="Times New Roman" panose="02020603050405020304" pitchFamily="18" charset="0"/>
              </a:rPr>
              <a:t>організації</a:t>
            </a:r>
            <a:r>
              <a:rPr lang="ru-RU" sz="3200" dirty="0">
                <a:solidFill>
                  <a:schemeClr val="tx1"/>
                </a:solidFill>
                <a:latin typeface="Times New Roman" panose="02020603050405020304" pitchFamily="18" charset="0"/>
                <a:cs typeface="Times New Roman" panose="02020603050405020304" pitchFamily="18" charset="0"/>
              </a:rPr>
              <a:t> занять, умов </a:t>
            </a:r>
            <a:r>
              <a:rPr lang="ru-RU" sz="3200" dirty="0" err="1">
                <a:solidFill>
                  <a:schemeClr val="tx1"/>
                </a:solidFill>
                <a:latin typeface="Times New Roman" panose="02020603050405020304" pitchFamily="18" charset="0"/>
                <a:cs typeface="Times New Roman" panose="02020603050405020304" pitchFamily="18" charset="0"/>
              </a:rPr>
              <a:t>їх</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проведення</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які</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використовуються</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що</a:t>
            </a:r>
            <a:r>
              <a:rPr lang="ru-RU" sz="3200" dirty="0">
                <a:solidFill>
                  <a:schemeClr val="tx1"/>
                </a:solidFill>
                <a:latin typeface="Times New Roman" panose="02020603050405020304" pitchFamily="18" charset="0"/>
                <a:cs typeface="Times New Roman" panose="02020603050405020304" pitchFamily="18" charset="0"/>
              </a:rPr>
              <a:t> є, </a:t>
            </a:r>
            <a:r>
              <a:rPr lang="ru-RU" sz="3200" dirty="0" err="1">
                <a:solidFill>
                  <a:schemeClr val="tx1"/>
                </a:solidFill>
                <a:latin typeface="Times New Roman" panose="02020603050405020304" pitchFamily="18" charset="0"/>
                <a:cs typeface="Times New Roman" panose="02020603050405020304" pitchFamily="18" charset="0"/>
              </a:rPr>
              <a:t>безумовно</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об’єктивною</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передумовою</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гармонійного</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розвитку</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індивіда</a:t>
            </a:r>
            <a:r>
              <a:rPr lang="ru-RU" sz="3200" dirty="0">
                <a:solidFill>
                  <a:schemeClr val="tx1"/>
                </a:solidFill>
                <a:latin typeface="Times New Roman" panose="02020603050405020304" pitchFamily="18" charset="0"/>
                <a:cs typeface="Times New Roman" panose="02020603050405020304" pitchFamily="18" charset="0"/>
              </a:rPr>
              <a:t>.</a:t>
            </a:r>
            <a:endParaRPr lang="uk-UA" sz="3200" dirty="0">
              <a:solidFill>
                <a:schemeClr val="tx1"/>
              </a:solidFill>
              <a:latin typeface="Times New Roman" panose="02020603050405020304" pitchFamily="18" charset="0"/>
              <a:cs typeface="Times New Roman" panose="02020603050405020304" pitchFamily="18" charset="0"/>
            </a:endParaRPr>
          </a:p>
          <a:p>
            <a:pPr marL="0" indent="0" algn="just">
              <a:spcBef>
                <a:spcPts val="0"/>
              </a:spcBef>
              <a:buNone/>
            </a:pPr>
            <a:endParaRPr lang="ru-RU" dirty="0"/>
          </a:p>
        </p:txBody>
      </p:sp>
    </p:spTree>
    <p:extLst>
      <p:ext uri="{BB962C8B-B14F-4D97-AF65-F5344CB8AC3E}">
        <p14:creationId xmlns:p14="http://schemas.microsoft.com/office/powerpoint/2010/main" val="38353192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07307" y="576649"/>
            <a:ext cx="9728887" cy="5464713"/>
          </a:xfrm>
        </p:spPr>
        <p:txBody>
          <a:bodyPr>
            <a:normAutofit/>
          </a:bodyPr>
          <a:lstStyle/>
          <a:p>
            <a:pPr marL="0" indent="0" algn="just">
              <a:buNone/>
            </a:pPr>
            <a:r>
              <a:rPr lang="ru-RU" sz="2400" dirty="0">
                <a:solidFill>
                  <a:schemeClr val="tx1"/>
                </a:solidFill>
                <a:latin typeface="Times New Roman" panose="02020603050405020304" pitchFamily="18" charset="0"/>
                <a:cs typeface="Times New Roman" panose="02020603050405020304" pitchFamily="18" charset="0"/>
              </a:rPr>
              <a:t>	</a:t>
            </a:r>
            <a:r>
              <a:rPr lang="ru-RU" sz="2800" dirty="0" smtClean="0">
                <a:solidFill>
                  <a:schemeClr val="tx1"/>
                </a:solidFill>
                <a:latin typeface="Times New Roman" panose="02020603050405020304" pitchFamily="18" charset="0"/>
                <a:cs typeface="Times New Roman" panose="02020603050405020304" pitchFamily="18" charset="0"/>
              </a:rPr>
              <a:t>Принцип </a:t>
            </a:r>
            <a:r>
              <a:rPr lang="ru-RU" sz="2800" dirty="0" err="1">
                <a:solidFill>
                  <a:schemeClr val="tx1"/>
                </a:solidFill>
                <a:latin typeface="Times New Roman" panose="02020603050405020304" pitchFamily="18" charset="0"/>
                <a:cs typeface="Times New Roman" panose="02020603050405020304" pitchFamily="18" charset="0"/>
              </a:rPr>
              <a:t>систематичності</a:t>
            </a:r>
            <a:r>
              <a:rPr lang="ru-RU" sz="2800" dirty="0">
                <a:solidFill>
                  <a:schemeClr val="tx1"/>
                </a:solidFill>
                <a:latin typeface="Times New Roman" panose="02020603050405020304" pitchFamily="18" charset="0"/>
                <a:cs typeface="Times New Roman" panose="02020603050405020304" pitchFamily="18" charset="0"/>
              </a:rPr>
              <a:t> і </a:t>
            </a:r>
            <a:r>
              <a:rPr lang="ru-RU" sz="2800" dirty="0" err="1">
                <a:solidFill>
                  <a:schemeClr val="tx1"/>
                </a:solidFill>
                <a:latin typeface="Times New Roman" panose="02020603050405020304" pitchFamily="18" charset="0"/>
                <a:cs typeface="Times New Roman" panose="02020603050405020304" pitchFamily="18" charset="0"/>
              </a:rPr>
              <a:t>послідовності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передбачає</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наступне</a:t>
            </a:r>
            <a:r>
              <a:rPr lang="ru-RU" sz="2800" dirty="0">
                <a:solidFill>
                  <a:schemeClr val="tx1"/>
                </a:solidFill>
                <a:latin typeface="Times New Roman" panose="02020603050405020304" pitchFamily="18" charset="0"/>
                <a:cs typeface="Times New Roman" panose="02020603050405020304" pitchFamily="18" charset="0"/>
              </a:rPr>
              <a:t>:</a:t>
            </a:r>
            <a:endParaRPr lang="uk-UA" sz="2800" dirty="0">
              <a:solidFill>
                <a:schemeClr val="tx1"/>
              </a:solidFill>
              <a:latin typeface="Times New Roman" panose="02020603050405020304" pitchFamily="18" charset="0"/>
              <a:cs typeface="Times New Roman" panose="02020603050405020304" pitchFamily="18" charset="0"/>
            </a:endParaRPr>
          </a:p>
          <a:p>
            <a:pPr lvl="0" algn="just"/>
            <a:r>
              <a:rPr lang="ru-RU" sz="2800" dirty="0" err="1">
                <a:solidFill>
                  <a:schemeClr val="tx1"/>
                </a:solidFill>
                <a:latin typeface="Times New Roman" panose="02020603050405020304" pitchFamily="18" charset="0"/>
                <a:cs typeface="Times New Roman" panose="02020603050405020304" pitchFamily="18" charset="0"/>
              </a:rPr>
              <a:t>безперервність</a:t>
            </a:r>
            <a:r>
              <a:rPr lang="ru-RU" sz="2800" dirty="0">
                <a:solidFill>
                  <a:schemeClr val="tx1"/>
                </a:solidFill>
                <a:latin typeface="Times New Roman" panose="02020603050405020304" pitchFamily="18" charset="0"/>
                <a:cs typeface="Times New Roman" panose="02020603050405020304" pitchFamily="18" charset="0"/>
              </a:rPr>
              <a:t> </a:t>
            </a:r>
            <a:r>
              <a:rPr lang="uk-UA" sz="2800" dirty="0">
                <a:solidFill>
                  <a:schemeClr val="tx1"/>
                </a:solidFill>
                <a:latin typeface="Times New Roman" panose="02020603050405020304" pitchFamily="18" charset="0"/>
                <a:cs typeface="Times New Roman" panose="02020603050405020304" pitchFamily="18" charset="0"/>
              </a:rPr>
              <a:t>коригуючої гімнастики</a:t>
            </a:r>
            <a:r>
              <a:rPr lang="ru-RU" sz="2800" dirty="0">
                <a:solidFill>
                  <a:schemeClr val="tx1"/>
                </a:solidFill>
                <a:latin typeface="Times New Roman" panose="02020603050405020304" pitchFamily="18" charset="0"/>
                <a:cs typeface="Times New Roman" panose="02020603050405020304" pitchFamily="18" charset="0"/>
              </a:rPr>
              <a:t> та </a:t>
            </a:r>
            <a:r>
              <a:rPr lang="ru-RU" sz="2800" dirty="0" err="1">
                <a:solidFill>
                  <a:schemeClr val="tx1"/>
                </a:solidFill>
                <a:latin typeface="Times New Roman" panose="02020603050405020304" pitchFamily="18" charset="0"/>
                <a:cs typeface="Times New Roman" panose="02020603050405020304" pitchFamily="18" charset="0"/>
              </a:rPr>
              <a:t>оптимальне</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дозування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навантаження</a:t>
            </a:r>
            <a:r>
              <a:rPr lang="ru-RU" sz="2800" dirty="0">
                <a:solidFill>
                  <a:schemeClr val="tx1"/>
                </a:solidFill>
                <a:latin typeface="Times New Roman" panose="02020603050405020304" pitchFamily="18" charset="0"/>
                <a:cs typeface="Times New Roman" panose="02020603050405020304" pitchFamily="18" charset="0"/>
              </a:rPr>
              <a:t> і </a:t>
            </a:r>
            <a:r>
              <a:rPr lang="ru-RU" sz="2800" dirty="0" err="1">
                <a:solidFill>
                  <a:schemeClr val="tx1"/>
                </a:solidFill>
                <a:latin typeface="Times New Roman" panose="02020603050405020304" pitchFamily="18" charset="0"/>
                <a:cs typeface="Times New Roman" panose="02020603050405020304" pitchFamily="18" charset="0"/>
              </a:rPr>
              <a:t>відпочинку</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дотримання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цього</a:t>
            </a:r>
            <a:r>
              <a:rPr lang="ru-RU" sz="2800" dirty="0">
                <a:solidFill>
                  <a:schemeClr val="tx1"/>
                </a:solidFill>
                <a:latin typeface="Times New Roman" panose="02020603050405020304" pitchFamily="18" charset="0"/>
                <a:cs typeface="Times New Roman" panose="02020603050405020304" pitchFamily="18" charset="0"/>
              </a:rPr>
              <a:t> принципу </a:t>
            </a:r>
            <a:r>
              <a:rPr lang="ru-RU" sz="2800" dirty="0" err="1">
                <a:solidFill>
                  <a:schemeClr val="tx1"/>
                </a:solidFill>
                <a:latin typeface="Times New Roman" panose="02020603050405020304" pitchFamily="18" charset="0"/>
                <a:cs typeface="Times New Roman" panose="02020603050405020304" pitchFamily="18" charset="0"/>
              </a:rPr>
              <a:t>передбачає</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врахування</a:t>
            </a:r>
            <a:r>
              <a:rPr lang="ru-RU" sz="2800" dirty="0">
                <a:solidFill>
                  <a:schemeClr val="tx1"/>
                </a:solidFill>
                <a:latin typeface="Times New Roman" panose="02020603050405020304" pitchFamily="18" charset="0"/>
                <a:cs typeface="Times New Roman" panose="02020603050405020304" pitchFamily="18" charset="0"/>
              </a:rPr>
              <a:t> у </a:t>
            </a:r>
            <a:r>
              <a:rPr lang="ru-RU" sz="2800" dirty="0" err="1">
                <a:solidFill>
                  <a:schemeClr val="tx1"/>
                </a:solidFill>
                <a:latin typeface="Times New Roman" panose="02020603050405020304" pitchFamily="18" charset="0"/>
                <a:cs typeface="Times New Roman" panose="02020603050405020304" pitchFamily="18" charset="0"/>
              </a:rPr>
              <a:t>навантаженнях</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процесів</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які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протікають</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під</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його</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дією</a:t>
            </a:r>
            <a:r>
              <a:rPr lang="ru-RU" sz="2800" dirty="0" smtClean="0">
                <a:solidFill>
                  <a:schemeClr val="tx1"/>
                </a:solidFill>
                <a:latin typeface="Times New Roman" panose="02020603050405020304" pitchFamily="18" charset="0"/>
                <a:cs typeface="Times New Roman" panose="02020603050405020304" pitchFamily="18" charset="0"/>
              </a:rPr>
              <a:t>;</a:t>
            </a:r>
            <a:endParaRPr lang="uk-UA" sz="2800" dirty="0">
              <a:solidFill>
                <a:schemeClr val="tx1"/>
              </a:solidFill>
              <a:latin typeface="Times New Roman" panose="02020603050405020304" pitchFamily="18" charset="0"/>
              <a:cs typeface="Times New Roman" panose="02020603050405020304" pitchFamily="18" charset="0"/>
            </a:endParaRPr>
          </a:p>
          <a:p>
            <a:pPr lvl="0" algn="just"/>
            <a:r>
              <a:rPr lang="ru-RU" sz="2800" dirty="0" err="1">
                <a:solidFill>
                  <a:schemeClr val="tx1"/>
                </a:solidFill>
                <a:latin typeface="Times New Roman" panose="02020603050405020304" pitchFamily="18" charset="0"/>
                <a:cs typeface="Times New Roman" panose="02020603050405020304" pitchFamily="18" charset="0"/>
              </a:rPr>
              <a:t>повторюваність</a:t>
            </a:r>
            <a:r>
              <a:rPr lang="ru-RU" sz="2800" dirty="0">
                <a:solidFill>
                  <a:schemeClr val="tx1"/>
                </a:solidFill>
                <a:latin typeface="Times New Roman" panose="02020603050405020304" pitchFamily="18" charset="0"/>
                <a:cs typeface="Times New Roman" panose="02020603050405020304" pitchFamily="18" charset="0"/>
              </a:rPr>
              <a:t> та </a:t>
            </a:r>
            <a:r>
              <a:rPr lang="ru-RU" sz="2800" dirty="0" err="1">
                <a:solidFill>
                  <a:schemeClr val="tx1"/>
                </a:solidFill>
                <a:latin typeface="Times New Roman" panose="02020603050405020304" pitchFamily="18" charset="0"/>
                <a:cs typeface="Times New Roman" panose="02020603050405020304" pitchFamily="18" charset="0"/>
              </a:rPr>
              <a:t>варіативність</a:t>
            </a:r>
            <a:r>
              <a:rPr lang="ru-RU" sz="2800" dirty="0">
                <a:solidFill>
                  <a:schemeClr val="tx1"/>
                </a:solidFill>
                <a:latin typeface="Times New Roman" panose="02020603050405020304" pitchFamily="18" charset="0"/>
                <a:cs typeface="Times New Roman" panose="02020603050405020304" pitchFamily="18" charset="0"/>
              </a:rPr>
              <a:t>;</a:t>
            </a:r>
            <a:endParaRPr lang="uk-UA" sz="2800" dirty="0">
              <a:solidFill>
                <a:schemeClr val="tx1"/>
              </a:solidFill>
              <a:latin typeface="Times New Roman" panose="02020603050405020304" pitchFamily="18" charset="0"/>
              <a:cs typeface="Times New Roman" panose="02020603050405020304" pitchFamily="18" charset="0"/>
            </a:endParaRPr>
          </a:p>
          <a:p>
            <a:pPr lvl="0" algn="just"/>
            <a:r>
              <a:rPr lang="ru-RU" sz="2800" dirty="0" err="1">
                <a:solidFill>
                  <a:schemeClr val="tx1"/>
                </a:solidFill>
                <a:latin typeface="Times New Roman" panose="02020603050405020304" pitchFamily="18" charset="0"/>
                <a:cs typeface="Times New Roman" panose="02020603050405020304" pitchFamily="18" charset="0"/>
              </a:rPr>
              <a:t>послідовність</a:t>
            </a:r>
            <a:r>
              <a:rPr lang="ru-RU" sz="2800" dirty="0">
                <a:solidFill>
                  <a:schemeClr val="tx1"/>
                </a:solidFill>
                <a:latin typeface="Times New Roman" panose="02020603050405020304" pitchFamily="18" charset="0"/>
                <a:cs typeface="Times New Roman" panose="02020603050405020304" pitchFamily="18" charset="0"/>
              </a:rPr>
              <a:t> занять та </a:t>
            </a:r>
            <a:r>
              <a:rPr lang="ru-RU" sz="2800" dirty="0" err="1">
                <a:solidFill>
                  <a:schemeClr val="tx1"/>
                </a:solidFill>
                <a:latin typeface="Times New Roman" panose="02020603050405020304" pitchFamily="18" charset="0"/>
                <a:cs typeface="Times New Roman" panose="02020603050405020304" pitchFamily="18" charset="0"/>
              </a:rPr>
              <a:t>взаємозв’язок</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між</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різними</a:t>
            </a:r>
            <a:r>
              <a:rPr lang="ru-RU" sz="2800" dirty="0">
                <a:solidFill>
                  <a:schemeClr val="tx1"/>
                </a:solidFill>
                <a:latin typeface="Times New Roman" panose="02020603050405020304" pitchFamily="18" charset="0"/>
                <a:cs typeface="Times New Roman" panose="02020603050405020304" pitchFamily="18" charset="0"/>
              </a:rPr>
              <a:t> сторонами </a:t>
            </a:r>
            <a:r>
              <a:rPr lang="ru-RU" sz="2800" dirty="0" err="1">
                <a:solidFill>
                  <a:schemeClr val="tx1"/>
                </a:solidFill>
                <a:latin typeface="Times New Roman" panose="02020603050405020304" pitchFamily="18" charset="0"/>
                <a:cs typeface="Times New Roman" panose="02020603050405020304" pitchFamily="18" charset="0"/>
              </a:rPr>
              <a:t>його</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змісту</a:t>
            </a:r>
            <a:r>
              <a:rPr lang="ru-RU" sz="2800" dirty="0">
                <a:solidFill>
                  <a:schemeClr val="tx1"/>
                </a:solidFill>
                <a:latin typeface="Times New Roman" panose="02020603050405020304" pitchFamily="18" charset="0"/>
                <a:cs typeface="Times New Roman" panose="02020603050405020304" pitchFamily="18" charset="0"/>
              </a:rPr>
              <a:t>.</a:t>
            </a:r>
            <a:endParaRPr lang="uk-UA"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30320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24129" y="600045"/>
            <a:ext cx="10290048" cy="5645946"/>
          </a:xfrm>
        </p:spPr>
        <p:txBody>
          <a:bodyPr>
            <a:normAutofit/>
          </a:bodyPr>
          <a:lstStyle/>
          <a:p>
            <a:pPr marL="0" indent="0" algn="just">
              <a:buNone/>
            </a:pPr>
            <a:r>
              <a:rPr lang="uk-UA" b="1" dirty="0" smtClean="0"/>
              <a:t>	</a:t>
            </a:r>
            <a:r>
              <a:rPr lang="uk-UA" sz="2400" b="1" dirty="0" smtClean="0">
                <a:solidFill>
                  <a:schemeClr val="tx1"/>
                </a:solidFill>
                <a:latin typeface="Times New Roman" panose="02020603050405020304" pitchFamily="18" charset="0"/>
                <a:cs typeface="Times New Roman" panose="02020603050405020304" pitchFamily="18" charset="0"/>
              </a:rPr>
              <a:t>7</a:t>
            </a:r>
            <a:r>
              <a:rPr lang="uk-UA" sz="2400" b="1" dirty="0">
                <a:solidFill>
                  <a:schemeClr val="tx1"/>
                </a:solidFill>
                <a:latin typeface="Times New Roman" panose="02020603050405020304" pitchFamily="18" charset="0"/>
                <a:cs typeface="Times New Roman" panose="02020603050405020304" pitchFamily="18" charset="0"/>
              </a:rPr>
              <a:t>. Принцип ц</a:t>
            </a:r>
            <a:r>
              <a:rPr lang="ru-RU" sz="2400" b="1" dirty="0" err="1">
                <a:solidFill>
                  <a:schemeClr val="tx1"/>
                </a:solidFill>
                <a:latin typeface="Times New Roman" panose="02020603050405020304" pitchFamily="18" charset="0"/>
                <a:cs typeface="Times New Roman" panose="02020603050405020304" pitchFamily="18" charset="0"/>
              </a:rPr>
              <a:t>иклічн</a:t>
            </a:r>
            <a:r>
              <a:rPr lang="uk-UA" sz="2400" b="1" dirty="0">
                <a:solidFill>
                  <a:schemeClr val="tx1"/>
                </a:solidFill>
                <a:latin typeface="Times New Roman" panose="02020603050405020304" pitchFamily="18" charset="0"/>
                <a:cs typeface="Times New Roman" panose="02020603050405020304" pitchFamily="18" charset="0"/>
              </a:rPr>
              <a:t>о</a:t>
            </a:r>
            <a:r>
              <a:rPr lang="ru-RU" sz="2400" b="1" dirty="0" err="1">
                <a:solidFill>
                  <a:schemeClr val="tx1"/>
                </a:solidFill>
                <a:latin typeface="Times New Roman" panose="02020603050405020304" pitchFamily="18" charset="0"/>
                <a:cs typeface="Times New Roman" panose="02020603050405020304" pitchFamily="18" charset="0"/>
              </a:rPr>
              <a:t>ст</a:t>
            </a:r>
            <a:r>
              <a:rPr lang="uk-UA" sz="2400" b="1" dirty="0">
                <a:solidFill>
                  <a:schemeClr val="tx1"/>
                </a:solidFill>
                <a:latin typeface="Times New Roman" panose="02020603050405020304" pitchFamily="18" charset="0"/>
                <a:cs typeface="Times New Roman" panose="02020603050405020304" pitchFamily="18" charset="0"/>
              </a:rPr>
              <a:t>і</a:t>
            </a:r>
            <a:r>
              <a:rPr lang="uk-UA"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визначає</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структурну</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упорядкованість</a:t>
            </a:r>
            <a:r>
              <a:rPr lang="ru-RU" sz="2400" dirty="0">
                <a:solidFill>
                  <a:schemeClr val="tx1"/>
                </a:solidFill>
                <a:latin typeface="Times New Roman" panose="02020603050405020304" pitchFamily="18" charset="0"/>
                <a:cs typeface="Times New Roman" panose="02020603050405020304" pitchFamily="18" charset="0"/>
              </a:rPr>
              <a:t> </a:t>
            </a:r>
            <a:r>
              <a:rPr lang="uk-UA" sz="2400" dirty="0">
                <a:solidFill>
                  <a:schemeClr val="tx1"/>
                </a:solidFill>
                <a:latin typeface="Times New Roman" panose="02020603050405020304" pitchFamily="18" charset="0"/>
                <a:cs typeface="Times New Roman" panose="02020603050405020304" pitchFamily="18" charset="0"/>
              </a:rPr>
              <a:t>коригуючого</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процесу</a:t>
            </a:r>
            <a:r>
              <a:rPr lang="ru-RU" sz="2400" dirty="0">
                <a:solidFill>
                  <a:schemeClr val="tx1"/>
                </a:solidFill>
                <a:latin typeface="Times New Roman" panose="02020603050405020304" pitchFamily="18" charset="0"/>
                <a:cs typeface="Times New Roman" panose="02020603050405020304" pitchFamily="18" charset="0"/>
              </a:rPr>
              <a:t>. </a:t>
            </a:r>
            <a:endParaRPr lang="uk-UA" sz="24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uk-UA" sz="2400" dirty="0" smtClean="0">
                <a:solidFill>
                  <a:schemeClr val="tx1"/>
                </a:solidFill>
                <a:latin typeface="Times New Roman" panose="02020603050405020304" pitchFamily="18" charset="0"/>
                <a:cs typeface="Times New Roman" panose="02020603050405020304" pitchFamily="18" charset="0"/>
              </a:rPr>
              <a:t>	Принцип </a:t>
            </a:r>
            <a:r>
              <a:rPr lang="uk-UA" sz="2400" dirty="0">
                <a:solidFill>
                  <a:schemeClr val="tx1"/>
                </a:solidFill>
                <a:latin typeface="Times New Roman" panose="02020603050405020304" pitchFamily="18" charset="0"/>
                <a:cs typeface="Times New Roman" panose="02020603050405020304" pitchFamily="18" charset="0"/>
              </a:rPr>
              <a:t>циклічності коригуючих занять пояснюється необхідністю неодноразово повторювати ситуації, що забезпечують освіту міцних рухових навичок, досягнення певного рівня фізичної підготовленості. Інакше даний принцип можна сформулювати як принцип ритмічності коригуючих дій. Ритмам природи підпорядковані біоритми людини (добові, місячні ритми, біоритми фізичної, інтелектуальної та емоційної активності). </a:t>
            </a:r>
          </a:p>
          <a:p>
            <a:pPr marL="0" indent="0" algn="just">
              <a:buNone/>
            </a:pPr>
            <a:r>
              <a:rPr lang="uk-UA" sz="2400" dirty="0" smtClean="0">
                <a:solidFill>
                  <a:schemeClr val="tx1"/>
                </a:solidFill>
                <a:latin typeface="Times New Roman" panose="02020603050405020304" pitchFamily="18" charset="0"/>
                <a:cs typeface="Times New Roman" panose="02020603050405020304" pitchFamily="18" charset="0"/>
              </a:rPr>
              <a:t>	Ритм </a:t>
            </a:r>
            <a:r>
              <a:rPr lang="uk-UA" sz="2400" dirty="0">
                <a:solidFill>
                  <a:schemeClr val="tx1"/>
                </a:solidFill>
                <a:latin typeface="Times New Roman" panose="02020603050405020304" pitchFamily="18" charset="0"/>
                <a:cs typeface="Times New Roman" panose="02020603050405020304" pitchFamily="18" charset="0"/>
              </a:rPr>
              <a:t>визначається повторністю елементів, що складають його структуру. </a:t>
            </a:r>
          </a:p>
          <a:p>
            <a:pPr marL="0" indent="0" algn="just">
              <a:buNone/>
            </a:pPr>
            <a:r>
              <a:rPr lang="uk-UA" sz="2400" dirty="0" smtClean="0">
                <a:solidFill>
                  <a:schemeClr val="tx1"/>
                </a:solidFill>
                <a:latin typeface="Times New Roman" panose="02020603050405020304" pitchFamily="18" charset="0"/>
                <a:cs typeface="Times New Roman" panose="02020603050405020304" pitchFamily="18" charset="0"/>
              </a:rPr>
              <a:t>	У </a:t>
            </a:r>
            <a:r>
              <a:rPr lang="uk-UA" sz="2400" dirty="0">
                <a:solidFill>
                  <a:schemeClr val="tx1"/>
                </a:solidFill>
                <a:latin typeface="Times New Roman" panose="02020603050405020304" pitchFamily="18" charset="0"/>
                <a:cs typeface="Times New Roman" panose="02020603050405020304" pitchFamily="18" charset="0"/>
              </a:rPr>
              <a:t>вигляді циклу вправ </a:t>
            </a:r>
            <a:r>
              <a:rPr lang="uk-UA" sz="2400" dirty="0" err="1">
                <a:solidFill>
                  <a:schemeClr val="tx1"/>
                </a:solidFill>
                <a:latin typeface="Times New Roman" panose="02020603050405020304" pitchFamily="18" charset="0"/>
                <a:cs typeface="Times New Roman" panose="02020603050405020304" pitchFamily="18" charset="0"/>
              </a:rPr>
              <a:t>організується</a:t>
            </a:r>
            <a:r>
              <a:rPr lang="uk-UA" sz="2400" dirty="0">
                <a:solidFill>
                  <a:schemeClr val="tx1"/>
                </a:solidFill>
                <a:latin typeface="Times New Roman" panose="02020603050405020304" pitchFamily="18" charset="0"/>
                <a:cs typeface="Times New Roman" panose="02020603050405020304" pitchFamily="18" charset="0"/>
              </a:rPr>
              <a:t> заняття за круговим способом. Кожен день занять коригуючою гімнастикою вже являє собою маленький цикл, відносно замкнутий колом завдань, типових для одного дня занять. </a:t>
            </a:r>
          </a:p>
          <a:p>
            <a:pPr marL="0" indent="0">
              <a:buNone/>
            </a:pPr>
            <a:endParaRPr lang="ru-RU" dirty="0"/>
          </a:p>
        </p:txBody>
      </p:sp>
      <p:sp>
        <p:nvSpPr>
          <p:cNvPr id="4" name="AutoShape 2" descr="ÐÐ°ÑÑÐ¸Ð½ÐºÐ¸ Ð¿Ð¾ Ð·Ð°Ð¿ÑÐ¾ÑÑ &quot;Ð¿Ð»Ð¾ÑÐºÐ¾ÑÑÐ¾Ð¿ÑÑÑÑ&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9909913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48497" y="444842"/>
            <a:ext cx="10297298" cy="6170141"/>
          </a:xfrm>
        </p:spPr>
        <p:txBody>
          <a:bodyPr>
            <a:normAutofit/>
          </a:bodyPr>
          <a:lstStyle/>
          <a:p>
            <a:pPr marL="0" indent="0" algn="just">
              <a:buNone/>
            </a:pPr>
            <a:r>
              <a:rPr lang="ru-RU" sz="2400" dirty="0">
                <a:solidFill>
                  <a:schemeClr val="tx1"/>
                </a:solidFill>
                <a:latin typeface="Times New Roman" panose="02020603050405020304" pitchFamily="18" charset="0"/>
                <a:cs typeface="Times New Roman" panose="02020603050405020304" pitchFamily="18" charset="0"/>
              </a:rPr>
              <a:t>	</a:t>
            </a:r>
            <a:r>
              <a:rPr lang="uk-UA" sz="2800" b="1" dirty="0" smtClean="0">
                <a:solidFill>
                  <a:schemeClr val="tx1"/>
                </a:solidFill>
                <a:latin typeface="Times New Roman" panose="02020603050405020304" pitchFamily="18" charset="0"/>
                <a:cs typeface="Times New Roman" panose="02020603050405020304" pitchFamily="18" charset="0"/>
              </a:rPr>
              <a:t>8</a:t>
            </a:r>
            <a:r>
              <a:rPr lang="uk-UA" sz="2800" b="1" dirty="0">
                <a:solidFill>
                  <a:schemeClr val="tx1"/>
                </a:solidFill>
                <a:latin typeface="Times New Roman" panose="02020603050405020304" pitchFamily="18" charset="0"/>
                <a:cs typeface="Times New Roman" panose="02020603050405020304" pitchFamily="18" charset="0"/>
              </a:rPr>
              <a:t>. </a:t>
            </a:r>
            <a:r>
              <a:rPr lang="ru-RU" sz="2800" b="1" dirty="0" err="1">
                <a:solidFill>
                  <a:schemeClr val="tx1"/>
                </a:solidFill>
                <a:latin typeface="Times New Roman" panose="02020603050405020304" pitchFamily="18" charset="0"/>
                <a:cs typeface="Times New Roman" panose="02020603050405020304" pitchFamily="18" charset="0"/>
              </a:rPr>
              <a:t>Системність</a:t>
            </a:r>
            <a:r>
              <a:rPr lang="ru-RU" sz="2800" b="1" dirty="0">
                <a:solidFill>
                  <a:schemeClr val="tx1"/>
                </a:solidFill>
                <a:latin typeface="Times New Roman" panose="02020603050405020304" pitchFamily="18" charset="0"/>
                <a:cs typeface="Times New Roman" panose="02020603050405020304" pitchFamily="18" charset="0"/>
              </a:rPr>
              <a:t> </a:t>
            </a:r>
            <a:r>
              <a:rPr lang="ru-RU" sz="2800" b="1" dirty="0" err="1">
                <a:solidFill>
                  <a:schemeClr val="tx1"/>
                </a:solidFill>
                <a:latin typeface="Times New Roman" panose="02020603050405020304" pitchFamily="18" charset="0"/>
                <a:cs typeface="Times New Roman" panose="02020603050405020304" pitchFamily="18" charset="0"/>
              </a:rPr>
              <a:t>впливу</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або</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почерговість</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тобто</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після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послідовно</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чергування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вихідних</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положень</a:t>
            </a:r>
            <a:r>
              <a:rPr lang="ru-RU" sz="2800" dirty="0">
                <a:solidFill>
                  <a:schemeClr val="tx1"/>
                </a:solidFill>
                <a:latin typeface="Times New Roman" panose="02020603050405020304" pitchFamily="18" charset="0"/>
                <a:cs typeface="Times New Roman" panose="02020603050405020304" pitchFamily="18" charset="0"/>
              </a:rPr>
              <a:t> і </a:t>
            </a:r>
            <a:r>
              <a:rPr lang="uk-UA" sz="2800" dirty="0">
                <a:solidFill>
                  <a:schemeClr val="tx1"/>
                </a:solidFill>
                <a:latin typeface="Times New Roman" panose="02020603050405020304" pitchFamily="18" charset="0"/>
                <a:cs typeface="Times New Roman" panose="02020603050405020304" pitchFamily="18" charset="0"/>
              </a:rPr>
              <a:t>вправ</a:t>
            </a:r>
            <a:r>
              <a:rPr lang="ru-RU" sz="2800" dirty="0">
                <a:solidFill>
                  <a:schemeClr val="tx1"/>
                </a:solidFill>
                <a:latin typeface="Times New Roman" panose="02020603050405020304" pitchFamily="18" charset="0"/>
                <a:cs typeface="Times New Roman" panose="02020603050405020304" pitchFamily="18" charset="0"/>
              </a:rPr>
              <a:t> для </a:t>
            </a:r>
            <a:r>
              <a:rPr lang="ru-RU" sz="2800" dirty="0" err="1">
                <a:solidFill>
                  <a:schemeClr val="tx1"/>
                </a:solidFill>
                <a:latin typeface="Times New Roman" panose="02020603050405020304" pitchFamily="18" charset="0"/>
                <a:cs typeface="Times New Roman" panose="02020603050405020304" pitchFamily="18" charset="0"/>
              </a:rPr>
              <a:t>різних</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м'язових</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груп</a:t>
            </a:r>
            <a:r>
              <a:rPr lang="ru-RU" sz="2800" dirty="0">
                <a:solidFill>
                  <a:schemeClr val="tx1"/>
                </a:solidFill>
                <a:latin typeface="Times New Roman" panose="02020603050405020304" pitchFamily="18" charset="0"/>
                <a:cs typeface="Times New Roman" panose="02020603050405020304" pitchFamily="18" charset="0"/>
              </a:rPr>
              <a:t>.</a:t>
            </a:r>
            <a:endParaRPr lang="uk-UA" sz="28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uk-UA" sz="2800" dirty="0">
                <a:solidFill>
                  <a:schemeClr val="tx1"/>
                </a:solidFill>
                <a:latin typeface="Times New Roman" panose="02020603050405020304" pitchFamily="18" charset="0"/>
                <a:cs typeface="Times New Roman" panose="02020603050405020304" pitchFamily="18" charset="0"/>
              </a:rPr>
              <a:t>В основі управління процесом чергування навантаження та відпочинку лежать закономірності адаптації організму до фізичного навантаження, а також динаміка відновлення після виконаної роботи і передбачає чотири варіанти побудови занять:</a:t>
            </a:r>
          </a:p>
          <a:p>
            <a:pPr marL="0" indent="0" algn="just">
              <a:spcBef>
                <a:spcPts val="0"/>
              </a:spcBef>
              <a:buNone/>
            </a:pPr>
            <a:r>
              <a:rPr lang="ru-RU" sz="2800" dirty="0">
                <a:solidFill>
                  <a:schemeClr val="tx1"/>
                </a:solidFill>
                <a:latin typeface="Times New Roman" panose="02020603050405020304" pitchFamily="18" charset="0"/>
                <a:cs typeface="Times New Roman" panose="02020603050405020304" pitchFamily="18" charset="0"/>
              </a:rPr>
              <a:t>І </a:t>
            </a:r>
            <a:r>
              <a:rPr lang="ru-RU" sz="2800" dirty="0" err="1">
                <a:solidFill>
                  <a:schemeClr val="tx1"/>
                </a:solidFill>
                <a:latin typeface="Times New Roman" panose="02020603050405020304" pitchFamily="18" charset="0"/>
                <a:cs typeface="Times New Roman" panose="02020603050405020304" pitchFamily="18" charset="0"/>
              </a:rPr>
              <a:t>варіант</a:t>
            </a:r>
            <a:r>
              <a:rPr lang="ru-RU" sz="2800" dirty="0">
                <a:solidFill>
                  <a:schemeClr val="tx1"/>
                </a:solidFill>
                <a:latin typeface="Times New Roman" panose="02020603050405020304" pitchFamily="18" charset="0"/>
                <a:cs typeface="Times New Roman" panose="02020603050405020304" pitchFamily="18" charset="0"/>
              </a:rPr>
              <a:t> – </a:t>
            </a:r>
            <a:r>
              <a:rPr lang="ru-RU" sz="2800" dirty="0" err="1">
                <a:solidFill>
                  <a:schemeClr val="tx1"/>
                </a:solidFill>
                <a:latin typeface="Times New Roman" panose="02020603050405020304" pitchFamily="18" charset="0"/>
                <a:cs typeface="Times New Roman" panose="02020603050405020304" pitchFamily="18" charset="0"/>
              </a:rPr>
              <a:t>виконання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тренувальної</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роботи</a:t>
            </a:r>
            <a:r>
              <a:rPr lang="ru-RU" sz="2800" dirty="0">
                <a:solidFill>
                  <a:schemeClr val="tx1"/>
                </a:solidFill>
                <a:latin typeface="Times New Roman" panose="02020603050405020304" pitchFamily="18" charset="0"/>
                <a:cs typeface="Times New Roman" panose="02020603050405020304" pitchFamily="18" charset="0"/>
              </a:rPr>
              <a:t> у </a:t>
            </a:r>
            <a:r>
              <a:rPr lang="ru-RU" sz="2800" dirty="0" err="1">
                <a:solidFill>
                  <a:schemeClr val="tx1"/>
                </a:solidFill>
                <a:latin typeface="Times New Roman" panose="02020603050405020304" pitchFamily="18" charset="0"/>
                <a:cs typeface="Times New Roman" panose="02020603050405020304" pitchFamily="18" charset="0"/>
              </a:rPr>
              <a:t>фазі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недовідновлення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чим</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забезпечується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компенсаторне</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підґрунтя</a:t>
            </a:r>
            <a:r>
              <a:rPr lang="ru-RU" sz="2800" dirty="0">
                <a:solidFill>
                  <a:schemeClr val="tx1"/>
                </a:solidFill>
                <a:latin typeface="Times New Roman" panose="02020603050405020304" pitchFamily="18" charset="0"/>
                <a:cs typeface="Times New Roman" panose="02020603050405020304" pitchFamily="18" charset="0"/>
              </a:rPr>
              <a:t> для </a:t>
            </a:r>
            <a:r>
              <a:rPr lang="ru-RU" sz="2800" dirty="0" err="1">
                <a:solidFill>
                  <a:schemeClr val="tx1"/>
                </a:solidFill>
                <a:latin typeface="Times New Roman" panose="02020603050405020304" pitchFamily="18" charset="0"/>
                <a:cs typeface="Times New Roman" panose="02020603050405020304" pitchFamily="18" charset="0"/>
              </a:rPr>
              <a:t>сумарного</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тренувального</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ефекту</a:t>
            </a:r>
            <a:r>
              <a:rPr lang="uk-UA" sz="2800" dirty="0">
                <a:solidFill>
                  <a:schemeClr val="tx1"/>
                </a:solidFill>
                <a:latin typeface="Times New Roman" panose="02020603050405020304" pitchFamily="18" charset="0"/>
                <a:cs typeface="Times New Roman" panose="02020603050405020304" pitchFamily="18" charset="0"/>
              </a:rPr>
              <a:t>;</a:t>
            </a:r>
          </a:p>
          <a:p>
            <a:pPr marL="0" indent="0" algn="just">
              <a:spcBef>
                <a:spcPts val="0"/>
              </a:spcBef>
              <a:buNone/>
            </a:pPr>
            <a:endParaRPr lang="ru-RU" sz="2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10011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24930" y="321277"/>
            <a:ext cx="9711422" cy="5720086"/>
          </a:xfrm>
        </p:spPr>
        <p:txBody>
          <a:bodyPr>
            <a:normAutofit/>
          </a:bodyPr>
          <a:lstStyle/>
          <a:p>
            <a:pPr marL="0" indent="0" algn="just">
              <a:spcBef>
                <a:spcPts val="0"/>
              </a:spcBef>
              <a:buNone/>
            </a:pPr>
            <a:r>
              <a:rPr lang="uk-UA" sz="2400" dirty="0" smtClean="0">
                <a:solidFill>
                  <a:schemeClr val="tx1"/>
                </a:solidFill>
                <a:latin typeface="Times New Roman" panose="02020603050405020304" pitchFamily="18" charset="0"/>
                <a:cs typeface="Times New Roman" panose="02020603050405020304" pitchFamily="18" charset="0"/>
              </a:rPr>
              <a:t>	</a:t>
            </a:r>
            <a:endParaRPr lang="ru-RU" dirty="0"/>
          </a:p>
        </p:txBody>
      </p:sp>
      <p:sp>
        <p:nvSpPr>
          <p:cNvPr id="2" name="Прямоугольник 1"/>
          <p:cNvSpPr/>
          <p:nvPr/>
        </p:nvSpPr>
        <p:spPr>
          <a:xfrm>
            <a:off x="731520" y="388495"/>
            <a:ext cx="9838944" cy="3970318"/>
          </a:xfrm>
          <a:prstGeom prst="rect">
            <a:avLst/>
          </a:prstGeom>
        </p:spPr>
        <p:txBody>
          <a:bodyPr wrap="square">
            <a:spAutoFit/>
          </a:bodyPr>
          <a:lstStyle/>
          <a:p>
            <a:pPr algn="just"/>
            <a:r>
              <a:rPr lang="ru-RU" sz="2800" dirty="0">
                <a:latin typeface="Times New Roman" panose="02020603050405020304" pitchFamily="18" charset="0"/>
                <a:cs typeface="Times New Roman" panose="02020603050405020304" pitchFamily="18" charset="0"/>
              </a:rPr>
              <a:t>ІІ </a:t>
            </a:r>
            <a:r>
              <a:rPr lang="ru-RU" sz="2800" dirty="0" err="1">
                <a:latin typeface="Times New Roman" panose="02020603050405020304" pitchFamily="18" charset="0"/>
                <a:cs typeface="Times New Roman" panose="02020603050405020304" pitchFamily="18" charset="0"/>
              </a:rPr>
              <a:t>варіант</a:t>
            </a:r>
            <a:r>
              <a:rPr lang="ru-RU" sz="2800" dirty="0">
                <a:latin typeface="Times New Roman" panose="02020603050405020304" pitchFamily="18" charset="0"/>
                <a:cs typeface="Times New Roman" panose="02020603050405020304" pitchFamily="18" charset="0"/>
              </a:rPr>
              <a:t> – </a:t>
            </a:r>
            <a:r>
              <a:rPr lang="ru-RU" sz="2800" dirty="0" err="1">
                <a:latin typeface="Times New Roman" panose="02020603050405020304" pitchFamily="18" charset="0"/>
                <a:cs typeface="Times New Roman" panose="02020603050405020304" pitchFamily="18" charset="0"/>
              </a:rPr>
              <a:t>проведення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наступного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заняття</a:t>
            </a:r>
            <a:r>
              <a:rPr lang="ru-RU" sz="2800" dirty="0">
                <a:latin typeface="Times New Roman" panose="02020603050405020304" pitchFamily="18" charset="0"/>
                <a:cs typeface="Times New Roman" panose="02020603050405020304" pitchFamily="18" charset="0"/>
              </a:rPr>
              <a:t> у </a:t>
            </a:r>
            <a:r>
              <a:rPr lang="ru-RU" sz="2800" dirty="0" err="1">
                <a:latin typeface="Times New Roman" panose="02020603050405020304" pitchFamily="18" charset="0"/>
                <a:cs typeface="Times New Roman" panose="02020603050405020304" pitchFamily="18" charset="0"/>
              </a:rPr>
              <a:t>період</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повного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відновлення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організму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людини</a:t>
            </a:r>
            <a:r>
              <a:rPr lang="ru-RU" sz="2800" dirty="0">
                <a:latin typeface="Times New Roman" panose="02020603050405020304" pitchFamily="18" charset="0"/>
                <a:cs typeface="Times New Roman" panose="02020603050405020304" pitchFamily="18" charset="0"/>
              </a:rPr>
              <a:t> та </a:t>
            </a:r>
            <a:r>
              <a:rPr lang="ru-RU" sz="2800" dirty="0" err="1">
                <a:latin typeface="Times New Roman" panose="02020603050405020304" pitchFamily="18" charset="0"/>
                <a:cs typeface="Times New Roman" panose="02020603050405020304" pitchFamily="18" charset="0"/>
              </a:rPr>
              <a:t>забезпечує</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підтримку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визначеного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рівня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фізичної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підготовленості</a:t>
            </a:r>
            <a:r>
              <a:rPr lang="uk-UA" sz="2800" dirty="0">
                <a:latin typeface="Times New Roman" panose="02020603050405020304" pitchFamily="18" charset="0"/>
                <a:cs typeface="Times New Roman" panose="02020603050405020304" pitchFamily="18" charset="0"/>
              </a:rPr>
              <a:t>;</a:t>
            </a:r>
          </a:p>
          <a:p>
            <a:pPr algn="just"/>
            <a:r>
              <a:rPr lang="ru-RU" sz="2800" dirty="0">
                <a:latin typeface="Times New Roman" panose="02020603050405020304" pitchFamily="18" charset="0"/>
                <a:cs typeface="Times New Roman" panose="02020603050405020304" pitchFamily="18" charset="0"/>
              </a:rPr>
              <a:t>ІІІ </a:t>
            </a:r>
            <a:r>
              <a:rPr lang="ru-RU" sz="2800" dirty="0" err="1">
                <a:latin typeface="Times New Roman" panose="02020603050405020304" pitchFamily="18" charset="0"/>
                <a:cs typeface="Times New Roman" panose="02020603050405020304" pitchFamily="18" charset="0"/>
              </a:rPr>
              <a:t>варіант</a:t>
            </a:r>
            <a:r>
              <a:rPr lang="ru-RU" sz="2800" dirty="0">
                <a:latin typeface="Times New Roman" panose="02020603050405020304" pitchFamily="18" charset="0"/>
                <a:cs typeface="Times New Roman" panose="02020603050405020304" pitchFamily="18" charset="0"/>
              </a:rPr>
              <a:t> – </a:t>
            </a:r>
            <a:r>
              <a:rPr lang="ru-RU" sz="2800" dirty="0" err="1">
                <a:latin typeface="Times New Roman" panose="02020603050405020304" pitchFamily="18" charset="0"/>
                <a:cs typeface="Times New Roman" panose="02020603050405020304" pitchFamily="18" charset="0"/>
              </a:rPr>
              <a:t>використання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суперкомпенсаторного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інтервалу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відпочинку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що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забезпечується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виконанням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наступного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навантаження</a:t>
            </a:r>
            <a:r>
              <a:rPr lang="ru-RU" sz="2800" dirty="0">
                <a:latin typeface="Times New Roman" panose="02020603050405020304" pitchFamily="18" charset="0"/>
                <a:cs typeface="Times New Roman" panose="02020603050405020304" pitchFamily="18" charset="0"/>
              </a:rPr>
              <a:t> у </a:t>
            </a:r>
            <a:r>
              <a:rPr lang="ru-RU" sz="2800" dirty="0" err="1">
                <a:latin typeface="Times New Roman" panose="02020603050405020304" pitchFamily="18" charset="0"/>
                <a:cs typeface="Times New Roman" panose="02020603050405020304" pitchFamily="18" charset="0"/>
              </a:rPr>
              <a:t>фазі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підвищеної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працездатності</a:t>
            </a:r>
            <a:r>
              <a:rPr lang="uk-UA" sz="2800" dirty="0">
                <a:latin typeface="Times New Roman" panose="02020603050405020304" pitchFamily="18" charset="0"/>
                <a:cs typeface="Times New Roman" panose="02020603050405020304" pitchFamily="18" charset="0"/>
              </a:rPr>
              <a:t>;</a:t>
            </a:r>
          </a:p>
          <a:p>
            <a:pPr algn="just"/>
            <a:r>
              <a:rPr lang="ru-RU" sz="2800" dirty="0">
                <a:latin typeface="Times New Roman" panose="02020603050405020304" pitchFamily="18" charset="0"/>
                <a:cs typeface="Times New Roman" panose="02020603050405020304" pitchFamily="18" charset="0"/>
              </a:rPr>
              <a:t>ІV </a:t>
            </a:r>
            <a:r>
              <a:rPr lang="ru-RU" sz="2800" dirty="0" err="1">
                <a:latin typeface="Times New Roman" panose="02020603050405020304" pitchFamily="18" charset="0"/>
                <a:cs typeface="Times New Roman" panose="02020603050405020304" pitchFamily="18" charset="0"/>
              </a:rPr>
              <a:t>варіант</a:t>
            </a:r>
            <a:r>
              <a:rPr lang="ru-RU" sz="2800" dirty="0">
                <a:latin typeface="Times New Roman" panose="02020603050405020304" pitchFamily="18" charset="0"/>
                <a:cs typeface="Times New Roman" panose="02020603050405020304" pitchFamily="18" charset="0"/>
              </a:rPr>
              <a:t> – </a:t>
            </a:r>
            <a:r>
              <a:rPr lang="ru-RU" sz="2800" dirty="0" err="1">
                <a:latin typeface="Times New Roman" panose="02020603050405020304" pitchFamily="18" charset="0"/>
                <a:cs typeface="Times New Roman" panose="02020603050405020304" pitchFamily="18" charset="0"/>
              </a:rPr>
              <a:t>проведення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наступного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заняття</a:t>
            </a:r>
            <a:r>
              <a:rPr lang="ru-RU" sz="2800" dirty="0">
                <a:latin typeface="Times New Roman" panose="02020603050405020304" pitchFamily="18" charset="0"/>
                <a:cs typeface="Times New Roman" panose="02020603050405020304" pitchFamily="18" charset="0"/>
              </a:rPr>
              <a:t> через </a:t>
            </a:r>
            <a:r>
              <a:rPr lang="ru-RU" sz="2800" dirty="0" err="1">
                <a:latin typeface="Times New Roman" panose="02020603050405020304" pitchFamily="18" charset="0"/>
                <a:cs typeface="Times New Roman" panose="02020603050405020304" pitchFamily="18" charset="0"/>
              </a:rPr>
              <a:t>тривалий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інтервал</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відпочинку</a:t>
            </a:r>
            <a:r>
              <a:rPr lang="ru-RU" sz="2800" dirty="0">
                <a:latin typeface="Times New Roman" panose="02020603050405020304" pitchFamily="18" charset="0"/>
                <a:cs typeface="Times New Roman" panose="02020603050405020304" pitchFamily="18" charset="0"/>
              </a:rPr>
              <a:t>, коли </a:t>
            </a:r>
            <a:r>
              <a:rPr lang="ru-RU" sz="2800" dirty="0" err="1">
                <a:latin typeface="Times New Roman" panose="02020603050405020304" pitchFamily="18" charset="0"/>
                <a:cs typeface="Times New Roman" panose="02020603050405020304" pitchFamily="18" charset="0"/>
              </a:rPr>
              <a:t>структурні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зміни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минулого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заняття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майже</a:t>
            </a:r>
            <a:r>
              <a:rPr lang="ru-RU" sz="2800" dirty="0">
                <a:latin typeface="Times New Roman" panose="02020603050405020304" pitchFamily="18" charset="0"/>
                <a:cs typeface="Times New Roman" panose="02020603050405020304" pitchFamily="18" charset="0"/>
              </a:rPr>
              <a:t> не </a:t>
            </a:r>
            <a:r>
              <a:rPr lang="ru-RU" sz="2800" dirty="0" err="1">
                <a:latin typeface="Times New Roman" panose="02020603050405020304" pitchFamily="18" charset="0"/>
                <a:cs typeface="Times New Roman" panose="02020603050405020304" pitchFamily="18" charset="0"/>
              </a:rPr>
              <a:t>прослідковуються</a:t>
            </a:r>
            <a:r>
              <a:rPr lang="uk-UA"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903679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311318" y="307405"/>
            <a:ext cx="9283530" cy="3880773"/>
          </a:xfrm>
        </p:spPr>
        <p:txBody>
          <a:bodyPr>
            <a:noAutofit/>
          </a:bodyPr>
          <a:lstStyle/>
          <a:p>
            <a:pPr marL="0" indent="0" algn="just">
              <a:buNone/>
            </a:pPr>
            <a:r>
              <a:rPr lang="uk-UA" sz="2800" b="1" dirty="0">
                <a:solidFill>
                  <a:schemeClr val="tx1"/>
                </a:solidFill>
                <a:latin typeface="Times New Roman" panose="02020603050405020304" pitchFamily="18" charset="0"/>
                <a:cs typeface="Times New Roman" panose="02020603050405020304" pitchFamily="18" charset="0"/>
              </a:rPr>
              <a:t>9. Новизна і різноманітність</a:t>
            </a:r>
            <a:r>
              <a:rPr lang="uk-UA" sz="2800" dirty="0">
                <a:solidFill>
                  <a:schemeClr val="tx1"/>
                </a:solidFill>
                <a:latin typeface="Times New Roman" panose="02020603050405020304" pitchFamily="18" charset="0"/>
                <a:cs typeface="Times New Roman" panose="02020603050405020304" pitchFamily="18" charset="0"/>
              </a:rPr>
              <a:t> в підборі і застосуванні коригуючи  вправ, тобто 10-15% коригуючих вправ мають оновлюватися, а 85-90% повторюватися для закріплення досягнутих успіхів фізичної терапії.</a:t>
            </a:r>
          </a:p>
          <a:p>
            <a:pPr marL="0" indent="0" algn="just">
              <a:buNone/>
            </a:pPr>
            <a:r>
              <a:rPr lang="uk-UA" sz="2800" b="1" dirty="0">
                <a:solidFill>
                  <a:schemeClr val="tx1"/>
                </a:solidFill>
                <a:latin typeface="Times New Roman" panose="02020603050405020304" pitchFamily="18" charset="0"/>
                <a:cs typeface="Times New Roman" panose="02020603050405020304" pitchFamily="18" charset="0"/>
              </a:rPr>
              <a:t>10. Принцип партнерства</a:t>
            </a:r>
            <a:r>
              <a:rPr lang="uk-UA" sz="2800" dirty="0">
                <a:solidFill>
                  <a:schemeClr val="tx1"/>
                </a:solidFill>
                <a:latin typeface="Times New Roman" panose="02020603050405020304" pitchFamily="18" charset="0"/>
                <a:cs typeface="Times New Roman" panose="02020603050405020304" pitchFamily="18" charset="0"/>
              </a:rPr>
              <a:t> – складається із співпраці пацієнта та фахівця з фізичної терапії, який виконую направляючу та керуючу дії. Виконання цієї умови дозволяє створювати цілеспрямовану психологічну підготовку до коригуючи дії, успіх яких в значній мірі залежить від активності пацієнта.</a:t>
            </a:r>
          </a:p>
          <a:p>
            <a:pPr marL="0" indent="0" algn="just">
              <a:buNone/>
            </a:pPr>
            <a:r>
              <a:rPr lang="uk-UA" sz="2800" dirty="0">
                <a:solidFill>
                  <a:schemeClr val="tx1"/>
                </a:solidFill>
                <a:latin typeface="Times New Roman" panose="02020603050405020304" pitchFamily="18" charset="0"/>
                <a:cs typeface="Times New Roman" panose="02020603050405020304" pitchFamily="18" charset="0"/>
              </a:rPr>
              <a:t>Помірність впливу засобами коригуючої гімнастики означає, що фізичні навантаження повинні бути розумі, можливо більш тривалими, або повинні бути </a:t>
            </a:r>
            <a:r>
              <a:rPr lang="uk-UA" sz="2800" dirty="0" err="1">
                <a:solidFill>
                  <a:schemeClr val="tx1"/>
                </a:solidFill>
                <a:latin typeface="Times New Roman" panose="02020603050405020304" pitchFamily="18" charset="0"/>
                <a:cs typeface="Times New Roman" panose="02020603050405020304" pitchFamily="18" charset="0"/>
              </a:rPr>
              <a:t>дробними</a:t>
            </a:r>
            <a:r>
              <a:rPr lang="uk-UA" sz="2800" dirty="0">
                <a:solidFill>
                  <a:schemeClr val="tx1"/>
                </a:solidFill>
                <a:latin typeface="Times New Roman" panose="02020603050405020304" pitchFamily="18" charset="0"/>
                <a:cs typeface="Times New Roman" panose="02020603050405020304" pitchFamily="18" charset="0"/>
              </a:rPr>
              <a:t>, що дозволить досягти адекватності навантажень станом пацієнта.</a:t>
            </a:r>
          </a:p>
          <a:p>
            <a:pPr marL="0" indent="0" algn="just">
              <a:buNone/>
            </a:pPr>
            <a:endParaRPr lang="uk-UA"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41929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07008" y="626076"/>
            <a:ext cx="9979976" cy="5601729"/>
          </a:xfrm>
        </p:spPr>
        <p:txBody>
          <a:bodyPr>
            <a:normAutofit fontScale="92500" lnSpcReduction="10000"/>
          </a:bodyPr>
          <a:lstStyle/>
          <a:p>
            <a:pPr marL="0" indent="0" algn="just">
              <a:spcBef>
                <a:spcPts val="0"/>
              </a:spcBef>
              <a:buNone/>
            </a:pPr>
            <a:r>
              <a:rPr lang="ru-RU" sz="2400" dirty="0" smtClean="0">
                <a:solidFill>
                  <a:schemeClr val="tx1"/>
                </a:solidFill>
                <a:latin typeface="Times New Roman" panose="02020603050405020304" pitchFamily="18" charset="0"/>
                <a:cs typeface="Times New Roman" panose="02020603050405020304" pitchFamily="18" charset="0"/>
              </a:rPr>
              <a:t>	</a:t>
            </a:r>
            <a:r>
              <a:rPr lang="uk-UA" sz="2800" dirty="0">
                <a:solidFill>
                  <a:schemeClr val="tx1"/>
                </a:solidFill>
                <a:latin typeface="Times New Roman" panose="02020603050405020304" pitchFamily="18" charset="0"/>
                <a:cs typeface="Times New Roman" panose="02020603050405020304" pitchFamily="18" charset="0"/>
              </a:rPr>
              <a:t>Оскільки основний засіб коригуючої гімнастики − фізичні вправи і їх застосування, тобто тренувальний процес, хоча і дещо специфічний, то для підвищення функціонального стану систем організму необхідно послідовно і неухильно збільшувати навантаження за всіма її основними параметрами. </a:t>
            </a:r>
            <a:r>
              <a:rPr lang="ru-RU" sz="2800" dirty="0" err="1">
                <a:solidFill>
                  <a:schemeClr val="tx1"/>
                </a:solidFill>
                <a:latin typeface="Times New Roman" panose="02020603050405020304" pitchFamily="18" charset="0"/>
                <a:cs typeface="Times New Roman" panose="02020603050405020304" pitchFamily="18" charset="0"/>
              </a:rPr>
              <a:t>Однак</a:t>
            </a:r>
            <a:r>
              <a:rPr lang="ru-RU" sz="2800" dirty="0">
                <a:solidFill>
                  <a:schemeClr val="tx1"/>
                </a:solidFill>
                <a:latin typeface="Times New Roman" panose="02020603050405020304" pitchFamily="18" charset="0"/>
                <a:cs typeface="Times New Roman" panose="02020603050405020304" pitchFamily="18" charset="0"/>
              </a:rPr>
              <a:t> стан </a:t>
            </a:r>
            <a:r>
              <a:rPr lang="ru-RU" sz="2800" dirty="0" err="1">
                <a:solidFill>
                  <a:schemeClr val="tx1"/>
                </a:solidFill>
                <a:latin typeface="Times New Roman" panose="02020603050405020304" pitchFamily="18" charset="0"/>
                <a:cs typeface="Times New Roman" panose="02020603050405020304" pitchFamily="18" charset="0"/>
              </a:rPr>
              <a:t>пацієнта</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нерідко</a:t>
            </a:r>
            <a:r>
              <a:rPr lang="ru-RU" sz="2800" dirty="0">
                <a:solidFill>
                  <a:schemeClr val="tx1"/>
                </a:solidFill>
                <a:latin typeface="Times New Roman" panose="02020603050405020304" pitchFamily="18" charset="0"/>
                <a:cs typeface="Times New Roman" panose="02020603050405020304" pitchFamily="18" charset="0"/>
              </a:rPr>
              <a:t> не </a:t>
            </a:r>
            <a:r>
              <a:rPr lang="ru-RU" sz="2800" dirty="0" err="1">
                <a:solidFill>
                  <a:schemeClr val="tx1"/>
                </a:solidFill>
                <a:latin typeface="Times New Roman" panose="02020603050405020304" pitchFamily="18" charset="0"/>
                <a:cs typeface="Times New Roman" panose="02020603050405020304" pitchFamily="18" charset="0"/>
              </a:rPr>
              <a:t>дозволяє</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збільшувати</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її</a:t>
            </a:r>
            <a:r>
              <a:rPr lang="ru-RU" sz="2800" dirty="0">
                <a:solidFill>
                  <a:schemeClr val="tx1"/>
                </a:solidFill>
                <a:latin typeface="Times New Roman" panose="02020603050405020304" pitchFamily="18" charset="0"/>
                <a:cs typeface="Times New Roman" panose="02020603050405020304" pitchFamily="18" charset="0"/>
              </a:rPr>
              <a:t> в </a:t>
            </a:r>
            <a:r>
              <a:rPr lang="ru-RU" sz="2800" dirty="0" err="1">
                <a:solidFill>
                  <a:schemeClr val="tx1"/>
                </a:solidFill>
                <a:latin typeface="Times New Roman" panose="02020603050405020304" pitchFamily="18" charset="0"/>
                <a:cs typeface="Times New Roman" panose="02020603050405020304" pitchFamily="18" charset="0"/>
              </a:rPr>
              <a:t>обсязі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необхідному</a:t>
            </a:r>
            <a:r>
              <a:rPr lang="ru-RU" sz="2800" dirty="0">
                <a:solidFill>
                  <a:schemeClr val="tx1"/>
                </a:solidFill>
                <a:latin typeface="Times New Roman" panose="02020603050405020304" pitchFamily="18" charset="0"/>
                <a:cs typeface="Times New Roman" panose="02020603050405020304" pitchFamily="18" charset="0"/>
              </a:rPr>
              <a:t> для </a:t>
            </a:r>
            <a:r>
              <a:rPr lang="ru-RU" sz="2800" dirty="0" err="1">
                <a:solidFill>
                  <a:schemeClr val="tx1"/>
                </a:solidFill>
                <a:latin typeface="Times New Roman" panose="02020603050405020304" pitchFamily="18" charset="0"/>
                <a:cs typeface="Times New Roman" panose="02020603050405020304" pitchFamily="18" charset="0"/>
              </a:rPr>
              <a:t>істотного</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підвищення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працездатності</a:t>
            </a:r>
            <a:r>
              <a:rPr lang="ru-RU" sz="2800" dirty="0">
                <a:solidFill>
                  <a:schemeClr val="tx1"/>
                </a:solidFill>
                <a:latin typeface="Times New Roman" panose="02020603050405020304" pitchFamily="18" charset="0"/>
                <a:cs typeface="Times New Roman" panose="02020603050405020304" pitchFamily="18" charset="0"/>
              </a:rPr>
              <a:t> хворого. Тому </a:t>
            </a:r>
            <a:r>
              <a:rPr lang="ru-RU" sz="2800" dirty="0" err="1">
                <a:solidFill>
                  <a:schemeClr val="tx1"/>
                </a:solidFill>
                <a:latin typeface="Times New Roman" panose="02020603050405020304" pitchFamily="18" charset="0"/>
                <a:cs typeface="Times New Roman" panose="02020603050405020304" pitchFamily="18" charset="0"/>
              </a:rPr>
              <a:t>оптимізація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навантажень</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необхідна</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протягом</a:t>
            </a:r>
            <a:r>
              <a:rPr lang="ru-RU" sz="2800" dirty="0">
                <a:solidFill>
                  <a:schemeClr val="tx1"/>
                </a:solidFill>
                <a:latin typeface="Times New Roman" panose="02020603050405020304" pitchFamily="18" charset="0"/>
                <a:cs typeface="Times New Roman" panose="02020603050405020304" pitchFamily="18" charset="0"/>
              </a:rPr>
              <a:t> </a:t>
            </a:r>
            <a:r>
              <a:rPr lang="uk-UA" sz="2800" dirty="0">
                <a:solidFill>
                  <a:schemeClr val="tx1"/>
                </a:solidFill>
                <a:latin typeface="Times New Roman" panose="02020603050405020304" pitchFamily="18" charset="0"/>
                <a:cs typeface="Times New Roman" panose="02020603050405020304" pitchFamily="18" charset="0"/>
              </a:rPr>
              <a:t>коригуючої гімнастики</a:t>
            </a:r>
            <a:r>
              <a:rPr lang="ru-RU" sz="2800" dirty="0">
                <a:solidFill>
                  <a:schemeClr val="tx1"/>
                </a:solidFill>
                <a:latin typeface="Times New Roman" panose="02020603050405020304" pitchFamily="18" charset="0"/>
                <a:cs typeface="Times New Roman" panose="02020603050405020304" pitchFamily="18" charset="0"/>
              </a:rPr>
              <a:t> і особливо в початковому </a:t>
            </a:r>
            <a:r>
              <a:rPr lang="ru-RU" sz="2800" dirty="0" err="1">
                <a:solidFill>
                  <a:schemeClr val="tx1"/>
                </a:solidFill>
                <a:latin typeface="Times New Roman" panose="02020603050405020304" pitchFamily="18" charset="0"/>
                <a:cs typeface="Times New Roman" panose="02020603050405020304" pitchFamily="18" charset="0"/>
              </a:rPr>
              <a:t>періоді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Мається</a:t>
            </a:r>
            <a:r>
              <a:rPr lang="ru-RU" sz="2800" dirty="0">
                <a:solidFill>
                  <a:schemeClr val="tx1"/>
                </a:solidFill>
                <a:latin typeface="Times New Roman" panose="02020603050405020304" pitchFamily="18" charset="0"/>
                <a:cs typeface="Times New Roman" panose="02020603050405020304" pitchFamily="18" charset="0"/>
              </a:rPr>
              <a:t> на </a:t>
            </a:r>
            <a:r>
              <a:rPr lang="ru-RU" sz="2800" dirty="0" err="1">
                <a:solidFill>
                  <a:schemeClr val="tx1"/>
                </a:solidFill>
                <a:latin typeface="Times New Roman" panose="02020603050405020304" pitchFamily="18" charset="0"/>
                <a:cs typeface="Times New Roman" panose="02020603050405020304" pitchFamily="18" charset="0"/>
              </a:rPr>
              <a:t>увазі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суворе</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дозування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фізичного</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навантаження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раціональний</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підбір</a:t>
            </a:r>
            <a:r>
              <a:rPr lang="ru-RU" sz="2800" dirty="0">
                <a:solidFill>
                  <a:schemeClr val="tx1"/>
                </a:solidFill>
                <a:latin typeface="Times New Roman" panose="02020603050405020304" pitchFamily="18" charset="0"/>
                <a:cs typeface="Times New Roman" panose="02020603050405020304" pitchFamily="18" charset="0"/>
              </a:rPr>
              <a:t> </a:t>
            </a:r>
            <a:r>
              <a:rPr lang="uk-UA" sz="2800" dirty="0">
                <a:solidFill>
                  <a:schemeClr val="tx1"/>
                </a:solidFill>
                <a:latin typeface="Times New Roman" panose="02020603050405020304" pitchFamily="18" charset="0"/>
                <a:cs typeface="Times New Roman" panose="02020603050405020304" pitchFamily="18" charset="0"/>
              </a:rPr>
              <a:t>фізичних вправ</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кращі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дробові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навантаження</a:t>
            </a:r>
            <a:r>
              <a:rPr lang="ru-RU" sz="2800" dirty="0">
                <a:solidFill>
                  <a:schemeClr val="tx1"/>
                </a:solidFill>
                <a:latin typeface="Times New Roman" panose="02020603050405020304" pitchFamily="18" charset="0"/>
                <a:cs typeface="Times New Roman" panose="02020603050405020304" pitchFamily="18" charset="0"/>
              </a:rPr>
              <a:t> і </a:t>
            </a:r>
            <a:r>
              <a:rPr lang="ru-RU" sz="2800" dirty="0" err="1">
                <a:solidFill>
                  <a:schemeClr val="tx1"/>
                </a:solidFill>
                <a:latin typeface="Times New Roman" panose="02020603050405020304" pitchFamily="18" charset="0"/>
                <a:cs typeface="Times New Roman" panose="02020603050405020304" pitchFamily="18" charset="0"/>
              </a:rPr>
              <a:t>їх</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хвилеподібний</a:t>
            </a:r>
            <a:r>
              <a:rPr lang="ru-RU" sz="2800" dirty="0">
                <a:solidFill>
                  <a:schemeClr val="tx1"/>
                </a:solidFill>
                <a:latin typeface="Times New Roman" panose="02020603050405020304" pitchFamily="18" charset="0"/>
                <a:cs typeface="Times New Roman" panose="02020603050405020304" pitchFamily="18" charset="0"/>
              </a:rPr>
              <a:t> характер, </a:t>
            </a:r>
            <a:r>
              <a:rPr lang="ru-RU" sz="2800" dirty="0" err="1">
                <a:solidFill>
                  <a:schemeClr val="tx1"/>
                </a:solidFill>
                <a:latin typeface="Times New Roman" panose="02020603050405020304" pitchFamily="18" charset="0"/>
                <a:cs typeface="Times New Roman" panose="02020603050405020304" pitchFamily="18" charset="0"/>
              </a:rPr>
              <a:t>правильне</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співвідношення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роботи</a:t>
            </a:r>
            <a:r>
              <a:rPr lang="ru-RU" sz="2800" dirty="0">
                <a:solidFill>
                  <a:schemeClr val="tx1"/>
                </a:solidFill>
                <a:latin typeface="Times New Roman" panose="02020603050405020304" pitchFamily="18" charset="0"/>
                <a:cs typeface="Times New Roman" panose="02020603050405020304" pitchFamily="18" charset="0"/>
              </a:rPr>
              <a:t> і </a:t>
            </a:r>
            <a:r>
              <a:rPr lang="ru-RU" sz="2800" dirty="0" err="1">
                <a:solidFill>
                  <a:schemeClr val="tx1"/>
                </a:solidFill>
                <a:latin typeface="Times New Roman" panose="02020603050405020304" pitchFamily="18" charset="0"/>
                <a:cs typeface="Times New Roman" panose="02020603050405020304" pitchFamily="18" charset="0"/>
              </a:rPr>
              <a:t>відпочинку</a:t>
            </a:r>
            <a:r>
              <a:rPr lang="ru-RU" sz="2800" dirty="0">
                <a:solidFill>
                  <a:schemeClr val="tx1"/>
                </a:solidFill>
                <a:latin typeface="Times New Roman" panose="02020603050405020304" pitchFamily="18" charset="0"/>
                <a:cs typeface="Times New Roman" panose="02020603050405020304" pitchFamily="18" charset="0"/>
              </a:rPr>
              <a:t> і </a:t>
            </a:r>
            <a:r>
              <a:rPr lang="ru-RU" sz="2800" dirty="0" err="1">
                <a:solidFill>
                  <a:schemeClr val="tx1"/>
                </a:solidFill>
                <a:latin typeface="Times New Roman" panose="02020603050405020304" pitchFamily="18" charset="0"/>
                <a:cs typeface="Times New Roman" panose="02020603050405020304" pitchFamily="18" charset="0"/>
              </a:rPr>
              <a:t>максимальне</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використання</a:t>
            </a:r>
            <a:r>
              <a:rPr lang="ru-RU" sz="2800" dirty="0">
                <a:solidFill>
                  <a:schemeClr val="tx1"/>
                </a:solidFill>
                <a:latin typeface="Times New Roman" panose="02020603050405020304" pitchFamily="18" charset="0"/>
                <a:cs typeface="Times New Roman" panose="02020603050405020304" pitchFamily="18" charset="0"/>
              </a:rPr>
              <a:t> </a:t>
            </a:r>
            <a:r>
              <a:rPr lang="uk-UA" sz="2800" dirty="0">
                <a:solidFill>
                  <a:schemeClr val="tx1"/>
                </a:solidFill>
                <a:latin typeface="Times New Roman" panose="02020603050405020304" pitchFamily="18" charset="0"/>
                <a:cs typeface="Times New Roman" panose="02020603050405020304" pitchFamily="18" charset="0"/>
              </a:rPr>
              <a:t>резервів</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що</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знімають</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напругу</a:t>
            </a:r>
            <a:r>
              <a:rPr lang="ru-RU" sz="2800" dirty="0">
                <a:solidFill>
                  <a:schemeClr val="tx1"/>
                </a:solidFill>
                <a:latin typeface="Times New Roman" panose="02020603050405020304" pitchFamily="18" charset="0"/>
                <a:cs typeface="Times New Roman" panose="02020603050405020304" pitchFamily="18" charset="0"/>
              </a:rPr>
              <a:t> і </a:t>
            </a:r>
            <a:r>
              <a:rPr lang="ru-RU" sz="2800" dirty="0" err="1">
                <a:solidFill>
                  <a:schemeClr val="tx1"/>
                </a:solidFill>
                <a:latin typeface="Times New Roman" panose="02020603050405020304" pitchFamily="18" charset="0"/>
                <a:cs typeface="Times New Roman" panose="02020603050405020304" pitchFamily="18" charset="0"/>
              </a:rPr>
              <a:t>сприяють</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прискореному</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відновленню</a:t>
            </a:r>
            <a:r>
              <a:rPr lang="ru-RU" sz="2800" dirty="0">
                <a:solidFill>
                  <a:schemeClr val="tx1"/>
                </a:solidFill>
                <a:latin typeface="Times New Roman" panose="02020603050405020304" pitchFamily="18" charset="0"/>
                <a:cs typeface="Times New Roman" panose="02020603050405020304" pitchFamily="18" charset="0"/>
              </a:rPr>
              <a:t> з </a:t>
            </a:r>
            <a:r>
              <a:rPr lang="ru-RU" sz="2800" dirty="0" err="1">
                <a:solidFill>
                  <a:schemeClr val="tx1"/>
                </a:solidFill>
                <a:latin typeface="Times New Roman" panose="02020603050405020304" pitchFamily="18" charset="0"/>
                <a:cs typeface="Times New Roman" panose="02020603050405020304" pitchFamily="18" charset="0"/>
              </a:rPr>
              <a:t>урахуванням</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суворої</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індивідуалізації</a:t>
            </a:r>
            <a:r>
              <a:rPr lang="ru-RU" sz="2800" dirty="0">
                <a:solidFill>
                  <a:schemeClr val="tx1"/>
                </a:solidFill>
                <a:latin typeface="Times New Roman" panose="02020603050405020304" pitchFamily="18" charset="0"/>
                <a:cs typeface="Times New Roman" panose="02020603050405020304" pitchFamily="18" charset="0"/>
              </a:rPr>
              <a:t>.</a:t>
            </a:r>
            <a:endParaRPr lang="uk-UA" sz="2800" dirty="0">
              <a:solidFill>
                <a:schemeClr val="tx1"/>
              </a:solidFill>
              <a:latin typeface="Times New Roman" panose="02020603050405020304" pitchFamily="18" charset="0"/>
              <a:cs typeface="Times New Roman" panose="02020603050405020304" pitchFamily="18" charset="0"/>
            </a:endParaRPr>
          </a:p>
          <a:p>
            <a:pPr marL="0" indent="0" algn="just">
              <a:spcBef>
                <a:spcPts val="0"/>
              </a:spcBef>
              <a:buNone/>
            </a:pPr>
            <a:endParaRPr lang="ru-RU"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26025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8096" y="560172"/>
            <a:ext cx="10534217" cy="5242293"/>
          </a:xfrm>
        </p:spPr>
        <p:txBody>
          <a:bodyPr>
            <a:normAutofit/>
          </a:bodyPr>
          <a:lstStyle/>
          <a:p>
            <a:pPr marL="0" indent="0" algn="just">
              <a:buNone/>
            </a:pPr>
            <a:r>
              <a:rPr lang="ru-RU" sz="2400" dirty="0">
                <a:solidFill>
                  <a:schemeClr val="tx1"/>
                </a:solidFill>
                <a:latin typeface="Times New Roman" panose="02020603050405020304" pitchFamily="18" charset="0"/>
                <a:cs typeface="Times New Roman" panose="02020603050405020304" pitchFamily="18" charset="0"/>
              </a:rPr>
              <a:t>	</a:t>
            </a:r>
            <a:r>
              <a:rPr lang="uk-UA" sz="2800" b="1" dirty="0" smtClean="0">
                <a:solidFill>
                  <a:schemeClr val="tx1"/>
                </a:solidFill>
                <a:latin typeface="Times New Roman" panose="02020603050405020304" pitchFamily="18" charset="0"/>
                <a:cs typeface="Times New Roman" panose="02020603050405020304" pitchFamily="18" charset="0"/>
              </a:rPr>
              <a:t>11</a:t>
            </a:r>
            <a:r>
              <a:rPr lang="uk-UA" sz="2800" b="1" dirty="0">
                <a:solidFill>
                  <a:schemeClr val="tx1"/>
                </a:solidFill>
                <a:latin typeface="Times New Roman" panose="02020603050405020304" pitchFamily="18" charset="0"/>
                <a:cs typeface="Times New Roman" panose="02020603050405020304" pitchFamily="18" charset="0"/>
              </a:rPr>
              <a:t>. </a:t>
            </a:r>
            <a:r>
              <a:rPr lang="ru-RU" sz="2800" b="1" dirty="0">
                <a:solidFill>
                  <a:schemeClr val="tx1"/>
                </a:solidFill>
                <a:latin typeface="Times New Roman" panose="02020603050405020304" pitchFamily="18" charset="0"/>
                <a:cs typeface="Times New Roman" panose="02020603050405020304" pitchFamily="18" charset="0"/>
              </a:rPr>
              <a:t>До </a:t>
            </a:r>
            <a:r>
              <a:rPr lang="ru-RU" sz="2800" b="1" dirty="0" err="1">
                <a:solidFill>
                  <a:schemeClr val="tx1"/>
                </a:solidFill>
                <a:latin typeface="Times New Roman" panose="02020603050405020304" pitchFamily="18" charset="0"/>
                <a:cs typeface="Times New Roman" panose="02020603050405020304" pitchFamily="18" charset="0"/>
              </a:rPr>
              <a:t>основних</a:t>
            </a:r>
            <a:r>
              <a:rPr lang="ru-RU" sz="2800" b="1" dirty="0">
                <a:solidFill>
                  <a:schemeClr val="tx1"/>
                </a:solidFill>
                <a:latin typeface="Times New Roman" panose="02020603050405020304" pitchFamily="18" charset="0"/>
                <a:cs typeface="Times New Roman" panose="02020603050405020304" pitchFamily="18" charset="0"/>
              </a:rPr>
              <a:t> </a:t>
            </a:r>
            <a:r>
              <a:rPr lang="ru-RU" sz="2800" b="1" dirty="0" err="1">
                <a:solidFill>
                  <a:schemeClr val="tx1"/>
                </a:solidFill>
                <a:latin typeface="Times New Roman" panose="02020603050405020304" pitchFamily="18" charset="0"/>
                <a:cs typeface="Times New Roman" panose="02020603050405020304" pitchFamily="18" charset="0"/>
              </a:rPr>
              <a:t>принципів</a:t>
            </a:r>
            <a:r>
              <a:rPr lang="ru-RU" sz="2800" b="1" dirty="0">
                <a:solidFill>
                  <a:schemeClr val="tx1"/>
                </a:solidFill>
                <a:latin typeface="Times New Roman" panose="02020603050405020304" pitchFamily="18" charset="0"/>
                <a:cs typeface="Times New Roman" panose="02020603050405020304" pitchFamily="18" charset="0"/>
              </a:rPr>
              <a:t> </a:t>
            </a:r>
            <a:r>
              <a:rPr lang="uk-UA" sz="2800" b="1" dirty="0">
                <a:solidFill>
                  <a:schemeClr val="tx1"/>
                </a:solidFill>
                <a:latin typeface="Times New Roman" panose="02020603050405020304" pitchFamily="18" charset="0"/>
                <a:cs typeface="Times New Roman" panose="02020603050405020304" pitchFamily="18" charset="0"/>
              </a:rPr>
              <a:t>фізичної терапії</a:t>
            </a:r>
            <a:r>
              <a:rPr lang="ru-RU" sz="2800" b="1" dirty="0">
                <a:solidFill>
                  <a:schemeClr val="tx1"/>
                </a:solidFill>
                <a:latin typeface="Times New Roman" panose="02020603050405020304" pitchFamily="18" charset="0"/>
                <a:cs typeface="Times New Roman" panose="02020603050405020304" pitchFamily="18" charset="0"/>
              </a:rPr>
              <a:t> </a:t>
            </a:r>
            <a:r>
              <a:rPr lang="ru-RU" sz="2800" b="1" dirty="0" err="1">
                <a:solidFill>
                  <a:schemeClr val="tx1"/>
                </a:solidFill>
                <a:latin typeface="Times New Roman" panose="02020603050405020304" pitchFamily="18" charset="0"/>
                <a:cs typeface="Times New Roman" panose="02020603050405020304" pitchFamily="18" charset="0"/>
              </a:rPr>
              <a:t>відносяться</a:t>
            </a:r>
            <a:r>
              <a:rPr lang="ru-RU" sz="2800" b="1" dirty="0">
                <a:solidFill>
                  <a:schemeClr val="tx1"/>
                </a:solidFill>
                <a:latin typeface="Times New Roman" panose="02020603050405020304" pitchFamily="18" charset="0"/>
                <a:cs typeface="Times New Roman" panose="02020603050405020304" pitchFamily="18" charset="0"/>
              </a:rPr>
              <a:t>:</a:t>
            </a:r>
            <a:endParaRPr lang="uk-UA" sz="2800" dirty="0">
              <a:solidFill>
                <a:schemeClr val="tx1"/>
              </a:solidFill>
              <a:latin typeface="Times New Roman" panose="02020603050405020304" pitchFamily="18" charset="0"/>
              <a:cs typeface="Times New Roman" panose="02020603050405020304" pitchFamily="18" charset="0"/>
            </a:endParaRPr>
          </a:p>
          <a:p>
            <a:pPr algn="just"/>
            <a:r>
              <a:rPr lang="ru-RU" sz="2800" dirty="0" err="1" smtClean="0">
                <a:solidFill>
                  <a:schemeClr val="tx1"/>
                </a:solidFill>
                <a:latin typeface="Times New Roman" panose="02020603050405020304" pitchFamily="18" charset="0"/>
                <a:cs typeface="Times New Roman" panose="02020603050405020304" pitchFamily="18" charset="0"/>
              </a:rPr>
              <a:t>ранній</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a:solidFill>
                  <a:schemeClr val="tx1"/>
                </a:solidFill>
                <a:latin typeface="Times New Roman" panose="02020603050405020304" pitchFamily="18" charset="0"/>
                <a:cs typeface="Times New Roman" panose="02020603050405020304" pitchFamily="18" charset="0"/>
              </a:rPr>
              <a:t>початок </a:t>
            </a:r>
            <a:r>
              <a:rPr lang="ru-RU" sz="2800" dirty="0" err="1">
                <a:solidFill>
                  <a:schemeClr val="tx1"/>
                </a:solidFill>
                <a:latin typeface="Times New Roman" panose="02020603050405020304" pitchFamily="18" charset="0"/>
                <a:cs typeface="Times New Roman" panose="02020603050405020304" pitchFamily="18" charset="0"/>
              </a:rPr>
              <a:t>проведення</a:t>
            </a:r>
            <a:r>
              <a:rPr lang="ru-RU" sz="2800" dirty="0">
                <a:solidFill>
                  <a:schemeClr val="tx1"/>
                </a:solidFill>
                <a:latin typeface="Times New Roman" panose="02020603050405020304" pitchFamily="18" charset="0"/>
                <a:cs typeface="Times New Roman" panose="02020603050405020304" pitchFamily="18" charset="0"/>
              </a:rPr>
              <a:t> </a:t>
            </a:r>
            <a:r>
              <a:rPr lang="uk-UA" sz="2800" dirty="0">
                <a:solidFill>
                  <a:schemeClr val="tx1"/>
                </a:solidFill>
                <a:latin typeface="Times New Roman" panose="02020603050405020304" pitchFamily="18" charset="0"/>
                <a:cs typeface="Times New Roman" panose="02020603050405020304" pitchFamily="18" charset="0"/>
              </a:rPr>
              <a:t>коригуючої гімнастики;</a:t>
            </a:r>
          </a:p>
          <a:p>
            <a:pPr algn="just"/>
            <a:r>
              <a:rPr lang="ru-RU" sz="2800" dirty="0" err="1" smtClean="0">
                <a:solidFill>
                  <a:schemeClr val="tx1"/>
                </a:solidFill>
                <a:latin typeface="Times New Roman" panose="02020603050405020304" pitchFamily="18" charset="0"/>
                <a:cs typeface="Times New Roman" panose="02020603050405020304" pitchFamily="18" charset="0"/>
              </a:rPr>
              <a:t>комплексність</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використання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всіх</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доступних</a:t>
            </a:r>
            <a:r>
              <a:rPr lang="ru-RU" sz="2800" dirty="0">
                <a:solidFill>
                  <a:schemeClr val="tx1"/>
                </a:solidFill>
                <a:latin typeface="Times New Roman" panose="02020603050405020304" pitchFamily="18" charset="0"/>
                <a:cs typeface="Times New Roman" panose="02020603050405020304" pitchFamily="18" charset="0"/>
              </a:rPr>
              <a:t> і </a:t>
            </a:r>
            <a:r>
              <a:rPr lang="ru-RU" sz="2800" dirty="0" err="1">
                <a:solidFill>
                  <a:schemeClr val="tx1"/>
                </a:solidFill>
                <a:latin typeface="Times New Roman" panose="02020603050405020304" pitchFamily="18" charset="0"/>
                <a:cs typeface="Times New Roman" panose="02020603050405020304" pitchFamily="18" charset="0"/>
              </a:rPr>
              <a:t>необдімих</a:t>
            </a:r>
            <a:r>
              <a:rPr lang="ru-RU" sz="2800" dirty="0">
                <a:solidFill>
                  <a:schemeClr val="tx1"/>
                </a:solidFill>
                <a:latin typeface="Times New Roman" panose="02020603050405020304" pitchFamily="18" charset="0"/>
                <a:cs typeface="Times New Roman" panose="02020603050405020304" pitchFamily="18" charset="0"/>
              </a:rPr>
              <a:t> </a:t>
            </a:r>
            <a:r>
              <a:rPr lang="uk-UA" sz="2800" dirty="0">
                <a:solidFill>
                  <a:schemeClr val="tx1"/>
                </a:solidFill>
                <a:latin typeface="Times New Roman" panose="02020603050405020304" pitchFamily="18" charset="0"/>
                <a:cs typeface="Times New Roman" panose="02020603050405020304" pitchFamily="18" charset="0"/>
              </a:rPr>
              <a:t>засобів коригуючої гімнастики;</a:t>
            </a:r>
          </a:p>
          <a:p>
            <a:pPr algn="just"/>
            <a:r>
              <a:rPr lang="ru-RU" sz="2800" dirty="0" err="1" smtClean="0">
                <a:solidFill>
                  <a:schemeClr val="tx1"/>
                </a:solidFill>
                <a:latin typeface="Times New Roman" panose="02020603050405020304" pitchFamily="18" charset="0"/>
                <a:cs typeface="Times New Roman" panose="02020603050405020304" pitchFamily="18" charset="0"/>
              </a:rPr>
              <a:t>індивідуалізація</a:t>
            </a:r>
            <a:r>
              <a:rPr lang="ru-RU" sz="2800" dirty="0" smtClean="0">
                <a:solidFill>
                  <a:schemeClr val="tx1"/>
                </a:solidFill>
                <a:latin typeface="Times New Roman" panose="02020603050405020304" pitchFamily="18" charset="0"/>
                <a:cs typeface="Times New Roman" panose="02020603050405020304" pitchFamily="18" charset="0"/>
              </a:rPr>
              <a:t> </a:t>
            </a:r>
            <a:r>
              <a:rPr lang="uk-UA" sz="2800" dirty="0">
                <a:solidFill>
                  <a:schemeClr val="tx1"/>
                </a:solidFill>
                <a:latin typeface="Times New Roman" panose="02020603050405020304" pitchFamily="18" charset="0"/>
                <a:cs typeface="Times New Roman" panose="02020603050405020304" pitchFamily="18" charset="0"/>
              </a:rPr>
              <a:t>на заняттях коригуючою гімнастикою;</a:t>
            </a:r>
          </a:p>
          <a:p>
            <a:pPr algn="just"/>
            <a:r>
              <a:rPr lang="uk-UA" sz="2800" dirty="0" smtClean="0">
                <a:solidFill>
                  <a:schemeClr val="tx1"/>
                </a:solidFill>
                <a:latin typeface="Times New Roman" panose="02020603050405020304" pitchFamily="18" charset="0"/>
                <a:cs typeface="Times New Roman" panose="02020603050405020304" pitchFamily="18" charset="0"/>
              </a:rPr>
              <a:t>етапність </a:t>
            </a:r>
            <a:r>
              <a:rPr lang="uk-UA" sz="2800" dirty="0">
                <a:solidFill>
                  <a:schemeClr val="tx1"/>
                </a:solidFill>
                <a:latin typeface="Times New Roman" panose="02020603050405020304" pitchFamily="18" charset="0"/>
                <a:cs typeface="Times New Roman" panose="02020603050405020304" pitchFamily="18" charset="0"/>
              </a:rPr>
              <a:t>дій коригуючого характеру;</a:t>
            </a:r>
          </a:p>
          <a:p>
            <a:pPr algn="just"/>
            <a:r>
              <a:rPr lang="uk-UA" sz="2800" dirty="0" smtClean="0">
                <a:solidFill>
                  <a:schemeClr val="tx1"/>
                </a:solidFill>
                <a:latin typeface="Times New Roman" panose="02020603050405020304" pitchFamily="18" charset="0"/>
                <a:cs typeface="Times New Roman" panose="02020603050405020304" pitchFamily="18" charset="0"/>
              </a:rPr>
              <a:t>безперервність </a:t>
            </a:r>
            <a:r>
              <a:rPr lang="uk-UA" sz="2800" dirty="0">
                <a:solidFill>
                  <a:schemeClr val="tx1"/>
                </a:solidFill>
                <a:latin typeface="Times New Roman" panose="02020603050405020304" pitchFamily="18" charset="0"/>
                <a:cs typeface="Times New Roman" panose="02020603050405020304" pitchFamily="18" charset="0"/>
              </a:rPr>
              <a:t>і послідовність протягом курсу коригуючої гімнастики;</a:t>
            </a:r>
          </a:p>
          <a:p>
            <a:pPr algn="just"/>
            <a:r>
              <a:rPr lang="ru-RU" sz="2800" dirty="0" err="1" smtClean="0">
                <a:solidFill>
                  <a:schemeClr val="tx1"/>
                </a:solidFill>
                <a:latin typeface="Times New Roman" panose="02020603050405020304" pitchFamily="18" charset="0"/>
                <a:cs typeface="Times New Roman" panose="02020603050405020304" pitchFamily="18" charset="0"/>
              </a:rPr>
              <a:t>використання</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методів</a:t>
            </a:r>
            <a:r>
              <a:rPr lang="ru-RU" sz="2800" dirty="0">
                <a:solidFill>
                  <a:schemeClr val="tx1"/>
                </a:solidFill>
                <a:latin typeface="Times New Roman" panose="02020603050405020304" pitchFamily="18" charset="0"/>
                <a:cs typeface="Times New Roman" panose="02020603050405020304" pitchFamily="18" charset="0"/>
              </a:rPr>
              <a:t> контролю </a:t>
            </a:r>
            <a:r>
              <a:rPr lang="ru-RU" sz="2800" dirty="0" err="1">
                <a:solidFill>
                  <a:schemeClr val="tx1"/>
                </a:solidFill>
                <a:latin typeface="Times New Roman" panose="02020603050405020304" pitchFamily="18" charset="0"/>
                <a:cs typeface="Times New Roman" panose="02020603050405020304" pitchFamily="18" charset="0"/>
              </a:rPr>
              <a:t>адекватності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навантажень</a:t>
            </a:r>
            <a:r>
              <a:rPr lang="ru-RU" sz="2800" dirty="0">
                <a:solidFill>
                  <a:schemeClr val="tx1"/>
                </a:solidFill>
                <a:latin typeface="Times New Roman" panose="02020603050405020304" pitchFamily="18" charset="0"/>
                <a:cs typeface="Times New Roman" panose="02020603050405020304" pitchFamily="18" charset="0"/>
              </a:rPr>
              <a:t> і </a:t>
            </a:r>
            <a:r>
              <a:rPr lang="ru-RU" sz="2800" dirty="0" err="1">
                <a:solidFill>
                  <a:schemeClr val="tx1"/>
                </a:solidFill>
                <a:latin typeface="Times New Roman" panose="02020603050405020304" pitchFamily="18" charset="0"/>
                <a:cs typeface="Times New Roman" panose="02020603050405020304" pitchFamily="18" charset="0"/>
              </a:rPr>
              <a:t>ефективності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реабілітації</a:t>
            </a:r>
            <a:r>
              <a:rPr lang="ru-RU" sz="2800" dirty="0">
                <a:solidFill>
                  <a:schemeClr val="tx1"/>
                </a:solidFill>
                <a:latin typeface="Times New Roman" panose="02020603050405020304" pitchFamily="18" charset="0"/>
                <a:cs typeface="Times New Roman" panose="02020603050405020304" pitchFamily="18" charset="0"/>
              </a:rPr>
              <a:t>.</a:t>
            </a:r>
            <a:endParaRPr lang="uk-UA"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3847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34313" y="280086"/>
            <a:ext cx="9662983" cy="5761277"/>
          </a:xfrm>
        </p:spPr>
        <p:txBody>
          <a:bodyPr>
            <a:normAutofit lnSpcReduction="10000"/>
          </a:bodyPr>
          <a:lstStyle/>
          <a:p>
            <a:pPr marL="0" indent="0" algn="just">
              <a:buNone/>
            </a:pPr>
            <a:r>
              <a:rPr lang="ru-RU" dirty="0" smtClean="0"/>
              <a:t>	</a:t>
            </a:r>
            <a:r>
              <a:rPr lang="ru-RU" sz="2800" dirty="0" err="1" smtClean="0">
                <a:solidFill>
                  <a:schemeClr val="tx1"/>
                </a:solidFill>
                <a:latin typeface="Times New Roman" panose="02020603050405020304" pitchFamily="18" charset="0"/>
                <a:cs typeface="Times New Roman" panose="02020603050405020304" pitchFamily="18" charset="0"/>
              </a:rPr>
              <a:t>Усі</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явища</a:t>
            </a:r>
            <a:r>
              <a:rPr lang="ru-RU" sz="2800" dirty="0">
                <a:solidFill>
                  <a:schemeClr val="tx1"/>
                </a:solidFill>
                <a:latin typeface="Times New Roman" panose="02020603050405020304" pitchFamily="18" charset="0"/>
                <a:cs typeface="Times New Roman" panose="02020603050405020304" pitchFamily="18" charset="0"/>
              </a:rPr>
              <a:t> та </a:t>
            </a:r>
            <a:r>
              <a:rPr lang="ru-RU" sz="2800" dirty="0" err="1">
                <a:solidFill>
                  <a:schemeClr val="tx1"/>
                </a:solidFill>
                <a:latin typeface="Times New Roman" panose="02020603050405020304" pitchFamily="18" charset="0"/>
                <a:cs typeface="Times New Roman" panose="02020603050405020304" pitchFamily="18" charset="0"/>
              </a:rPr>
              <a:t>процеси</a:t>
            </a:r>
            <a:r>
              <a:rPr lang="ru-RU" sz="2800" dirty="0">
                <a:solidFill>
                  <a:schemeClr val="tx1"/>
                </a:solidFill>
                <a:latin typeface="Times New Roman" panose="02020603050405020304" pitchFamily="18" charset="0"/>
                <a:cs typeface="Times New Roman" panose="02020603050405020304" pitchFamily="18" charset="0"/>
              </a:rPr>
              <a:t> у </a:t>
            </a:r>
            <a:r>
              <a:rPr lang="ru-RU" sz="2800" dirty="0" err="1">
                <a:solidFill>
                  <a:schemeClr val="tx1"/>
                </a:solidFill>
                <a:latin typeface="Times New Roman" panose="02020603050405020304" pitchFamily="18" charset="0"/>
                <a:cs typeface="Times New Roman" panose="02020603050405020304" pitchFamily="18" charset="0"/>
              </a:rPr>
              <a:t>природі</a:t>
            </a:r>
            <a:r>
              <a:rPr lang="ru-RU" sz="2800" dirty="0">
                <a:solidFill>
                  <a:schemeClr val="tx1"/>
                </a:solidFill>
                <a:latin typeface="Times New Roman" panose="02020603050405020304" pitchFamily="18" charset="0"/>
                <a:cs typeface="Times New Roman" panose="02020603050405020304" pitchFamily="18" charset="0"/>
              </a:rPr>
              <a:t> та </a:t>
            </a:r>
            <a:r>
              <a:rPr lang="ru-RU" sz="2800" dirty="0" err="1">
                <a:solidFill>
                  <a:schemeClr val="tx1"/>
                </a:solidFill>
                <a:latin typeface="Times New Roman" panose="02020603050405020304" pitchFamily="18" charset="0"/>
                <a:cs typeface="Times New Roman" panose="02020603050405020304" pitchFamily="18" charset="0"/>
              </a:rPr>
              <a:t>житті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підпорядковані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певним</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закономірностям</a:t>
            </a:r>
            <a:r>
              <a:rPr lang="ru-RU" sz="2800" dirty="0">
                <a:solidFill>
                  <a:schemeClr val="tx1"/>
                </a:solidFill>
                <a:latin typeface="Times New Roman" panose="02020603050405020304" pitchFamily="18" charset="0"/>
                <a:cs typeface="Times New Roman" panose="02020603050405020304" pitchFamily="18" charset="0"/>
              </a:rPr>
              <a:t> і </a:t>
            </a:r>
            <a:r>
              <a:rPr lang="ru-RU" sz="2800" dirty="0" err="1">
                <a:solidFill>
                  <a:schemeClr val="tx1"/>
                </a:solidFill>
                <a:latin typeface="Times New Roman" panose="02020603050405020304" pitchFamily="18" charset="0"/>
                <a:cs typeface="Times New Roman" panose="02020603050405020304" pitchFamily="18" charset="0"/>
              </a:rPr>
              <a:t>розвиваються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відповідно</a:t>
            </a:r>
            <a:r>
              <a:rPr lang="ru-RU" sz="2800" dirty="0">
                <a:solidFill>
                  <a:schemeClr val="tx1"/>
                </a:solidFill>
                <a:latin typeface="Times New Roman" panose="02020603050405020304" pitchFamily="18" charset="0"/>
                <a:cs typeface="Times New Roman" panose="02020603050405020304" pitchFamily="18" charset="0"/>
              </a:rPr>
              <a:t> до них. </a:t>
            </a:r>
            <a:r>
              <a:rPr lang="ru-RU" sz="2800" dirty="0" err="1">
                <a:solidFill>
                  <a:schemeClr val="tx1"/>
                </a:solidFill>
                <a:latin typeface="Times New Roman" panose="02020603050405020304" pitchFamily="18" charset="0"/>
                <a:cs typeface="Times New Roman" panose="02020603050405020304" pitchFamily="18" charset="0"/>
              </a:rPr>
              <a:t>Пізнання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цих</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закономірностей</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їх</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вивчення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допомогли</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виробити</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певні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позиції</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згідно</a:t>
            </a:r>
            <a:r>
              <a:rPr lang="ru-RU" sz="2800" dirty="0">
                <a:solidFill>
                  <a:schemeClr val="tx1"/>
                </a:solidFill>
                <a:latin typeface="Times New Roman" panose="02020603050405020304" pitchFamily="18" charset="0"/>
                <a:cs typeface="Times New Roman" panose="02020603050405020304" pitchFamily="18" charset="0"/>
              </a:rPr>
              <a:t> з </a:t>
            </a:r>
            <a:r>
              <a:rPr lang="ru-RU" sz="2800" dirty="0" err="1">
                <a:solidFill>
                  <a:schemeClr val="tx1"/>
                </a:solidFill>
                <a:latin typeface="Times New Roman" panose="02020603050405020304" pitchFamily="18" charset="0"/>
                <a:cs typeface="Times New Roman" panose="02020603050405020304" pitchFamily="18" charset="0"/>
              </a:rPr>
              <a:t>якими</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можна</a:t>
            </a:r>
            <a:r>
              <a:rPr lang="ru-RU" sz="2800" dirty="0">
                <a:solidFill>
                  <a:schemeClr val="tx1"/>
                </a:solidFill>
                <a:latin typeface="Times New Roman" panose="02020603050405020304" pitchFamily="18" charset="0"/>
                <a:cs typeface="Times New Roman" panose="02020603050405020304" pitchFamily="18" charset="0"/>
              </a:rPr>
              <a:t> </a:t>
            </a:r>
            <a:r>
              <a:rPr lang="uk-UA" sz="2800" dirty="0">
                <a:solidFill>
                  <a:schemeClr val="tx1"/>
                </a:solidFill>
                <a:latin typeface="Times New Roman" panose="02020603050405020304" pitchFamily="18" charset="0"/>
                <a:cs typeface="Times New Roman" panose="02020603050405020304" pitchFamily="18" charset="0"/>
              </a:rPr>
              <a:t>досягти позитивних результатів в коригуючій гімнастиці</a:t>
            </a:r>
            <a:r>
              <a:rPr lang="uk-UA" sz="2800" dirty="0" smtClean="0">
                <a:solidFill>
                  <a:schemeClr val="tx1"/>
                </a:solidFill>
                <a:latin typeface="Times New Roman" panose="02020603050405020304" pitchFamily="18" charset="0"/>
                <a:cs typeface="Times New Roman" panose="02020603050405020304" pitchFamily="18" charset="0"/>
              </a:rPr>
              <a:t>.</a:t>
            </a:r>
            <a:r>
              <a:rPr lang="ru-RU" sz="2800" dirty="0" smtClean="0">
                <a:solidFill>
                  <a:schemeClr val="tx1"/>
                </a:solidFill>
                <a:latin typeface="Times New Roman" panose="02020603050405020304" pitchFamily="18" charset="0"/>
                <a:cs typeface="Times New Roman" panose="02020603050405020304" pitchFamily="18" charset="0"/>
              </a:rPr>
              <a:t> </a:t>
            </a:r>
            <a:endParaRPr lang="uk-UA" sz="28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uk-UA" sz="2800" b="1" dirty="0" smtClean="0">
                <a:solidFill>
                  <a:schemeClr val="tx1"/>
                </a:solidFill>
                <a:latin typeface="Times New Roman" panose="02020603050405020304" pitchFamily="18" charset="0"/>
                <a:cs typeface="Times New Roman" panose="02020603050405020304" pitchFamily="18" charset="0"/>
              </a:rPr>
              <a:t>	Принцип</a:t>
            </a:r>
            <a:r>
              <a:rPr lang="ru-RU" sz="2800" b="1" dirty="0">
                <a:solidFill>
                  <a:schemeClr val="tx1"/>
                </a:solidFill>
                <a:latin typeface="Times New Roman" panose="02020603050405020304" pitchFamily="18" charset="0"/>
                <a:cs typeface="Times New Roman" panose="02020603050405020304" pitchFamily="18" charset="0"/>
              </a:rPr>
              <a:t> </a:t>
            </a:r>
            <a:r>
              <a:rPr lang="uk-UA" sz="2800" dirty="0">
                <a:solidFill>
                  <a:schemeClr val="tx1"/>
                </a:solidFill>
                <a:latin typeface="Times New Roman" panose="02020603050405020304" pitchFamily="18" charset="0"/>
                <a:cs typeface="Times New Roman" panose="02020603050405020304" pitchFamily="18" charset="0"/>
              </a:rPr>
              <a:t>(</a:t>
            </a:r>
            <a:r>
              <a:rPr lang="uk-UA" sz="2800" dirty="0">
                <a:solidFill>
                  <a:schemeClr val="tx1"/>
                </a:solidFill>
                <a:latin typeface="Times New Roman" panose="02020603050405020304" pitchFamily="18" charset="0"/>
                <a:cs typeface="Times New Roman" panose="02020603050405020304" pitchFamily="18" charset="0"/>
                <a:hlinkClick r:id="rId2" tooltip="Латинська мова"/>
              </a:rPr>
              <a:t>лат.</a:t>
            </a:r>
            <a:r>
              <a:rPr lang="ru-RU" sz="2800" dirty="0">
                <a:solidFill>
                  <a:schemeClr val="tx1"/>
                </a:solidFill>
                <a:latin typeface="Times New Roman" panose="02020603050405020304" pitchFamily="18" charset="0"/>
                <a:cs typeface="Times New Roman" panose="02020603050405020304" pitchFamily="18" charset="0"/>
              </a:rPr>
              <a:t> </a:t>
            </a:r>
            <a:r>
              <a:rPr lang="la-Latn" sz="2800" i="1" dirty="0">
                <a:solidFill>
                  <a:schemeClr val="tx1"/>
                </a:solidFill>
                <a:latin typeface="Times New Roman" panose="02020603050405020304" pitchFamily="18" charset="0"/>
                <a:cs typeface="Times New Roman" panose="02020603050405020304" pitchFamily="18" charset="0"/>
              </a:rPr>
              <a:t>principium</a:t>
            </a:r>
            <a:r>
              <a:rPr lang="ru-RU" sz="2800" dirty="0">
                <a:solidFill>
                  <a:schemeClr val="tx1"/>
                </a:solidFill>
                <a:latin typeface="Times New Roman" panose="02020603050405020304" pitchFamily="18" charset="0"/>
                <a:cs typeface="Times New Roman" panose="02020603050405020304" pitchFamily="18" charset="0"/>
              </a:rPr>
              <a:t> </a:t>
            </a:r>
            <a:r>
              <a:rPr lang="uk-UA" sz="2800" dirty="0">
                <a:solidFill>
                  <a:schemeClr val="tx1"/>
                </a:solidFill>
                <a:latin typeface="Times New Roman" panose="02020603050405020304" pitchFamily="18" charset="0"/>
                <a:cs typeface="Times New Roman" panose="02020603050405020304" pitchFamily="18" charset="0"/>
              </a:rPr>
              <a:t>− початок, основа) − це</a:t>
            </a:r>
            <a:r>
              <a:rPr lang="ru-RU" sz="2800" dirty="0">
                <a:solidFill>
                  <a:schemeClr val="tx1"/>
                </a:solidFill>
                <a:latin typeface="Times New Roman" panose="02020603050405020304" pitchFamily="18" charset="0"/>
                <a:cs typeface="Times New Roman" panose="02020603050405020304" pitchFamily="18" charset="0"/>
              </a:rPr>
              <a:t> </a:t>
            </a:r>
            <a:r>
              <a:rPr lang="uk-UA" sz="2800" dirty="0">
                <a:solidFill>
                  <a:schemeClr val="tx1"/>
                </a:solidFill>
                <a:latin typeface="Times New Roman" panose="02020603050405020304" pitchFamily="18" charset="0"/>
                <a:cs typeface="Times New Roman" panose="02020603050405020304" pitchFamily="18" charset="0"/>
                <a:hlinkClick r:id="rId3" tooltip="Твердження"/>
              </a:rPr>
              <a:t>твердження</a:t>
            </a:r>
            <a:r>
              <a:rPr lang="uk-UA" sz="2800" dirty="0">
                <a:solidFill>
                  <a:schemeClr val="tx1"/>
                </a:solidFill>
                <a:latin typeface="Times New Roman" panose="02020603050405020304" pitchFamily="18" charset="0"/>
                <a:cs typeface="Times New Roman" panose="02020603050405020304" pitchFamily="18" charset="0"/>
              </a:rPr>
              <a:t>, яке сприймається як головне, важливе, суттєве, неодмінне або, принаймні, бажане.</a:t>
            </a:r>
          </a:p>
          <a:p>
            <a:pPr marL="0" indent="0" algn="just">
              <a:buNone/>
            </a:pPr>
            <a:r>
              <a:rPr lang="uk-UA" sz="2800" b="1" dirty="0" smtClean="0">
                <a:solidFill>
                  <a:schemeClr val="tx1"/>
                </a:solidFill>
                <a:latin typeface="Times New Roman" panose="02020603050405020304" pitchFamily="18" charset="0"/>
                <a:cs typeface="Times New Roman" panose="02020603050405020304" pitchFamily="18" charset="0"/>
              </a:rPr>
              <a:t>	Принцип</a:t>
            </a:r>
            <a:r>
              <a:rPr lang="ru-RU" sz="2800" b="1" dirty="0">
                <a:solidFill>
                  <a:schemeClr val="tx1"/>
                </a:solidFill>
                <a:latin typeface="Times New Roman" panose="02020603050405020304" pitchFamily="18" charset="0"/>
                <a:cs typeface="Times New Roman" panose="02020603050405020304" pitchFamily="18" charset="0"/>
              </a:rPr>
              <a:t> </a:t>
            </a:r>
            <a:r>
              <a:rPr lang="ru-RU" sz="2800" dirty="0">
                <a:solidFill>
                  <a:schemeClr val="tx1"/>
                </a:solidFill>
                <a:latin typeface="Times New Roman" panose="02020603050405020304" pitchFamily="18" charset="0"/>
                <a:cs typeface="Times New Roman" panose="02020603050405020304" pitchFamily="18" charset="0"/>
              </a:rPr>
              <a:t> </a:t>
            </a:r>
            <a:r>
              <a:rPr lang="uk-UA" sz="2800" dirty="0">
                <a:solidFill>
                  <a:schemeClr val="tx1"/>
                </a:solidFill>
                <a:latin typeface="Times New Roman" panose="02020603050405020304" pitchFamily="18" charset="0"/>
                <a:cs typeface="Times New Roman" panose="02020603050405020304" pitchFamily="18" charset="0"/>
              </a:rPr>
              <a:t>о</a:t>
            </a:r>
            <a:r>
              <a:rPr lang="ru-RU" sz="2800" dirty="0" err="1">
                <a:solidFill>
                  <a:schemeClr val="tx1"/>
                </a:solidFill>
                <a:latin typeface="Times New Roman" panose="02020603050405020304" pitchFamily="18" charset="0"/>
                <a:cs typeface="Times New Roman" panose="02020603050405020304" pitchFamily="18" charset="0"/>
              </a:rPr>
              <a:t>сновне</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вихідне</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положення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якої-небудь</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наукової</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системи</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теорії</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ідеологічного</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напряму</a:t>
            </a:r>
            <a:r>
              <a:rPr lang="ru-RU" sz="2800" dirty="0">
                <a:solidFill>
                  <a:schemeClr val="tx1"/>
                </a:solidFill>
                <a:latin typeface="Times New Roman" panose="02020603050405020304" pitchFamily="18" charset="0"/>
                <a:cs typeface="Times New Roman" panose="02020603050405020304" pitchFamily="18" charset="0"/>
              </a:rPr>
              <a:t> і т. </a:t>
            </a:r>
            <a:r>
              <a:rPr lang="ru-RU" sz="2800" dirty="0" err="1">
                <a:solidFill>
                  <a:schemeClr val="tx1"/>
                </a:solidFill>
                <a:latin typeface="Times New Roman" panose="02020603050405020304" pitchFamily="18" charset="0"/>
                <a:cs typeface="Times New Roman" panose="02020603050405020304" pitchFamily="18" charset="0"/>
              </a:rPr>
              <a:t>ін</a:t>
            </a:r>
            <a:r>
              <a:rPr lang="ru-RU" sz="2800" dirty="0">
                <a:solidFill>
                  <a:schemeClr val="tx1"/>
                </a:solidFill>
                <a:latin typeface="Times New Roman" panose="02020603050405020304" pitchFamily="18" charset="0"/>
                <a:cs typeface="Times New Roman" panose="02020603050405020304" pitchFamily="18" charset="0"/>
              </a:rPr>
              <a:t>. </a:t>
            </a:r>
            <a:endParaRPr lang="uk-UA" sz="28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uk-UA" sz="2800" b="1" dirty="0" smtClean="0">
                <a:solidFill>
                  <a:schemeClr val="tx1"/>
                </a:solidFill>
                <a:latin typeface="Times New Roman" panose="02020603050405020304" pitchFamily="18" charset="0"/>
                <a:cs typeface="Times New Roman" panose="02020603050405020304" pitchFamily="18" charset="0"/>
              </a:rPr>
              <a:t>	Принцип</a:t>
            </a:r>
            <a:r>
              <a:rPr lang="uk-UA" sz="2800" dirty="0" smtClean="0">
                <a:solidFill>
                  <a:schemeClr val="tx1"/>
                </a:solidFill>
                <a:latin typeface="Times New Roman" panose="02020603050405020304" pitchFamily="18" charset="0"/>
                <a:cs typeface="Times New Roman" panose="02020603050405020304" pitchFamily="18" charset="0"/>
              </a:rPr>
              <a:t> </a:t>
            </a:r>
            <a:r>
              <a:rPr lang="uk-UA" sz="2800" dirty="0">
                <a:solidFill>
                  <a:schemeClr val="tx1"/>
                </a:solidFill>
                <a:latin typeface="Times New Roman" panose="02020603050405020304" pitchFamily="18" charset="0"/>
                <a:cs typeface="Times New Roman" panose="02020603050405020304" pitchFamily="18" charset="0"/>
              </a:rPr>
              <a:t>– загальні теоретичні положення досягнення коригуючого </a:t>
            </a:r>
            <a:r>
              <a:rPr lang="uk-UA" sz="2800" dirty="0" smtClean="0">
                <a:solidFill>
                  <a:schemeClr val="tx1"/>
                </a:solidFill>
                <a:latin typeface="Times New Roman" panose="02020603050405020304" pitchFamily="18" charset="0"/>
                <a:cs typeface="Times New Roman" panose="02020603050405020304" pitchFamily="18" charset="0"/>
              </a:rPr>
              <a:t>впливу, </a:t>
            </a:r>
            <a:r>
              <a:rPr lang="uk-UA" sz="2800" dirty="0">
                <a:solidFill>
                  <a:schemeClr val="tx1"/>
                </a:solidFill>
                <a:latin typeface="Times New Roman" panose="02020603050405020304" pitchFamily="18" charset="0"/>
                <a:cs typeface="Times New Roman" panose="02020603050405020304" pitchFamily="18" charset="0"/>
              </a:rPr>
              <a:t>що об’єктивно відображають сутність і фундаментальні особливості виконання </a:t>
            </a:r>
            <a:r>
              <a:rPr lang="uk-UA" sz="2800" dirty="0" smtClean="0">
                <a:solidFill>
                  <a:schemeClr val="tx1"/>
                </a:solidFill>
                <a:latin typeface="Times New Roman" panose="02020603050405020304" pitchFamily="18" charset="0"/>
                <a:cs typeface="Times New Roman" panose="02020603050405020304" pitchFamily="18" charset="0"/>
              </a:rPr>
              <a:t>коригуючих </a:t>
            </a:r>
            <a:r>
              <a:rPr lang="uk-UA" sz="2800" dirty="0">
                <a:solidFill>
                  <a:schemeClr val="tx1"/>
                </a:solidFill>
                <a:latin typeface="Times New Roman" panose="02020603050405020304" pitchFamily="18" charset="0"/>
                <a:cs typeface="Times New Roman" panose="02020603050405020304" pitchFamily="18" charset="0"/>
              </a:rPr>
              <a:t>вправ.</a:t>
            </a:r>
          </a:p>
          <a:p>
            <a:pPr marL="0" indent="0" algn="just">
              <a:buNone/>
            </a:pP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0669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7136" y="597409"/>
            <a:ext cx="9619488" cy="5443954"/>
          </a:xfrm>
        </p:spPr>
        <p:txBody>
          <a:bodyPr>
            <a:normAutofit fontScale="92500" lnSpcReduction="10000"/>
          </a:bodyPr>
          <a:lstStyle/>
          <a:p>
            <a:pPr marL="0" indent="0" algn="just">
              <a:buNone/>
            </a:pPr>
            <a:r>
              <a:rPr lang="uk-UA" dirty="0" smtClean="0"/>
              <a:t>	</a:t>
            </a:r>
            <a:r>
              <a:rPr lang="uk-UA" sz="2800" dirty="0" smtClean="0">
                <a:solidFill>
                  <a:schemeClr val="tx1"/>
                </a:solidFill>
                <a:latin typeface="Times New Roman" panose="02020603050405020304" pitchFamily="18" charset="0"/>
                <a:cs typeface="Times New Roman" panose="02020603050405020304" pitchFamily="18" charset="0"/>
              </a:rPr>
              <a:t>У </a:t>
            </a:r>
            <a:r>
              <a:rPr lang="uk-UA" sz="2800" dirty="0">
                <a:solidFill>
                  <a:schemeClr val="tx1"/>
                </a:solidFill>
                <a:latin typeface="Times New Roman" panose="02020603050405020304" pitchFamily="18" charset="0"/>
                <a:cs typeface="Times New Roman" panose="02020603050405020304" pitchFamily="18" charset="0"/>
              </a:rPr>
              <a:t>коригуючій гімнастиці варто виділити чотири основні функціональні підсистеми з власною метою: </a:t>
            </a:r>
          </a:p>
          <a:p>
            <a:pPr algn="just"/>
            <a:r>
              <a:rPr lang="uk-UA" sz="2800" dirty="0" smtClean="0">
                <a:solidFill>
                  <a:schemeClr val="tx1"/>
                </a:solidFill>
                <a:latin typeface="Times New Roman" panose="02020603050405020304" pitchFamily="18" charset="0"/>
                <a:cs typeface="Times New Roman" panose="02020603050405020304" pitchFamily="18" charset="0"/>
              </a:rPr>
              <a:t> </a:t>
            </a:r>
            <a:r>
              <a:rPr lang="uk-UA" sz="2800" dirty="0">
                <a:solidFill>
                  <a:schemeClr val="tx1"/>
                </a:solidFill>
                <a:latin typeface="Times New Roman" panose="02020603050405020304" pitchFamily="18" charset="0"/>
                <a:cs typeface="Times New Roman" panose="02020603050405020304" pitchFamily="18" charset="0"/>
              </a:rPr>
              <a:t>обстеження, мета – визначити рухові та функціональні порушення; </a:t>
            </a:r>
          </a:p>
          <a:p>
            <a:pPr algn="just"/>
            <a:r>
              <a:rPr lang="uk-UA" sz="2800" dirty="0">
                <a:solidFill>
                  <a:schemeClr val="tx1"/>
                </a:solidFill>
                <a:latin typeface="Times New Roman" panose="02020603050405020304" pitchFamily="18" charset="0"/>
                <a:cs typeface="Times New Roman" panose="02020603050405020304" pitchFamily="18" charset="0"/>
              </a:rPr>
              <a:t> планування, мета – створення комплексу коригуючої гімнастики; </a:t>
            </a:r>
          </a:p>
          <a:p>
            <a:pPr algn="just"/>
            <a:r>
              <a:rPr lang="uk-UA" sz="2800" dirty="0">
                <a:solidFill>
                  <a:schemeClr val="tx1"/>
                </a:solidFill>
                <a:latin typeface="Times New Roman" panose="02020603050405020304" pitchFamily="18" charset="0"/>
                <a:cs typeface="Times New Roman" panose="02020603050405020304" pitchFamily="18" charset="0"/>
              </a:rPr>
              <a:t> втручання, мета – виконання комплексу коригуючої гімнастики; </a:t>
            </a:r>
          </a:p>
          <a:p>
            <a:pPr algn="just"/>
            <a:r>
              <a:rPr lang="uk-UA" sz="2800" dirty="0">
                <a:solidFill>
                  <a:schemeClr val="tx1"/>
                </a:solidFill>
                <a:latin typeface="Times New Roman" panose="02020603050405020304" pitchFamily="18" charset="0"/>
                <a:cs typeface="Times New Roman" panose="02020603050405020304" pitchFamily="18" charset="0"/>
              </a:rPr>
              <a:t> контроль; мета – оцінка досягнутого результату. </a:t>
            </a:r>
          </a:p>
          <a:p>
            <a:pPr marL="0" indent="0" algn="just">
              <a:buNone/>
            </a:pPr>
            <a:r>
              <a:rPr lang="uk-UA" sz="2800" dirty="0" smtClean="0">
                <a:solidFill>
                  <a:schemeClr val="tx1"/>
                </a:solidFill>
                <a:latin typeface="Times New Roman" panose="02020603050405020304" pitchFamily="18" charset="0"/>
                <a:cs typeface="Times New Roman" panose="02020603050405020304" pitchFamily="18" charset="0"/>
              </a:rPr>
              <a:t>	Послідовне </a:t>
            </a:r>
            <a:r>
              <a:rPr lang="uk-UA" sz="2800" dirty="0">
                <a:solidFill>
                  <a:schemeClr val="tx1"/>
                </a:solidFill>
                <a:latin typeface="Times New Roman" panose="02020603050405020304" pitchFamily="18" charset="0"/>
                <a:cs typeface="Times New Roman" panose="02020603050405020304" pitchFamily="18" charset="0"/>
              </a:rPr>
              <a:t>досягнення мети підсистем у кінцевому результаті забезпечує досягнення загальної мети коригуючої гімнастики – відновлення рухових функцій, активності та здоров’я пацієнта.</a:t>
            </a:r>
          </a:p>
          <a:p>
            <a:endParaRPr lang="uk-UA" dirty="0"/>
          </a:p>
        </p:txBody>
      </p:sp>
    </p:spTree>
    <p:extLst>
      <p:ext uri="{BB962C8B-B14F-4D97-AF65-F5344CB8AC3E}">
        <p14:creationId xmlns:p14="http://schemas.microsoft.com/office/powerpoint/2010/main" val="13757672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41404" y="601363"/>
            <a:ext cx="8532597" cy="5440000"/>
          </a:xfrm>
        </p:spPr>
        <p:txBody>
          <a:bodyPr/>
          <a:lstStyle/>
          <a:p>
            <a:pPr marL="0" indent="0" algn="ctr">
              <a:buNone/>
            </a:pPr>
            <a:endParaRPr lang="uk-UA" dirty="0" smtClean="0">
              <a:solidFill>
                <a:schemeClr val="accent1"/>
              </a:solidFill>
            </a:endParaRPr>
          </a:p>
          <a:p>
            <a:pPr marL="0" indent="0" algn="ctr">
              <a:buNone/>
            </a:pPr>
            <a:endParaRPr lang="uk-UA" dirty="0">
              <a:solidFill>
                <a:schemeClr val="accent1"/>
              </a:solidFill>
            </a:endParaRPr>
          </a:p>
          <a:p>
            <a:pPr marL="0" indent="0" algn="ctr">
              <a:buNone/>
            </a:pPr>
            <a:r>
              <a:rPr lang="uk-UA" sz="5400" dirty="0" smtClean="0">
                <a:solidFill>
                  <a:schemeClr val="accent1"/>
                </a:solidFill>
                <a:latin typeface="Times New Roman" panose="02020603050405020304" pitchFamily="18" charset="0"/>
                <a:cs typeface="Times New Roman" panose="02020603050405020304" pitchFamily="18" charset="0"/>
              </a:rPr>
              <a:t>	 ДЯКУЮ </a:t>
            </a:r>
            <a:r>
              <a:rPr lang="uk-UA" sz="5400" dirty="0" smtClean="0">
                <a:solidFill>
                  <a:schemeClr val="accent1"/>
                </a:solidFill>
                <a:latin typeface="Times New Roman" panose="02020603050405020304" pitchFamily="18" charset="0"/>
                <a:cs typeface="Times New Roman" panose="02020603050405020304" pitchFamily="18" charset="0"/>
              </a:rPr>
              <a:t>ЗА УВАГУ!</a:t>
            </a:r>
            <a:endParaRPr lang="ru-RU" sz="5400" dirty="0">
              <a:solidFill>
                <a:schemeClr val="accent1"/>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831" y="2264380"/>
            <a:ext cx="6473953" cy="395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4633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4944" y="658368"/>
            <a:ext cx="10722699" cy="5303993"/>
          </a:xfrm>
        </p:spPr>
        <p:txBody>
          <a:bodyPr>
            <a:normAutofit/>
          </a:bodyPr>
          <a:lstStyle/>
          <a:p>
            <a:pPr marL="0" indent="0" algn="just">
              <a:lnSpc>
                <a:spcPct val="110000"/>
              </a:lnSpc>
              <a:spcBef>
                <a:spcPts val="0"/>
              </a:spcBef>
              <a:buNone/>
            </a:pP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a:solidFill>
                  <a:schemeClr val="tx1"/>
                </a:solidFill>
                <a:latin typeface="Times New Roman" panose="02020603050405020304" pitchFamily="18" charset="0"/>
                <a:cs typeface="Times New Roman" panose="02020603050405020304" pitchFamily="18" charset="0"/>
              </a:rPr>
              <a:t>У </a:t>
            </a:r>
            <a:r>
              <a:rPr lang="ru-RU" sz="2400" dirty="0" err="1">
                <a:solidFill>
                  <a:schemeClr val="bg1"/>
                </a:solidFill>
                <a:latin typeface="Times New Roman" panose="02020603050405020304" pitchFamily="18" charset="0"/>
                <a:cs typeface="Times New Roman" panose="02020603050405020304" pitchFamily="18" charset="0"/>
                <a:hlinkClick r:id="rId2" tooltip="Наука"/>
              </a:rPr>
              <a:t>науці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принципи</a:t>
            </a:r>
            <a:r>
              <a:rPr lang="ru-RU" sz="2400" dirty="0">
                <a:solidFill>
                  <a:schemeClr val="tx1"/>
                </a:solidFill>
                <a:latin typeface="Times New Roman" panose="02020603050405020304" pitchFamily="18" charset="0"/>
                <a:cs typeface="Times New Roman" panose="02020603050405020304" pitchFamily="18" charset="0"/>
              </a:rPr>
              <a:t> − </a:t>
            </a:r>
            <a:r>
              <a:rPr lang="ru-RU" sz="2400" dirty="0" err="1">
                <a:solidFill>
                  <a:schemeClr val="tx1"/>
                </a:solidFill>
                <a:latin typeface="Times New Roman" panose="02020603050405020304" pitchFamily="18" charset="0"/>
                <a:cs typeface="Times New Roman" panose="02020603050405020304" pitchFamily="18" charset="0"/>
              </a:rPr>
              <a:t>це</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загальні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вимоги</a:t>
            </a:r>
            <a:r>
              <a:rPr lang="ru-RU" sz="2400" dirty="0">
                <a:solidFill>
                  <a:schemeClr val="tx1"/>
                </a:solidFill>
                <a:latin typeface="Times New Roman" panose="02020603050405020304" pitchFamily="18" charset="0"/>
                <a:cs typeface="Times New Roman" panose="02020603050405020304" pitchFamily="18" charset="0"/>
              </a:rPr>
              <a:t> до </a:t>
            </a:r>
            <a:r>
              <a:rPr lang="ru-RU" sz="2400" dirty="0" err="1">
                <a:solidFill>
                  <a:schemeClr val="tx1"/>
                </a:solidFill>
                <a:latin typeface="Times New Roman" panose="02020603050405020304" pitchFamily="18" charset="0"/>
                <a:cs typeface="Times New Roman" panose="02020603050405020304" pitchFamily="18" charset="0"/>
              </a:rPr>
              <a:t>побудови</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теорії</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сформульовані</a:t>
            </a:r>
            <a:r>
              <a:rPr lang="ru-RU" sz="2400" dirty="0">
                <a:solidFill>
                  <a:schemeClr val="tx1"/>
                </a:solidFill>
                <a:latin typeface="Times New Roman" panose="02020603050405020304" pitchFamily="18" charset="0"/>
                <a:cs typeface="Times New Roman" panose="02020603050405020304" pitchFamily="18" charset="0"/>
              </a:rPr>
              <a:t> як те </a:t>
            </a:r>
            <a:r>
              <a:rPr lang="ru-RU" sz="2400" dirty="0" err="1">
                <a:solidFill>
                  <a:schemeClr val="tx1"/>
                </a:solidFill>
                <a:latin typeface="Times New Roman" panose="02020603050405020304" pitchFamily="18" charset="0"/>
                <a:cs typeface="Times New Roman" panose="02020603050405020304" pitchFamily="18" charset="0"/>
              </a:rPr>
              <a:t>первинне</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що</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лежить</a:t>
            </a:r>
            <a:r>
              <a:rPr lang="ru-RU" sz="2400" dirty="0">
                <a:solidFill>
                  <a:schemeClr val="tx1"/>
                </a:solidFill>
                <a:latin typeface="Times New Roman" panose="02020603050405020304" pitchFamily="18" charset="0"/>
                <a:cs typeface="Times New Roman" panose="02020603050405020304" pitchFamily="18" charset="0"/>
              </a:rPr>
              <a:t> в </a:t>
            </a:r>
            <a:r>
              <a:rPr lang="ru-RU" sz="2400" dirty="0" err="1">
                <a:solidFill>
                  <a:schemeClr val="tx1"/>
                </a:solidFill>
                <a:latin typeface="Times New Roman" panose="02020603050405020304" pitchFamily="18" charset="0"/>
                <a:cs typeface="Times New Roman" panose="02020603050405020304" pitchFamily="18" charset="0"/>
              </a:rPr>
              <a:t>основі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певної</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сукупності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hlinkClick r:id="rId3" tooltip="Факт"/>
              </a:rPr>
              <a:t>фактів</a:t>
            </a:r>
            <a:r>
              <a:rPr lang="ru-RU" sz="2400" dirty="0">
                <a:solidFill>
                  <a:schemeClr val="tx1"/>
                </a:solidFill>
                <a:latin typeface="Times New Roman" panose="02020603050405020304" pitchFamily="18" charset="0"/>
                <a:cs typeface="Times New Roman" panose="02020603050405020304" pitchFamily="18" charset="0"/>
              </a:rPr>
              <a:t>. При </a:t>
            </a:r>
            <a:r>
              <a:rPr lang="ru-RU" sz="2400" dirty="0" err="1">
                <a:solidFill>
                  <a:schemeClr val="tx1"/>
                </a:solidFill>
                <a:latin typeface="Times New Roman" panose="02020603050405020304" pitchFamily="18" charset="0"/>
                <a:cs typeface="Times New Roman" panose="02020603050405020304" pitchFamily="18" charset="0"/>
              </a:rPr>
              <a:t>характеристиці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різноманітних</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a:solidFill>
                  <a:schemeClr val="tx1"/>
                </a:solidFill>
                <a:latin typeface="Times New Roman" panose="02020603050405020304" pitchFamily="18" charset="0"/>
                <a:cs typeface="Times New Roman" panose="02020603050405020304" pitchFamily="18" charset="0"/>
                <a:hlinkClick r:id="rId4" tooltip="Система"/>
              </a:rPr>
              <a:t>систем</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принципи</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відображають</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ті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суттєві</a:t>
            </a:r>
            <a:r>
              <a:rPr lang="ru-RU" sz="2400" dirty="0">
                <a:solidFill>
                  <a:schemeClr val="tx1"/>
                </a:solidFill>
                <a:latin typeface="Times New Roman" panose="02020603050405020304" pitchFamily="18" charset="0"/>
                <a:cs typeface="Times New Roman" panose="02020603050405020304" pitchFamily="18" charset="0"/>
              </a:rPr>
              <a:t> характеристики, </a:t>
            </a:r>
            <a:r>
              <a:rPr lang="ru-RU" sz="2400" dirty="0" err="1">
                <a:solidFill>
                  <a:schemeClr val="tx1"/>
                </a:solidFill>
                <a:latin typeface="Times New Roman" panose="02020603050405020304" pitchFamily="18" charset="0"/>
                <a:cs typeface="Times New Roman" panose="02020603050405020304" pitchFamily="18" charset="0"/>
              </a:rPr>
              <a:t>що</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відповідають</a:t>
            </a:r>
            <a:r>
              <a:rPr lang="ru-RU" sz="2400" dirty="0">
                <a:solidFill>
                  <a:schemeClr val="tx1"/>
                </a:solidFill>
                <a:latin typeface="Times New Roman" panose="02020603050405020304" pitchFamily="18" charset="0"/>
                <a:cs typeface="Times New Roman" panose="02020603050405020304" pitchFamily="18" charset="0"/>
              </a:rPr>
              <a:t> за </a:t>
            </a:r>
            <a:r>
              <a:rPr lang="ru-RU" sz="2400" dirty="0" err="1">
                <a:solidFill>
                  <a:schemeClr val="tx1"/>
                </a:solidFill>
                <a:latin typeface="Times New Roman" panose="02020603050405020304" pitchFamily="18" charset="0"/>
                <a:cs typeface="Times New Roman" panose="02020603050405020304" pitchFamily="18" charset="0"/>
              </a:rPr>
              <a:t>правильне</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функціонування</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системи</a:t>
            </a:r>
            <a:r>
              <a:rPr lang="ru-RU" sz="2400" dirty="0">
                <a:solidFill>
                  <a:schemeClr val="tx1"/>
                </a:solidFill>
                <a:latin typeface="Times New Roman" panose="02020603050405020304" pitchFamily="18" charset="0"/>
                <a:cs typeface="Times New Roman" panose="02020603050405020304" pitchFamily="18" charset="0"/>
              </a:rPr>
              <a:t>, без </a:t>
            </a:r>
            <a:r>
              <a:rPr lang="ru-RU" sz="2400" dirty="0" err="1">
                <a:solidFill>
                  <a:schemeClr val="tx1"/>
                </a:solidFill>
                <a:latin typeface="Times New Roman" panose="02020603050405020304" pitchFamily="18" charset="0"/>
                <a:cs typeface="Times New Roman" panose="02020603050405020304" pitchFamily="18" charset="0"/>
              </a:rPr>
              <a:t>яких</a:t>
            </a:r>
            <a:r>
              <a:rPr lang="ru-RU" sz="2400" dirty="0">
                <a:solidFill>
                  <a:schemeClr val="tx1"/>
                </a:solidFill>
                <a:latin typeface="Times New Roman" panose="02020603050405020304" pitchFamily="18" charset="0"/>
                <a:cs typeface="Times New Roman" panose="02020603050405020304" pitchFamily="18" charset="0"/>
              </a:rPr>
              <a:t> вона не </a:t>
            </a:r>
            <a:r>
              <a:rPr lang="ru-RU" sz="2400" dirty="0" err="1">
                <a:solidFill>
                  <a:schemeClr val="tx1"/>
                </a:solidFill>
                <a:latin typeface="Times New Roman" panose="02020603050405020304" pitchFamily="18" charset="0"/>
                <a:cs typeface="Times New Roman" panose="02020603050405020304" pitchFamily="18" charset="0"/>
              </a:rPr>
              <a:t>виконувала</a:t>
            </a:r>
            <a:r>
              <a:rPr lang="ru-RU" sz="2400" dirty="0">
                <a:solidFill>
                  <a:schemeClr val="tx1"/>
                </a:solidFill>
                <a:latin typeface="Times New Roman" panose="02020603050405020304" pitchFamily="18" charset="0"/>
                <a:cs typeface="Times New Roman" panose="02020603050405020304" pitchFamily="18" charset="0"/>
              </a:rPr>
              <a:t> б </a:t>
            </a:r>
            <a:r>
              <a:rPr lang="ru-RU" sz="2400" dirty="0" err="1">
                <a:solidFill>
                  <a:schemeClr val="tx1"/>
                </a:solidFill>
                <a:latin typeface="Times New Roman" panose="02020603050405020304" pitchFamily="18" charset="0"/>
                <a:cs typeface="Times New Roman" panose="02020603050405020304" pitchFamily="18" charset="0"/>
              </a:rPr>
              <a:t>свого</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призначення</a:t>
            </a:r>
            <a:r>
              <a:rPr lang="ru-RU" sz="2400" dirty="0" smtClean="0">
                <a:solidFill>
                  <a:schemeClr val="tx1"/>
                </a:solidFill>
                <a:latin typeface="Times New Roman" panose="02020603050405020304" pitchFamily="18" charset="0"/>
                <a:cs typeface="Times New Roman" panose="02020603050405020304" pitchFamily="18" charset="0"/>
              </a:rPr>
              <a:t>.</a:t>
            </a:r>
            <a:endParaRPr lang="uk-UA" sz="2400" dirty="0">
              <a:solidFill>
                <a:schemeClr val="tx1"/>
              </a:solidFill>
              <a:latin typeface="Times New Roman" panose="02020603050405020304" pitchFamily="18" charset="0"/>
              <a:cs typeface="Times New Roman" panose="02020603050405020304" pitchFamily="18" charset="0"/>
            </a:endParaRPr>
          </a:p>
          <a:p>
            <a:pPr marL="0" indent="0" algn="just">
              <a:lnSpc>
                <a:spcPct val="110000"/>
              </a:lnSpc>
              <a:spcBef>
                <a:spcPts val="0"/>
              </a:spcBef>
              <a:buNone/>
            </a:pPr>
            <a:r>
              <a:rPr lang="uk-UA" sz="2400" dirty="0">
                <a:solidFill>
                  <a:schemeClr val="tx1"/>
                </a:solidFill>
                <a:latin typeface="Times New Roman" panose="02020603050405020304" pitchFamily="18" charset="0"/>
                <a:cs typeface="Times New Roman" panose="02020603050405020304" pitchFamily="18" charset="0"/>
              </a:rPr>
              <a:t>	</a:t>
            </a:r>
            <a:r>
              <a:rPr lang="ru-RU" sz="2400" dirty="0" smtClean="0">
                <a:solidFill>
                  <a:schemeClr val="tx1"/>
                </a:solidFill>
                <a:latin typeface="Times New Roman" panose="02020603050405020304" pitchFamily="18" charset="0"/>
                <a:cs typeface="Times New Roman" panose="02020603050405020304" pitchFamily="18" charset="0"/>
              </a:rPr>
              <a:t>В </a:t>
            </a:r>
            <a:r>
              <a:rPr lang="ru-RU" sz="2400" dirty="0" err="1">
                <a:solidFill>
                  <a:schemeClr val="tx1"/>
                </a:solidFill>
                <a:latin typeface="Times New Roman" panose="02020603050405020304" pitchFamily="18" charset="0"/>
                <a:cs typeface="Times New Roman" panose="02020603050405020304" pitchFamily="18" charset="0"/>
              </a:rPr>
              <a:t>процесі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проведення</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коригуючо</a:t>
            </a:r>
            <a:r>
              <a:rPr lang="uk-UA" sz="2400" dirty="0">
                <a:solidFill>
                  <a:schemeClr val="tx1"/>
                </a:solidFill>
                <a:latin typeface="Times New Roman" panose="02020603050405020304" pitchFamily="18" charset="0"/>
                <a:cs typeface="Times New Roman" panose="02020603050405020304" pitchFamily="18" charset="0"/>
              </a:rPr>
              <a:t>ї гімнастики </a:t>
            </a:r>
            <a:r>
              <a:rPr lang="ru-RU" sz="2400" dirty="0" err="1">
                <a:solidFill>
                  <a:schemeClr val="tx1"/>
                </a:solidFill>
                <a:latin typeface="Times New Roman" panose="02020603050405020304" pitchFamily="18" charset="0"/>
                <a:cs typeface="Times New Roman" panose="02020603050405020304" pitchFamily="18" charset="0"/>
              </a:rPr>
              <a:t>важливо</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дотримуватися</a:t>
            </a:r>
            <a:r>
              <a:rPr lang="ru-RU" sz="2400" dirty="0">
                <a:solidFill>
                  <a:schemeClr val="tx1"/>
                </a:solidFill>
                <a:latin typeface="Times New Roman" panose="02020603050405020304" pitchFamily="18" charset="0"/>
                <a:cs typeface="Times New Roman" panose="02020603050405020304" pitchFamily="18" charset="0"/>
              </a:rPr>
              <a:t> таких </a:t>
            </a:r>
            <a:r>
              <a:rPr lang="ru-RU" sz="2400" dirty="0" err="1">
                <a:solidFill>
                  <a:schemeClr val="tx1"/>
                </a:solidFill>
                <a:latin typeface="Times New Roman" panose="02020603050405020304" pitchFamily="18" charset="0"/>
                <a:cs typeface="Times New Roman" panose="02020603050405020304" pitchFamily="18" charset="0"/>
              </a:rPr>
              <a:t>фізіологічно</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обґрунтованих</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педагогічних</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принципів</a:t>
            </a:r>
            <a:r>
              <a:rPr lang="ru-RU" sz="2400" dirty="0" smtClean="0">
                <a:solidFill>
                  <a:schemeClr val="tx1"/>
                </a:solidFill>
                <a:latin typeface="Times New Roman" panose="02020603050405020304" pitchFamily="18" charset="0"/>
                <a:cs typeface="Times New Roman" panose="02020603050405020304" pitchFamily="18" charset="0"/>
              </a:rPr>
              <a:t>:</a:t>
            </a:r>
            <a:endParaRPr lang="uk-UA" sz="2400" dirty="0">
              <a:solidFill>
                <a:schemeClr val="tx1"/>
              </a:solidFill>
              <a:latin typeface="Times New Roman" panose="02020603050405020304" pitchFamily="18" charset="0"/>
              <a:cs typeface="Times New Roman" panose="02020603050405020304" pitchFamily="18" charset="0"/>
            </a:endParaRPr>
          </a:p>
          <a:p>
            <a:pPr marL="0" indent="0" algn="just">
              <a:lnSpc>
                <a:spcPct val="110000"/>
              </a:lnSpc>
              <a:buNone/>
            </a:pPr>
            <a:r>
              <a:rPr lang="uk-UA" sz="2400" b="1" dirty="0" smtClean="0">
                <a:solidFill>
                  <a:schemeClr val="tx1"/>
                </a:solidFill>
                <a:latin typeface="Times New Roman" panose="02020603050405020304" pitchFamily="18" charset="0"/>
                <a:cs typeface="Times New Roman" panose="02020603050405020304" pitchFamily="18" charset="0"/>
              </a:rPr>
              <a:t>	1</a:t>
            </a:r>
            <a:r>
              <a:rPr lang="uk-UA" sz="2400" b="1" dirty="0">
                <a:solidFill>
                  <a:schemeClr val="tx1"/>
                </a:solidFill>
                <a:latin typeface="Times New Roman" panose="02020603050405020304" pitchFamily="18" charset="0"/>
                <a:cs typeface="Times New Roman" panose="02020603050405020304" pitchFamily="18" charset="0"/>
              </a:rPr>
              <a:t>.</a:t>
            </a:r>
            <a:r>
              <a:rPr lang="uk-UA" sz="2400" dirty="0">
                <a:solidFill>
                  <a:schemeClr val="tx1"/>
                </a:solidFill>
                <a:latin typeface="Times New Roman" panose="02020603050405020304" pitchFamily="18" charset="0"/>
                <a:cs typeface="Times New Roman" panose="02020603050405020304" pitchFamily="18" charset="0"/>
              </a:rPr>
              <a:t>  </a:t>
            </a:r>
            <a:r>
              <a:rPr lang="uk-UA" sz="2400" b="1" dirty="0">
                <a:solidFill>
                  <a:schemeClr val="tx1"/>
                </a:solidFill>
                <a:latin typeface="Times New Roman" panose="02020603050405020304" pitchFamily="18" charset="0"/>
                <a:cs typeface="Times New Roman" panose="02020603050405020304" pitchFamily="18" charset="0"/>
              </a:rPr>
              <a:t>Принцип індивідуалізації</a:t>
            </a:r>
            <a:r>
              <a:rPr lang="ru-RU" sz="2400" dirty="0">
                <a:solidFill>
                  <a:schemeClr val="tx1"/>
                </a:solidFill>
                <a:latin typeface="Times New Roman" panose="02020603050405020304" pitchFamily="18" charset="0"/>
                <a:cs typeface="Times New Roman" panose="02020603050405020304" pitchFamily="18" charset="0"/>
              </a:rPr>
              <a:t> </a:t>
            </a:r>
            <a:r>
              <a:rPr lang="uk-UA" sz="2400" dirty="0">
                <a:solidFill>
                  <a:schemeClr val="tx1"/>
                </a:solidFill>
                <a:latin typeface="Times New Roman" panose="02020603050405020304" pitchFamily="18" charset="0"/>
                <a:cs typeface="Times New Roman" panose="02020603050405020304" pitchFamily="18" charset="0"/>
              </a:rPr>
              <a:t> виражається у диференціації завдань, норм фізичного навантаження та здатності його регулювання, форм та впливу занять, педагогічних прийомів. Це означає, що пацієнти одного віку і статі мають різні здібності, які обумовлені біологічними і соціальними причинами; психічними процесами; фізичним розвитком.</a:t>
            </a:r>
          </a:p>
          <a:p>
            <a:pPr marL="0" indent="0" algn="just">
              <a:spcBef>
                <a:spcPts val="0"/>
              </a:spcBef>
              <a:buNone/>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6607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7309" y="432981"/>
            <a:ext cx="9910118" cy="5571805"/>
          </a:xfrm>
        </p:spPr>
        <p:txBody>
          <a:bodyPr>
            <a:normAutofit/>
          </a:bodyPr>
          <a:lstStyle/>
          <a:p>
            <a:pPr marL="0" indent="0" algn="just">
              <a:buNone/>
            </a:pPr>
            <a:r>
              <a:rPr lang="ru-RU" dirty="0"/>
              <a:t>	</a:t>
            </a:r>
            <a:r>
              <a:rPr lang="uk-UA" sz="2800" dirty="0" smtClean="0">
                <a:solidFill>
                  <a:schemeClr val="tx1"/>
                </a:solidFill>
                <a:latin typeface="Times New Roman" panose="02020603050405020304" pitchFamily="18" charset="0"/>
                <a:cs typeface="Times New Roman" panose="02020603050405020304" pitchFamily="18" charset="0"/>
              </a:rPr>
              <a:t>При </a:t>
            </a:r>
            <a:r>
              <a:rPr lang="uk-UA" sz="2800" dirty="0">
                <a:solidFill>
                  <a:schemeClr val="tx1"/>
                </a:solidFill>
                <a:latin typeface="Times New Roman" panose="02020603050405020304" pitchFamily="18" charset="0"/>
                <a:cs typeface="Times New Roman" panose="02020603050405020304" pitchFamily="18" charset="0"/>
              </a:rPr>
              <a:t>розробці комплексу вправ з коригуючої гімнастики необхідно враховувати вік, стать і професію пацієнта, його руховий досвід, характер і ступінь патологічного процесу і функціональні можливості пацієнта.</a:t>
            </a:r>
          </a:p>
          <a:p>
            <a:pPr marL="0" indent="0" algn="just">
              <a:buNone/>
            </a:pPr>
            <a:r>
              <a:rPr lang="uk-UA" sz="2800" dirty="0" smtClean="0">
                <a:solidFill>
                  <a:schemeClr val="tx1"/>
                </a:solidFill>
                <a:latin typeface="Times New Roman" panose="02020603050405020304" pitchFamily="18" charset="0"/>
                <a:cs typeface="Times New Roman" panose="02020603050405020304" pitchFamily="18" charset="0"/>
              </a:rPr>
              <a:t>	Індивідуальний </a:t>
            </a:r>
            <a:r>
              <a:rPr lang="uk-UA" sz="2800" dirty="0">
                <a:solidFill>
                  <a:schemeClr val="tx1"/>
                </a:solidFill>
                <a:latin typeface="Times New Roman" panose="02020603050405020304" pitchFamily="18" charset="0"/>
                <a:cs typeface="Times New Roman" panose="02020603050405020304" pitchFamily="18" charset="0"/>
              </a:rPr>
              <a:t>темп виконання вправ − природно задана властивість, обумовлена швидкістю утворення тимчасових </a:t>
            </a:r>
            <a:r>
              <a:rPr lang="uk-UA" sz="2800" dirty="0" err="1">
                <a:solidFill>
                  <a:schemeClr val="tx1"/>
                </a:solidFill>
                <a:latin typeface="Times New Roman" panose="02020603050405020304" pitchFamily="18" charset="0"/>
                <a:cs typeface="Times New Roman" panose="02020603050405020304" pitchFamily="18" charset="0"/>
              </a:rPr>
              <a:t>зв'язків</a:t>
            </a:r>
            <a:r>
              <a:rPr lang="uk-UA" sz="2800" dirty="0">
                <a:solidFill>
                  <a:schemeClr val="tx1"/>
                </a:solidFill>
                <a:latin typeface="Times New Roman" panose="02020603050405020304" pitchFamily="18" charset="0"/>
                <a:cs typeface="Times New Roman" panose="02020603050405020304" pitchFamily="18" charset="0"/>
              </a:rPr>
              <a:t> в ЦНС, яка в різних дітей неоднакова, тому їм необхідний різний час та різна кількість повторень для засвоєння знань, формування рухових умінь і навичок.</a:t>
            </a:r>
          </a:p>
          <a:p>
            <a:pPr marL="0" indent="0" algn="just">
              <a:buNone/>
            </a:pPr>
            <a:r>
              <a:rPr lang="uk-UA" sz="2800" dirty="0" smtClean="0">
                <a:solidFill>
                  <a:schemeClr val="tx1"/>
                </a:solidFill>
                <a:latin typeface="Times New Roman" panose="02020603050405020304" pitchFamily="18" charset="0"/>
                <a:cs typeface="Times New Roman" panose="02020603050405020304" pitchFamily="18" charset="0"/>
              </a:rPr>
              <a:t>	Внаслідок </a:t>
            </a:r>
            <a:r>
              <a:rPr lang="uk-UA" sz="2800" dirty="0">
                <a:solidFill>
                  <a:schemeClr val="tx1"/>
                </a:solidFill>
                <a:latin typeface="Times New Roman" panose="02020603050405020304" pitchFamily="18" charset="0"/>
                <a:cs typeface="Times New Roman" panose="02020603050405020304" pitchFamily="18" charset="0"/>
              </a:rPr>
              <a:t>різної підготовленості і зацікавленості, різних здібностей, фізичних можливостей пацієнтів, темпи засвоєння ними коригуючи вправ не можуть бути однаковими. </a:t>
            </a:r>
          </a:p>
          <a:p>
            <a:pPr marL="0" indent="0" algn="just">
              <a:buNone/>
            </a:pPr>
            <a:endParaRPr lang="ru-RU" dirty="0">
              <a:solidFill>
                <a:schemeClr val="tx1"/>
              </a:solidFill>
            </a:endParaRPr>
          </a:p>
        </p:txBody>
      </p:sp>
    </p:spTree>
    <p:extLst>
      <p:ext uri="{BB962C8B-B14F-4D97-AF65-F5344CB8AC3E}">
        <p14:creationId xmlns:p14="http://schemas.microsoft.com/office/powerpoint/2010/main" val="2284596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7137" y="499872"/>
            <a:ext cx="10899978" cy="6123350"/>
          </a:xfrm>
        </p:spPr>
        <p:txBody>
          <a:bodyPr>
            <a:normAutofit/>
          </a:bodyPr>
          <a:lstStyle/>
          <a:p>
            <a:pPr marL="0" indent="0" algn="just">
              <a:buNone/>
            </a:pPr>
            <a:r>
              <a:rPr lang="uk-UA" sz="2400" dirty="0" smtClean="0">
                <a:latin typeface="Times New Roman" panose="02020603050405020304" pitchFamily="18" charset="0"/>
                <a:cs typeface="Times New Roman" panose="02020603050405020304" pitchFamily="18" charset="0"/>
              </a:rPr>
              <a:t>	</a:t>
            </a:r>
            <a:r>
              <a:rPr lang="uk-UA" sz="2800" dirty="0" smtClean="0">
                <a:solidFill>
                  <a:schemeClr val="tx1"/>
                </a:solidFill>
                <a:latin typeface="Times New Roman" panose="02020603050405020304" pitchFamily="18" charset="0"/>
                <a:cs typeface="Times New Roman" panose="02020603050405020304" pitchFamily="18" charset="0"/>
              </a:rPr>
              <a:t>Внаслідок </a:t>
            </a:r>
            <a:r>
              <a:rPr lang="uk-UA" sz="2800" dirty="0">
                <a:solidFill>
                  <a:schemeClr val="tx1"/>
                </a:solidFill>
                <a:latin typeface="Times New Roman" panose="02020603050405020304" pitchFamily="18" charset="0"/>
                <a:cs typeface="Times New Roman" panose="02020603050405020304" pitchFamily="18" charset="0"/>
              </a:rPr>
              <a:t>різної підготовленості і зацікавленості, різних здібностей, інтелектуальних і фізичних можливостей людей, темпи засвоєння ними нового матеріалу не можуть бути однаковими. </a:t>
            </a:r>
            <a:r>
              <a:rPr lang="ru-RU" sz="2800" dirty="0" err="1">
                <a:solidFill>
                  <a:schemeClr val="tx1"/>
                </a:solidFill>
                <a:latin typeface="Times New Roman" panose="02020603050405020304" pitchFamily="18" charset="0"/>
                <a:cs typeface="Times New Roman" panose="02020603050405020304" pitchFamily="18" charset="0"/>
              </a:rPr>
              <a:t>Заняття</a:t>
            </a:r>
            <a:r>
              <a:rPr lang="ru-RU" sz="2800" dirty="0">
                <a:solidFill>
                  <a:schemeClr val="tx1"/>
                </a:solidFill>
                <a:latin typeface="Times New Roman" panose="02020603050405020304" pitchFamily="18" charset="0"/>
                <a:cs typeface="Times New Roman" panose="02020603050405020304" pitchFamily="18" charset="0"/>
              </a:rPr>
              <a:t> </a:t>
            </a:r>
            <a:r>
              <a:rPr lang="uk-UA" sz="2800" dirty="0">
                <a:solidFill>
                  <a:schemeClr val="tx1"/>
                </a:solidFill>
                <a:latin typeface="Times New Roman" panose="02020603050405020304" pitchFamily="18" charset="0"/>
                <a:cs typeface="Times New Roman" panose="02020603050405020304" pitchFamily="18" charset="0"/>
              </a:rPr>
              <a:t>коригуючою гімнастикою</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будуть</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ефективними</a:t>
            </a:r>
            <a:r>
              <a:rPr lang="ru-RU" sz="2800" dirty="0">
                <a:solidFill>
                  <a:schemeClr val="tx1"/>
                </a:solidFill>
                <a:latin typeface="Times New Roman" panose="02020603050405020304" pitchFamily="18" charset="0"/>
                <a:cs typeface="Times New Roman" panose="02020603050405020304" pitchFamily="18" charset="0"/>
              </a:rPr>
              <a:t> в тому </a:t>
            </a:r>
            <a:r>
              <a:rPr lang="ru-RU" sz="2800" dirty="0" err="1">
                <a:solidFill>
                  <a:schemeClr val="tx1"/>
                </a:solidFill>
                <a:latin typeface="Times New Roman" panose="02020603050405020304" pitchFamily="18" charset="0"/>
                <a:cs typeface="Times New Roman" panose="02020603050405020304" pitchFamily="18" charset="0"/>
              </a:rPr>
              <a:t>випадку</a:t>
            </a:r>
            <a:r>
              <a:rPr lang="ru-RU" sz="2800" dirty="0">
                <a:solidFill>
                  <a:schemeClr val="tx1"/>
                </a:solidFill>
                <a:latin typeface="Times New Roman" panose="02020603050405020304" pitchFamily="18" charset="0"/>
                <a:cs typeface="Times New Roman" panose="02020603050405020304" pitchFamily="18" charset="0"/>
              </a:rPr>
              <a:t>, коли при </a:t>
            </a:r>
            <a:r>
              <a:rPr lang="ru-RU" sz="2800" dirty="0" err="1">
                <a:solidFill>
                  <a:schemeClr val="tx1"/>
                </a:solidFill>
                <a:latin typeface="Times New Roman" panose="02020603050405020304" pitchFamily="18" charset="0"/>
                <a:cs typeface="Times New Roman" panose="02020603050405020304" pitchFamily="18" charset="0"/>
              </a:rPr>
              <a:t>їх</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проведенні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дотримуються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оптимальних</a:t>
            </a:r>
            <a:r>
              <a:rPr lang="ru-RU" sz="2800" dirty="0">
                <a:solidFill>
                  <a:schemeClr val="tx1"/>
                </a:solidFill>
                <a:latin typeface="Times New Roman" panose="02020603050405020304" pitchFamily="18" charset="0"/>
                <a:cs typeface="Times New Roman" panose="02020603050405020304" pitchFamily="18" charset="0"/>
              </a:rPr>
              <a:t> для кожного </a:t>
            </a:r>
            <a:r>
              <a:rPr lang="uk-UA" sz="2800" dirty="0">
                <a:solidFill>
                  <a:schemeClr val="tx1"/>
                </a:solidFill>
                <a:latin typeface="Times New Roman" panose="02020603050405020304" pitchFamily="18" charset="0"/>
                <a:cs typeface="Times New Roman" panose="02020603050405020304" pitchFamily="18" charset="0"/>
              </a:rPr>
              <a:t>пацієнта</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темпів</a:t>
            </a:r>
            <a:r>
              <a:rPr lang="ru-RU" sz="2800" dirty="0">
                <a:solidFill>
                  <a:schemeClr val="tx1"/>
                </a:solidFill>
                <a:latin typeface="Times New Roman" panose="02020603050405020304" pitchFamily="18" charset="0"/>
                <a:cs typeface="Times New Roman" panose="02020603050405020304" pitchFamily="18" charset="0"/>
              </a:rPr>
              <a:t>. </a:t>
            </a:r>
            <a:endParaRPr lang="uk-UA" sz="28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Нав'язуванням</a:t>
            </a:r>
            <a:r>
              <a:rPr lang="ru-RU" sz="2800" dirty="0">
                <a:solidFill>
                  <a:schemeClr val="tx1"/>
                </a:solidFill>
                <a:latin typeface="Times New Roman" panose="02020603050405020304" pitchFamily="18" charset="0"/>
                <a:cs typeface="Times New Roman" panose="02020603050405020304" pitchFamily="18" charset="0"/>
              </a:rPr>
              <a:t> </a:t>
            </a:r>
            <a:r>
              <a:rPr lang="uk-UA" sz="2800" dirty="0">
                <a:solidFill>
                  <a:schemeClr val="tx1"/>
                </a:solidFill>
                <a:latin typeface="Times New Roman" panose="02020603050405020304" pitchFamily="18" charset="0"/>
                <a:cs typeface="Times New Roman" panose="02020603050405020304" pitchFamily="18" charset="0"/>
              </a:rPr>
              <a:t>пацієнтам</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вищих</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порівняно</a:t>
            </a:r>
            <a:r>
              <a:rPr lang="ru-RU" sz="2800" dirty="0">
                <a:solidFill>
                  <a:schemeClr val="tx1"/>
                </a:solidFill>
                <a:latin typeface="Times New Roman" panose="02020603050405020304" pitchFamily="18" charset="0"/>
                <a:cs typeface="Times New Roman" panose="02020603050405020304" pitchFamily="18" charset="0"/>
              </a:rPr>
              <a:t> з </a:t>
            </a:r>
            <a:r>
              <a:rPr lang="ru-RU" sz="2800" dirty="0" err="1">
                <a:solidFill>
                  <a:schemeClr val="tx1"/>
                </a:solidFill>
                <a:latin typeface="Times New Roman" panose="02020603050405020304" pitchFamily="18" charset="0"/>
                <a:cs typeface="Times New Roman" panose="02020603050405020304" pitchFamily="18" charset="0"/>
              </a:rPr>
              <a:t>їх</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можливостями</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або</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нижчих</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темпів</a:t>
            </a:r>
            <a:r>
              <a:rPr lang="ru-RU" sz="2800" dirty="0">
                <a:solidFill>
                  <a:schemeClr val="tx1"/>
                </a:solidFill>
                <a:latin typeface="Times New Roman" panose="02020603050405020304" pitchFamily="18" charset="0"/>
                <a:cs typeface="Times New Roman" panose="02020603050405020304" pitchFamily="18" charset="0"/>
              </a:rPr>
              <a:t> неминуче </a:t>
            </a:r>
            <a:r>
              <a:rPr lang="ru-RU" sz="2800" dirty="0" err="1">
                <a:solidFill>
                  <a:schemeClr val="tx1"/>
                </a:solidFill>
                <a:latin typeface="Times New Roman" panose="02020603050405020304" pitchFamily="18" charset="0"/>
                <a:cs typeface="Times New Roman" panose="02020603050405020304" pitchFamily="18" charset="0"/>
              </a:rPr>
              <a:t>приведе</a:t>
            </a:r>
            <a:r>
              <a:rPr lang="ru-RU" sz="2800" dirty="0">
                <a:solidFill>
                  <a:schemeClr val="tx1"/>
                </a:solidFill>
                <a:latin typeface="Times New Roman" panose="02020603050405020304" pitchFamily="18" charset="0"/>
                <a:cs typeface="Times New Roman" panose="02020603050405020304" pitchFamily="18" charset="0"/>
              </a:rPr>
              <a:t> до </a:t>
            </a:r>
            <a:r>
              <a:rPr lang="ru-RU" sz="2800" dirty="0" err="1">
                <a:solidFill>
                  <a:schemeClr val="tx1"/>
                </a:solidFill>
                <a:latin typeface="Times New Roman" panose="02020603050405020304" pitchFamily="18" charset="0"/>
                <a:cs typeface="Times New Roman" panose="02020603050405020304" pitchFamily="18" charset="0"/>
              </a:rPr>
              <a:t>зниження</a:t>
            </a:r>
            <a:r>
              <a:rPr lang="ru-RU" sz="2800" dirty="0">
                <a:solidFill>
                  <a:schemeClr val="tx1"/>
                </a:solidFill>
                <a:latin typeface="Times New Roman" panose="02020603050405020304" pitchFamily="18" charset="0"/>
                <a:cs typeface="Times New Roman" panose="02020603050405020304" pitchFamily="18" charset="0"/>
              </a:rPr>
              <a:t> </a:t>
            </a:r>
            <a:r>
              <a:rPr lang="uk-UA" sz="2800" dirty="0">
                <a:solidFill>
                  <a:schemeClr val="tx1"/>
                </a:solidFill>
                <a:latin typeface="Times New Roman" panose="02020603050405020304" pitchFamily="18" charset="0"/>
                <a:cs typeface="Times New Roman" panose="02020603050405020304" pitchFamily="18" charset="0"/>
              </a:rPr>
              <a:t>коригуючого</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ефекту</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який</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обумовлюється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визначеним</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діагнозо</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існуючим</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a:solidFill>
                  <a:schemeClr val="tx1"/>
                </a:solidFill>
                <a:latin typeface="Times New Roman" panose="02020603050405020304" pitchFamily="18" charset="0"/>
                <a:cs typeface="Times New Roman" panose="02020603050405020304" pitchFamily="18" charset="0"/>
              </a:rPr>
              <a:t>для кожного </a:t>
            </a:r>
            <a:r>
              <a:rPr lang="uk-UA" sz="2800" dirty="0">
                <a:solidFill>
                  <a:schemeClr val="tx1"/>
                </a:solidFill>
                <a:latin typeface="Times New Roman" panose="02020603050405020304" pitchFamily="18" charset="0"/>
                <a:cs typeface="Times New Roman" panose="02020603050405020304" pitchFamily="18" charset="0"/>
              </a:rPr>
              <a:t>пацієнта</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руховим</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досвідом</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фізичним</a:t>
            </a:r>
            <a:r>
              <a:rPr lang="ru-RU" sz="2800" dirty="0">
                <a:solidFill>
                  <a:schemeClr val="tx1"/>
                </a:solidFill>
                <a:latin typeface="Times New Roman" panose="02020603050405020304" pitchFamily="18" charset="0"/>
                <a:cs typeface="Times New Roman" panose="02020603050405020304" pitchFamily="18" charset="0"/>
              </a:rPr>
              <a:t> і </a:t>
            </a:r>
            <a:r>
              <a:rPr lang="ru-RU" sz="2800" dirty="0" err="1">
                <a:solidFill>
                  <a:schemeClr val="tx1"/>
                </a:solidFill>
                <a:latin typeface="Times New Roman" panose="02020603050405020304" pitchFamily="18" charset="0"/>
                <a:cs typeface="Times New Roman" panose="02020603050405020304" pitchFamily="18" charset="0"/>
              </a:rPr>
              <a:t>психічним</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розвитком</a:t>
            </a:r>
            <a:r>
              <a:rPr lang="ru-RU" sz="2800" dirty="0">
                <a:solidFill>
                  <a:schemeClr val="tx1"/>
                </a:solidFill>
                <a:latin typeface="Times New Roman" panose="02020603050405020304" pitchFamily="18" charset="0"/>
                <a:cs typeface="Times New Roman" panose="02020603050405020304" pitchFamily="18" charset="0"/>
              </a:rPr>
              <a:t>. При </a:t>
            </a:r>
            <a:r>
              <a:rPr lang="ru-RU" sz="2800" dirty="0" err="1">
                <a:solidFill>
                  <a:schemeClr val="tx1"/>
                </a:solidFill>
                <a:latin typeface="Times New Roman" panose="02020603050405020304" pitchFamily="18" charset="0"/>
                <a:cs typeface="Times New Roman" panose="02020603050405020304" pitchFamily="18" charset="0"/>
              </a:rPr>
              <a:t>цьому</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слід</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спиратися</a:t>
            </a:r>
            <a:r>
              <a:rPr lang="ru-RU" sz="2800" dirty="0">
                <a:solidFill>
                  <a:schemeClr val="tx1"/>
                </a:solidFill>
                <a:latin typeface="Times New Roman" panose="02020603050405020304" pitchFamily="18" charset="0"/>
                <a:cs typeface="Times New Roman" panose="02020603050405020304" pitchFamily="18" charset="0"/>
              </a:rPr>
              <a:t> не на </a:t>
            </a:r>
            <a:r>
              <a:rPr lang="ru-RU" sz="2800" dirty="0" err="1">
                <a:solidFill>
                  <a:schemeClr val="tx1"/>
                </a:solidFill>
                <a:latin typeface="Times New Roman" panose="02020603050405020304" pitchFamily="18" charset="0"/>
                <a:cs typeface="Times New Roman" panose="02020603050405020304" pitchFamily="18" charset="0"/>
              </a:rPr>
              <a:t>існуючий</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рівень</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розвитку</a:t>
            </a:r>
            <a:r>
              <a:rPr lang="ru-RU" sz="2800" dirty="0">
                <a:solidFill>
                  <a:schemeClr val="tx1"/>
                </a:solidFill>
                <a:latin typeface="Times New Roman" panose="02020603050405020304" pitchFamily="18" charset="0"/>
                <a:cs typeface="Times New Roman" panose="02020603050405020304" pitchFamily="18" charset="0"/>
              </a:rPr>
              <a:t>, а на </a:t>
            </a:r>
            <a:r>
              <a:rPr lang="ru-RU" sz="2800" dirty="0" err="1">
                <a:solidFill>
                  <a:schemeClr val="tx1"/>
                </a:solidFill>
                <a:latin typeface="Times New Roman" panose="02020603050405020304" pitchFamily="18" charset="0"/>
                <a:cs typeface="Times New Roman" panose="02020603050405020304" pitchFamily="18" charset="0"/>
              </a:rPr>
              <a:t>найближчі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потенціальні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можливості</a:t>
            </a:r>
            <a:r>
              <a:rPr lang="ru-RU" sz="2800" dirty="0">
                <a:solidFill>
                  <a:schemeClr val="tx1"/>
                </a:solidFill>
                <a:latin typeface="Times New Roman" panose="02020603050405020304" pitchFamily="18" charset="0"/>
                <a:cs typeface="Times New Roman" panose="02020603050405020304" pitchFamily="18" charset="0"/>
              </a:rPr>
              <a:t> </a:t>
            </a:r>
            <a:r>
              <a:rPr lang="uk-UA" sz="2800" dirty="0">
                <a:solidFill>
                  <a:schemeClr val="tx1"/>
                </a:solidFill>
                <a:latin typeface="Times New Roman" panose="02020603050405020304" pitchFamily="18" charset="0"/>
                <a:cs typeface="Times New Roman" panose="02020603050405020304" pitchFamily="18" charset="0"/>
              </a:rPr>
              <a:t>пацієнтів</a:t>
            </a:r>
            <a:r>
              <a:rPr lang="ru-RU" sz="2800" dirty="0">
                <a:solidFill>
                  <a:schemeClr val="tx1"/>
                </a:solidFill>
                <a:latin typeface="Times New Roman" panose="02020603050405020304" pitchFamily="18" charset="0"/>
                <a:cs typeface="Times New Roman" panose="02020603050405020304" pitchFamily="18" charset="0"/>
              </a:rPr>
              <a:t>.</a:t>
            </a:r>
            <a:endParaRPr lang="uk-UA" sz="2800" dirty="0">
              <a:solidFill>
                <a:schemeClr val="tx1"/>
              </a:solidFill>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2549598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2775" y="560832"/>
            <a:ext cx="10747202" cy="5938821"/>
          </a:xfrm>
        </p:spPr>
        <p:txBody>
          <a:bodyPr>
            <a:normAutofit/>
          </a:bodyPr>
          <a:lstStyle/>
          <a:p>
            <a:pPr marL="0" indent="0" algn="just">
              <a:buNone/>
            </a:pPr>
            <a:r>
              <a:rPr lang="uk-UA" sz="2400" dirty="0" smtClean="0">
                <a:solidFill>
                  <a:schemeClr val="tx1"/>
                </a:solidFill>
                <a:latin typeface="Times New Roman" panose="02020603050405020304" pitchFamily="18" charset="0"/>
                <a:cs typeface="Times New Roman" panose="02020603050405020304" pitchFamily="18" charset="0"/>
              </a:rPr>
              <a:t>	</a:t>
            </a:r>
          </a:p>
          <a:p>
            <a:pPr marL="0" indent="0" algn="just">
              <a:buNone/>
            </a:pPr>
            <a:r>
              <a:rPr lang="uk-UA" sz="2400" b="1" dirty="0" smtClean="0">
                <a:solidFill>
                  <a:schemeClr val="tx1"/>
                </a:solidFill>
                <a:latin typeface="Times New Roman" panose="02020603050405020304" pitchFamily="18" charset="0"/>
                <a:cs typeface="Times New Roman" panose="02020603050405020304" pitchFamily="18" charset="0"/>
              </a:rPr>
              <a:t>2</a:t>
            </a:r>
            <a:r>
              <a:rPr lang="uk-UA" sz="2400" b="1" dirty="0">
                <a:solidFill>
                  <a:schemeClr val="tx1"/>
                </a:solidFill>
                <a:latin typeface="Times New Roman" panose="02020603050405020304" pitchFamily="18" charset="0"/>
                <a:cs typeface="Times New Roman" panose="02020603050405020304" pitchFamily="18" charset="0"/>
              </a:rPr>
              <a:t>.  Принципи свідомості й активності</a:t>
            </a:r>
            <a:r>
              <a:rPr lang="uk-UA" sz="2400" dirty="0">
                <a:solidFill>
                  <a:schemeClr val="tx1"/>
                </a:solidFill>
                <a:latin typeface="Times New Roman" panose="02020603050405020304" pitchFamily="18" charset="0"/>
                <a:cs typeface="Times New Roman" panose="02020603050405020304" pitchFamily="18" charset="0"/>
              </a:rPr>
              <a:t> передбачають визначення шляхів творчої співпраці фахівця з фізичної терапії та пацієнта, при досягненні коригуючої мети. </a:t>
            </a:r>
          </a:p>
          <a:p>
            <a:pPr marL="0" indent="0" algn="just">
              <a:buNone/>
            </a:pPr>
            <a:r>
              <a:rPr lang="uk-UA" sz="2400" dirty="0">
                <a:solidFill>
                  <a:schemeClr val="tx1"/>
                </a:solidFill>
                <a:latin typeface="Times New Roman" panose="02020603050405020304" pitchFamily="18" charset="0"/>
                <a:cs typeface="Times New Roman" panose="02020603050405020304" pitchFamily="18" charset="0"/>
              </a:rPr>
              <a:t>Їхня суть полягає у формуванні в індивіда стійкої потреби в </a:t>
            </a:r>
            <a:r>
              <a:rPr lang="uk-UA" sz="2400" dirty="0" smtClean="0">
                <a:solidFill>
                  <a:schemeClr val="tx1"/>
                </a:solidFill>
                <a:latin typeface="Times New Roman" panose="02020603050405020304" pitchFamily="18" charset="0"/>
                <a:cs typeface="Times New Roman" panose="02020603050405020304" pitchFamily="18" charset="0"/>
              </a:rPr>
              <a:t>освідомленні </a:t>
            </a:r>
            <a:r>
              <a:rPr lang="uk-UA" sz="2400" dirty="0">
                <a:solidFill>
                  <a:schemeClr val="tx1"/>
                </a:solidFill>
                <a:latin typeface="Times New Roman" panose="02020603050405020304" pitchFamily="18" charset="0"/>
                <a:cs typeface="Times New Roman" panose="02020603050405020304" pitchFamily="18" charset="0"/>
              </a:rPr>
              <a:t>цінностей коригуючої гімнастики, у стимулюванні його прагнення до самопізнання та самовдосконалення. У зв’язку з цим однією з важливих вимог даних принципів є визначення адекватних цілей і поточних коригуючих завдань, а також роз’яснення їхньої суті тим, хто займається. </a:t>
            </a:r>
          </a:p>
          <a:p>
            <a:pPr marL="0" indent="0" algn="just">
              <a:buNone/>
            </a:pPr>
            <a:r>
              <a:rPr lang="uk-UA" sz="2400" dirty="0" err="1">
                <a:solidFill>
                  <a:schemeClr val="tx1"/>
                </a:solidFill>
                <a:latin typeface="Times New Roman" panose="02020603050405020304" pitchFamily="18" charset="0"/>
                <a:cs typeface="Times New Roman" panose="02020603050405020304" pitchFamily="18" charset="0"/>
              </a:rPr>
              <a:t>Свідомісь</a:t>
            </a:r>
            <a:r>
              <a:rPr lang="uk-UA" sz="2400" dirty="0">
                <a:solidFill>
                  <a:schemeClr val="tx1"/>
                </a:solidFill>
                <a:latin typeface="Times New Roman" panose="02020603050405020304" pitchFamily="18" charset="0"/>
                <a:cs typeface="Times New Roman" panose="02020603050405020304" pitchFamily="18" charset="0"/>
              </a:rPr>
              <a:t> – здатність людини розуміти об’єктивні закономірності та здійснювати свою діяльність у відповідності з ними.</a:t>
            </a:r>
          </a:p>
          <a:p>
            <a:pPr marL="0" indent="0" algn="just">
              <a:buNone/>
            </a:pPr>
            <a:r>
              <a:rPr lang="ru-RU" sz="2400" dirty="0" err="1">
                <a:solidFill>
                  <a:schemeClr val="tx1"/>
                </a:solidFill>
                <a:latin typeface="Times New Roman" panose="02020603050405020304" pitchFamily="18" charset="0"/>
                <a:cs typeface="Times New Roman" panose="02020603050405020304" pitchFamily="18" charset="0"/>
              </a:rPr>
              <a:t>Активність</a:t>
            </a:r>
            <a:r>
              <a:rPr lang="ru-RU" sz="2400" dirty="0">
                <a:solidFill>
                  <a:schemeClr val="tx1"/>
                </a:solidFill>
                <a:latin typeface="Times New Roman" panose="02020603050405020304" pitchFamily="18" charset="0"/>
                <a:cs typeface="Times New Roman" panose="02020603050405020304" pitchFamily="18" charset="0"/>
              </a:rPr>
              <a:t> – </a:t>
            </a:r>
            <a:r>
              <a:rPr lang="ru-RU" sz="2400" dirty="0" err="1">
                <a:solidFill>
                  <a:schemeClr val="tx1"/>
                </a:solidFill>
                <a:latin typeface="Times New Roman" panose="02020603050405020304" pitchFamily="18" charset="0"/>
                <a:cs typeface="Times New Roman" panose="02020603050405020304" pitchFamily="18" charset="0"/>
              </a:rPr>
              <a:t>спрямована</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людиною</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діяльність</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ступінь</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включення</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її</a:t>
            </a:r>
            <a:r>
              <a:rPr lang="ru-RU" sz="2400" dirty="0">
                <a:solidFill>
                  <a:schemeClr val="tx1"/>
                </a:solidFill>
                <a:latin typeface="Times New Roman" panose="02020603050405020304" pitchFamily="18" charset="0"/>
                <a:cs typeface="Times New Roman" panose="02020603050405020304" pitchFamily="18" charset="0"/>
              </a:rPr>
              <a:t> в роботу</a:t>
            </a:r>
            <a:r>
              <a:rPr lang="uk-UA" sz="2400" dirty="0">
                <a:solidFill>
                  <a:schemeClr val="tx1"/>
                </a:solidFill>
                <a:latin typeface="Times New Roman" panose="02020603050405020304" pitchFamily="18" charset="0"/>
                <a:cs typeface="Times New Roman" panose="02020603050405020304" pitchFamily="18" charset="0"/>
              </a:rPr>
              <a:t>.</a:t>
            </a:r>
          </a:p>
          <a:p>
            <a:pPr marL="0" indent="0" algn="just">
              <a:buNone/>
            </a:pPr>
            <a:endParaRPr lang="ru-RU" sz="2400" dirty="0">
              <a:latin typeface="Times New Roman" panose="02020603050405020304" pitchFamily="18" charset="0"/>
              <a:cs typeface="Times New Roman" panose="02020603050405020304" pitchFamily="18" charset="0"/>
            </a:endParaRPr>
          </a:p>
        </p:txBody>
      </p:sp>
      <p:sp>
        <p:nvSpPr>
          <p:cNvPr id="4" name="AutoShape 2" descr="ÐÐ°ÑÑÐ¸Ð½ÐºÐ¸ Ð¿Ð¾ Ð·Ð°Ð¿ÑÐ¾ÑÑ &quot;Ð¿ÑÐ°Ð²Ð¸Ð»ÑÐ½Ð°Ñ Ð¾ÑÐ°Ð½ÐºÐ° Ð·Ð° Ð¿Ð°ÑÑÐ¾Ð¹&quot;"/>
          <p:cNvSpPr>
            <a:spLocks noChangeAspect="1" noChangeArrowheads="1"/>
          </p:cNvSpPr>
          <p:nvPr/>
        </p:nvSpPr>
        <p:spPr bwMode="auto">
          <a:xfrm>
            <a:off x="155575" y="-144463"/>
            <a:ext cx="2162726" cy="21627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ÐÐ°ÑÑÐ¸Ð½ÐºÐ¸ Ð¿Ð¾ Ð·Ð°Ð¿ÑÐ¾ÑÑ &quot;Ð¿ÑÐ°Ð²Ð¸Ð»ÑÐ½Ð°Ñ Ð¾ÑÐ°Ð½ÐºÐ° Ð·Ð° Ð¿Ð°ÑÑÐ¾Ð¹&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ÐÐ°ÑÑÐ¸Ð½ÐºÐ¸ Ð¿Ð¾ Ð·Ð°Ð¿ÑÐ¾ÑÑ &quot;Ð¿ÑÐ°Ð²Ð¸Ð»ÑÐ½Ð°Ñ Ð¾ÑÐ°Ð½ÐºÐ° Ð·Ð° Ð¿Ð°ÑÑÐ¾Ð¹&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215055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04673" y="362465"/>
            <a:ext cx="9813900" cy="6062719"/>
          </a:xfrm>
        </p:spPr>
        <p:txBody>
          <a:bodyPr>
            <a:normAutofit lnSpcReduction="10000"/>
          </a:bodyPr>
          <a:lstStyle/>
          <a:p>
            <a:pPr marL="0" indent="0" algn="just">
              <a:buNone/>
            </a:pPr>
            <a:r>
              <a:rPr lang="uk-UA" dirty="0" smtClean="0"/>
              <a:t>	</a:t>
            </a:r>
            <a:r>
              <a:rPr lang="uk-UA" sz="2400" dirty="0" smtClean="0">
                <a:solidFill>
                  <a:schemeClr val="tx1"/>
                </a:solidFill>
                <a:latin typeface="Times New Roman" panose="02020603050405020304" pitchFamily="18" charset="0"/>
                <a:cs typeface="Times New Roman" panose="02020603050405020304" pitchFamily="18" charset="0"/>
              </a:rPr>
              <a:t>Взаємозв’язок </a:t>
            </a:r>
            <a:r>
              <a:rPr lang="uk-UA" sz="2400" dirty="0">
                <a:solidFill>
                  <a:schemeClr val="tx1"/>
                </a:solidFill>
                <a:latin typeface="Times New Roman" panose="02020603050405020304" pitchFamily="18" charset="0"/>
                <a:cs typeface="Times New Roman" panose="02020603050405020304" pitchFamily="18" charset="0"/>
              </a:rPr>
              <a:t>мотиваційної сфери та очікуваних результатів від занять коригуючої гімнастики (підвищення м’язового компоненту складу тіла, гармонійна статура, що відповідає сучасним естетичним вимогам та </a:t>
            </a:r>
            <a:r>
              <a:rPr lang="uk-UA" sz="2400" dirty="0" err="1">
                <a:solidFill>
                  <a:schemeClr val="tx1"/>
                </a:solidFill>
                <a:latin typeface="Times New Roman" panose="02020603050405020304" pitchFamily="18" charset="0"/>
                <a:cs typeface="Times New Roman" panose="02020603050405020304" pitchFamily="18" charset="0"/>
              </a:rPr>
              <a:t>інш</a:t>
            </a:r>
            <a:r>
              <a:rPr lang="uk-UA" sz="2400" dirty="0">
                <a:solidFill>
                  <a:schemeClr val="tx1"/>
                </a:solidFill>
                <a:latin typeface="Times New Roman" panose="02020603050405020304" pitchFamily="18" charset="0"/>
                <a:cs typeface="Times New Roman" panose="02020603050405020304" pitchFamily="18" charset="0"/>
              </a:rPr>
              <a:t>.). Мотиваційна сфера окрім біологічних потреб у руховій активності індивіда, обумовлена динамікою отриманих результатів, які визначають довготривалі цілі занять. </a:t>
            </a:r>
          </a:p>
          <a:p>
            <a:pPr marL="0" indent="0" algn="just">
              <a:buNone/>
            </a:pPr>
            <a:r>
              <a:rPr lang="uk-UA" sz="2400" dirty="0" smtClean="0">
                <a:solidFill>
                  <a:schemeClr val="tx1"/>
                </a:solidFill>
                <a:latin typeface="Times New Roman" panose="02020603050405020304" pitchFamily="18" charset="0"/>
                <a:cs typeface="Times New Roman" panose="02020603050405020304" pitchFamily="18" charset="0"/>
              </a:rPr>
              <a:t>	Вже </a:t>
            </a:r>
            <a:r>
              <a:rPr lang="uk-UA" sz="2400" dirty="0">
                <a:solidFill>
                  <a:schemeClr val="tx1"/>
                </a:solidFill>
                <a:latin typeface="Times New Roman" panose="02020603050405020304" pitchFamily="18" charset="0"/>
                <a:cs typeface="Times New Roman" panose="02020603050405020304" pitchFamily="18" charset="0"/>
              </a:rPr>
              <a:t>з перших кроків необхідно привчати  пацієнтів  свідомо ставитись до занять коригуючою гімнастикою, поступово формувати в них необхідні поняття про суть занять,  пояснювати коригуючи  значення і взаємозв’язки його основних сторін,  виховувати ініціативу  і  самостійність.</a:t>
            </a:r>
          </a:p>
          <a:p>
            <a:pPr marL="0" indent="0" algn="just">
              <a:spcBef>
                <a:spcPts val="0"/>
              </a:spcBef>
              <a:buNone/>
            </a:pPr>
            <a:r>
              <a:rPr lang="ru-RU" dirty="0" smtClean="0"/>
              <a:t>	</a:t>
            </a:r>
            <a:r>
              <a:rPr lang="ru-RU" sz="2400" dirty="0" err="1" smtClean="0">
                <a:solidFill>
                  <a:schemeClr val="tx1"/>
                </a:solidFill>
                <a:latin typeface="Times New Roman" panose="02020603050405020304" pitchFamily="18" charset="0"/>
                <a:cs typeface="Times New Roman" panose="02020603050405020304" pitchFamily="18" charset="0"/>
              </a:rPr>
              <a:t>Необхідною</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умовою</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свідомого</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ставлення</a:t>
            </a:r>
            <a:r>
              <a:rPr lang="ru-RU" sz="2400" dirty="0">
                <a:solidFill>
                  <a:schemeClr val="tx1"/>
                </a:solidFill>
                <a:latin typeface="Times New Roman" panose="02020603050405020304" pitchFamily="18" charset="0"/>
                <a:cs typeface="Times New Roman" panose="02020603050405020304" pitchFamily="18" charset="0"/>
              </a:rPr>
              <a:t>  до  занять  є  </a:t>
            </a:r>
            <a:r>
              <a:rPr lang="ru-RU" sz="2400" dirty="0" err="1">
                <a:solidFill>
                  <a:schemeClr val="tx1"/>
                </a:solidFill>
                <a:latin typeface="Times New Roman" panose="02020603050405020304" pitchFamily="18" charset="0"/>
                <a:cs typeface="Times New Roman" panose="02020603050405020304" pitchFamily="18" charset="0"/>
              </a:rPr>
              <a:t>відповідна</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мотивація</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Мотиви</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які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спонукають</a:t>
            </a:r>
            <a:r>
              <a:rPr lang="ru-RU" sz="2400" dirty="0">
                <a:solidFill>
                  <a:schemeClr val="tx1"/>
                </a:solidFill>
                <a:latin typeface="Times New Roman" panose="02020603050405020304" pitchFamily="18" charset="0"/>
                <a:cs typeface="Times New Roman" panose="02020603050405020304" pitchFamily="18" charset="0"/>
              </a:rPr>
              <a:t>  до  занять </a:t>
            </a:r>
            <a:r>
              <a:rPr lang="uk-UA" sz="2400" dirty="0">
                <a:solidFill>
                  <a:schemeClr val="tx1"/>
                </a:solidFill>
                <a:latin typeface="Times New Roman" panose="02020603050405020304" pitchFamily="18" charset="0"/>
                <a:cs typeface="Times New Roman" panose="02020603050405020304" pitchFamily="18" charset="0"/>
              </a:rPr>
              <a:t> коригуючими</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вправами</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різноманітні</a:t>
            </a:r>
            <a:r>
              <a:rPr lang="ru-RU" sz="2400" dirty="0">
                <a:solidFill>
                  <a:schemeClr val="tx1"/>
                </a:solidFill>
                <a:latin typeface="Times New Roman" panose="02020603050405020304" pitchFamily="18" charset="0"/>
                <a:cs typeface="Times New Roman" panose="02020603050405020304" pitchFamily="18" charset="0"/>
              </a:rPr>
              <a:t>. </a:t>
            </a:r>
            <a:r>
              <a:rPr lang="uk-UA" sz="2400" dirty="0">
                <a:solidFill>
                  <a:schemeClr val="tx1"/>
                </a:solidFill>
                <a:latin typeface="Times New Roman" panose="02020603050405020304" pitchFamily="18" charset="0"/>
                <a:cs typeface="Times New Roman" panose="02020603050405020304" pitchFamily="18" charset="0"/>
              </a:rPr>
              <a:t>В  багатьох  випадках,  особливо  у  дітей,  мотиви можуть зводитись до  (наприклад,  прагнення  придбати  гарну  фігуру,  захоплення  зовнішніми  формами  рухів </a:t>
            </a:r>
            <a:r>
              <a:rPr lang="uk-UA" sz="2400" dirty="0" err="1">
                <a:solidFill>
                  <a:schemeClr val="tx1"/>
                </a:solidFill>
                <a:latin typeface="Times New Roman" panose="02020603050405020304" pitchFamily="18" charset="0"/>
                <a:cs typeface="Times New Roman" panose="02020603050405020304" pitchFamily="18" charset="0"/>
              </a:rPr>
              <a:t>т.п</a:t>
            </a:r>
            <a:r>
              <a:rPr lang="uk-UA" sz="2400" dirty="0">
                <a:solidFill>
                  <a:schemeClr val="tx1"/>
                </a:solidFill>
                <a:latin typeface="Times New Roman" panose="02020603050405020304" pitchFamily="18" charset="0"/>
                <a:cs typeface="Times New Roman" panose="02020603050405020304" pitchFamily="18" charset="0"/>
              </a:rPr>
              <a:t>.). </a:t>
            </a: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5" name="AutoShape 4" descr="ÐÐ°ÑÑÐ¸Ð½ÐºÐ¸ Ð¿Ð¾ Ð·Ð°Ð¿ÑÐ¾ÑÑ &quot;Ð¿ÑÐ°Ð²Ð¸Ð»ÑÐ½Ð°Ñ Ð¾ÑÐ°Ð½ÐºÐ°&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6870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50789" y="461319"/>
            <a:ext cx="10017211" cy="5580043"/>
          </a:xfrm>
        </p:spPr>
        <p:txBody>
          <a:bodyPr>
            <a:normAutofit fontScale="92500"/>
          </a:bodyPr>
          <a:lstStyle/>
          <a:p>
            <a:pPr marL="0" indent="0" algn="just">
              <a:buNone/>
            </a:pPr>
            <a:r>
              <a:rPr lang="ru-RU" dirty="0">
                <a:solidFill>
                  <a:schemeClr val="tx1"/>
                </a:solidFill>
                <a:latin typeface="Times New Roman" panose="02020603050405020304" pitchFamily="18" charset="0"/>
                <a:cs typeface="Times New Roman" panose="02020603050405020304" pitchFamily="18" charset="0"/>
              </a:rPr>
              <a:t>	</a:t>
            </a:r>
            <a:r>
              <a:rPr lang="uk-UA" sz="2800" dirty="0" smtClean="0">
                <a:solidFill>
                  <a:schemeClr val="tx1"/>
                </a:solidFill>
                <a:latin typeface="Times New Roman" panose="02020603050405020304" pitchFamily="18" charset="0"/>
                <a:cs typeface="Times New Roman" panose="02020603050405020304" pitchFamily="18" charset="0"/>
              </a:rPr>
              <a:t> </a:t>
            </a:r>
            <a:r>
              <a:rPr lang="uk-UA" sz="2800" dirty="0">
                <a:solidFill>
                  <a:schemeClr val="tx1"/>
                </a:solidFill>
                <a:latin typeface="Times New Roman" panose="02020603050405020304" pitchFamily="18" charset="0"/>
                <a:cs typeface="Times New Roman" panose="02020603050405020304" pitchFamily="18" charset="0"/>
              </a:rPr>
              <a:t>Фахівець з фізичної терапії  зобов’язаний  розкрити  пацієнтам  справжній  зміст  коригуючої гімнастики  і,  спираючись  на  початкові  мотиви,  зі  знанням  справи  підвести  пацієнта  до  розуміння    її  значення  як  засобу корекції не тільки зовнішнього вигляду, а і функціонального стану організму. </a:t>
            </a:r>
          </a:p>
          <a:p>
            <a:pPr marL="0" indent="0" algn="just">
              <a:buNone/>
            </a:pP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Цей</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a:solidFill>
                  <a:schemeClr val="tx1"/>
                </a:solidFill>
                <a:latin typeface="Times New Roman" panose="02020603050405020304" pitchFamily="18" charset="0"/>
                <a:cs typeface="Times New Roman" panose="02020603050405020304" pitchFamily="18" charset="0"/>
              </a:rPr>
              <a:t>принцип </a:t>
            </a:r>
            <a:r>
              <a:rPr lang="ru-RU" sz="2800" dirty="0" err="1">
                <a:solidFill>
                  <a:schemeClr val="tx1"/>
                </a:solidFill>
                <a:latin typeface="Times New Roman" panose="02020603050405020304" pitchFamily="18" charset="0"/>
                <a:cs typeface="Times New Roman" panose="02020603050405020304" pitchFamily="18" charset="0"/>
              </a:rPr>
              <a:t>розкривається</a:t>
            </a:r>
            <a:r>
              <a:rPr lang="ru-RU" sz="2800" dirty="0">
                <a:solidFill>
                  <a:schemeClr val="tx1"/>
                </a:solidFill>
                <a:latin typeface="Times New Roman" panose="02020603050405020304" pitchFamily="18" charset="0"/>
                <a:cs typeface="Times New Roman" panose="02020603050405020304" pitchFamily="18" charset="0"/>
              </a:rPr>
              <a:t> у </a:t>
            </a:r>
            <a:r>
              <a:rPr lang="ru-RU" sz="2800" dirty="0" err="1">
                <a:solidFill>
                  <a:schemeClr val="tx1"/>
                </a:solidFill>
                <a:latin typeface="Times New Roman" panose="02020603050405020304" pitchFamily="18" charset="0"/>
                <a:cs typeface="Times New Roman" panose="02020603050405020304" pitchFamily="18" charset="0"/>
              </a:rPr>
              <a:t>наступних</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вимогах</a:t>
            </a:r>
            <a:r>
              <a:rPr lang="ru-RU" sz="2800" dirty="0">
                <a:solidFill>
                  <a:schemeClr val="tx1"/>
                </a:solidFill>
                <a:latin typeface="Times New Roman" panose="02020603050405020304" pitchFamily="18" charset="0"/>
                <a:cs typeface="Times New Roman" panose="02020603050405020304" pitchFamily="18" charset="0"/>
              </a:rPr>
              <a:t>:</a:t>
            </a:r>
            <a:endParaRPr lang="uk-UA" sz="2800" dirty="0">
              <a:solidFill>
                <a:schemeClr val="tx1"/>
              </a:solidFill>
              <a:latin typeface="Times New Roman" panose="02020603050405020304" pitchFamily="18" charset="0"/>
              <a:cs typeface="Times New Roman" panose="02020603050405020304" pitchFamily="18" charset="0"/>
            </a:endParaRPr>
          </a:p>
          <a:p>
            <a:pPr lvl="0" algn="just"/>
            <a:r>
              <a:rPr lang="ru-RU" sz="2800" i="1" dirty="0" err="1">
                <a:solidFill>
                  <a:schemeClr val="tx1"/>
                </a:solidFill>
                <a:latin typeface="Times New Roman" panose="02020603050405020304" pitchFamily="18" charset="0"/>
                <a:cs typeface="Times New Roman" panose="02020603050405020304" pitchFamily="18" charset="0"/>
              </a:rPr>
              <a:t>необхідності</a:t>
            </a:r>
            <a:r>
              <a:rPr lang="ru-RU" sz="2800" i="1" dirty="0">
                <a:solidFill>
                  <a:schemeClr val="tx1"/>
                </a:solidFill>
                <a:latin typeface="Times New Roman" panose="02020603050405020304" pitchFamily="18" charset="0"/>
                <a:cs typeface="Times New Roman" panose="02020603050405020304" pitchFamily="18" charset="0"/>
              </a:rPr>
              <a:t> </a:t>
            </a:r>
            <a:r>
              <a:rPr lang="ru-RU" sz="2800" i="1" dirty="0" err="1">
                <a:solidFill>
                  <a:schemeClr val="tx1"/>
                </a:solidFill>
                <a:latin typeface="Times New Roman" panose="02020603050405020304" pitchFamily="18" charset="0"/>
                <a:cs typeface="Times New Roman" panose="02020603050405020304" pitchFamily="18" charset="0"/>
              </a:rPr>
              <a:t>формувати</a:t>
            </a:r>
            <a:r>
              <a:rPr lang="ru-RU" sz="2800" i="1" dirty="0">
                <a:solidFill>
                  <a:schemeClr val="tx1"/>
                </a:solidFill>
                <a:latin typeface="Times New Roman" panose="02020603050405020304" pitchFamily="18" charset="0"/>
                <a:cs typeface="Times New Roman" panose="02020603050405020304" pitchFamily="18" charset="0"/>
              </a:rPr>
              <a:t> </a:t>
            </a:r>
            <a:r>
              <a:rPr lang="ru-RU" sz="2800" i="1" dirty="0" err="1">
                <a:solidFill>
                  <a:schemeClr val="tx1"/>
                </a:solidFill>
                <a:latin typeface="Times New Roman" panose="02020603050405020304" pitchFamily="18" charset="0"/>
                <a:cs typeface="Times New Roman" panose="02020603050405020304" pitchFamily="18" charset="0"/>
              </a:rPr>
              <a:t>свідоме</a:t>
            </a:r>
            <a:r>
              <a:rPr lang="ru-RU" sz="2800" i="1" dirty="0">
                <a:solidFill>
                  <a:schemeClr val="tx1"/>
                </a:solidFill>
                <a:latin typeface="Times New Roman" panose="02020603050405020304" pitchFamily="18" charset="0"/>
                <a:cs typeface="Times New Roman" panose="02020603050405020304" pitchFamily="18" charset="0"/>
              </a:rPr>
              <a:t> </a:t>
            </a:r>
            <a:r>
              <a:rPr lang="ru-RU" sz="2800" i="1" dirty="0" err="1">
                <a:solidFill>
                  <a:schemeClr val="tx1"/>
                </a:solidFill>
                <a:latin typeface="Times New Roman" panose="02020603050405020304" pitchFamily="18" charset="0"/>
                <a:cs typeface="Times New Roman" panose="02020603050405020304" pitchFamily="18" charset="0"/>
              </a:rPr>
              <a:t>ставлення</a:t>
            </a:r>
            <a:r>
              <a:rPr lang="ru-RU" sz="2800" i="1" dirty="0">
                <a:solidFill>
                  <a:schemeClr val="tx1"/>
                </a:solidFill>
                <a:latin typeface="Times New Roman" panose="02020603050405020304" pitchFamily="18" charset="0"/>
                <a:cs typeface="Times New Roman" panose="02020603050405020304" pitchFamily="18" charset="0"/>
              </a:rPr>
              <a:t> і </a:t>
            </a:r>
            <a:r>
              <a:rPr lang="ru-RU" sz="2800" i="1" dirty="0" err="1">
                <a:solidFill>
                  <a:schemeClr val="tx1"/>
                </a:solidFill>
                <a:latin typeface="Times New Roman" panose="02020603050405020304" pitchFamily="18" charset="0"/>
                <a:cs typeface="Times New Roman" panose="02020603050405020304" pitchFamily="18" charset="0"/>
              </a:rPr>
              <a:t>стійкий</a:t>
            </a:r>
            <a:r>
              <a:rPr lang="ru-RU" sz="2800" i="1" dirty="0">
                <a:solidFill>
                  <a:schemeClr val="tx1"/>
                </a:solidFill>
                <a:latin typeface="Times New Roman" panose="02020603050405020304" pitchFamily="18" charset="0"/>
                <a:cs typeface="Times New Roman" panose="02020603050405020304" pitchFamily="18" charset="0"/>
              </a:rPr>
              <a:t> </a:t>
            </a:r>
            <a:r>
              <a:rPr lang="ru-RU" sz="2800" i="1" dirty="0" err="1">
                <a:solidFill>
                  <a:schemeClr val="tx1"/>
                </a:solidFill>
                <a:latin typeface="Times New Roman" panose="02020603050405020304" pitchFamily="18" charset="0"/>
                <a:cs typeface="Times New Roman" panose="02020603050405020304" pitchFamily="18" charset="0"/>
              </a:rPr>
              <a:t>інтерес</a:t>
            </a:r>
            <a:r>
              <a:rPr lang="ru-RU" sz="2800" i="1" dirty="0">
                <a:solidFill>
                  <a:schemeClr val="tx1"/>
                </a:solidFill>
                <a:latin typeface="Times New Roman" panose="02020603050405020304" pitchFamily="18" charset="0"/>
                <a:cs typeface="Times New Roman" panose="02020603050405020304" pitchFamily="18" charset="0"/>
              </a:rPr>
              <a:t> до </a:t>
            </a:r>
            <a:r>
              <a:rPr lang="ru-RU" sz="2800" i="1" dirty="0" err="1">
                <a:solidFill>
                  <a:schemeClr val="tx1"/>
                </a:solidFill>
                <a:latin typeface="Times New Roman" panose="02020603050405020304" pitchFamily="18" charset="0"/>
                <a:cs typeface="Times New Roman" panose="02020603050405020304" pitchFamily="18" charset="0"/>
              </a:rPr>
              <a:t>загальної</a:t>
            </a:r>
            <a:r>
              <a:rPr lang="ru-RU" sz="2800" i="1" dirty="0">
                <a:solidFill>
                  <a:schemeClr val="tx1"/>
                </a:solidFill>
                <a:latin typeface="Times New Roman" panose="02020603050405020304" pitchFamily="18" charset="0"/>
                <a:cs typeface="Times New Roman" panose="02020603050405020304" pitchFamily="18" charset="0"/>
              </a:rPr>
              <a:t> мети </a:t>
            </a:r>
            <a:r>
              <a:rPr lang="uk-UA" sz="2800" i="1" dirty="0">
                <a:solidFill>
                  <a:schemeClr val="tx1"/>
                </a:solidFill>
                <a:latin typeface="Times New Roman" panose="02020603050405020304" pitchFamily="18" charset="0"/>
                <a:cs typeface="Times New Roman" panose="02020603050405020304" pitchFamily="18" charset="0"/>
              </a:rPr>
              <a:t>коригуючої гімнастики</a:t>
            </a:r>
            <a:r>
              <a:rPr lang="ru-RU" sz="2800" i="1" dirty="0">
                <a:solidFill>
                  <a:schemeClr val="tx1"/>
                </a:solidFill>
                <a:latin typeface="Times New Roman" panose="02020603050405020304" pitchFamily="18" charset="0"/>
                <a:cs typeface="Times New Roman" panose="02020603050405020304" pitchFamily="18" charset="0"/>
              </a:rPr>
              <a:t> та </a:t>
            </a:r>
            <a:r>
              <a:rPr lang="ru-RU" sz="2800" i="1" dirty="0" err="1">
                <a:solidFill>
                  <a:schemeClr val="tx1"/>
                </a:solidFill>
                <a:latin typeface="Times New Roman" panose="02020603050405020304" pitchFamily="18" charset="0"/>
                <a:cs typeface="Times New Roman" panose="02020603050405020304" pitchFamily="18" charset="0"/>
              </a:rPr>
              <a:t>конкретних</a:t>
            </a:r>
            <a:r>
              <a:rPr lang="ru-RU" sz="2800" i="1" dirty="0">
                <a:solidFill>
                  <a:schemeClr val="tx1"/>
                </a:solidFill>
                <a:latin typeface="Times New Roman" panose="02020603050405020304" pitchFamily="18" charset="0"/>
                <a:cs typeface="Times New Roman" panose="02020603050405020304" pitchFamily="18" charset="0"/>
              </a:rPr>
              <a:t> </a:t>
            </a:r>
            <a:r>
              <a:rPr lang="ru-RU" sz="2800" i="1" dirty="0" err="1">
                <a:solidFill>
                  <a:schemeClr val="tx1"/>
                </a:solidFill>
                <a:latin typeface="Times New Roman" panose="02020603050405020304" pitchFamily="18" charset="0"/>
                <a:cs typeface="Times New Roman" panose="02020603050405020304" pitchFamily="18" charset="0"/>
              </a:rPr>
              <a:t>завдань</a:t>
            </a:r>
            <a:r>
              <a:rPr lang="ru-RU" sz="2800" i="1" dirty="0">
                <a:solidFill>
                  <a:schemeClr val="tx1"/>
                </a:solidFill>
                <a:latin typeface="Times New Roman" panose="02020603050405020304" pitchFamily="18" charset="0"/>
                <a:cs typeface="Times New Roman" panose="02020603050405020304" pitchFamily="18" charset="0"/>
              </a:rPr>
              <a:t> </a:t>
            </a:r>
            <a:r>
              <a:rPr lang="ru-RU" sz="2800" i="1" dirty="0" err="1">
                <a:solidFill>
                  <a:schemeClr val="tx1"/>
                </a:solidFill>
                <a:latin typeface="Times New Roman" panose="02020603050405020304" pitchFamily="18" charset="0"/>
                <a:cs typeface="Times New Roman" panose="02020603050405020304" pitchFamily="18" charset="0"/>
              </a:rPr>
              <a:t>заняття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свідоме</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ставлення</a:t>
            </a:r>
            <a:r>
              <a:rPr lang="ru-RU" sz="2800" dirty="0">
                <a:solidFill>
                  <a:schemeClr val="tx1"/>
                </a:solidFill>
                <a:latin typeface="Times New Roman" panose="02020603050405020304" pitchFamily="18" charset="0"/>
                <a:cs typeface="Times New Roman" panose="02020603050405020304" pitchFamily="18" charset="0"/>
              </a:rPr>
              <a:t> − </a:t>
            </a:r>
            <a:r>
              <a:rPr lang="ru-RU" sz="2800" dirty="0" err="1">
                <a:solidFill>
                  <a:schemeClr val="tx1"/>
                </a:solidFill>
                <a:latin typeface="Times New Roman" panose="02020603050405020304" pitchFamily="18" charset="0"/>
                <a:cs typeface="Times New Roman" panose="02020603050405020304" pitchFamily="18" charset="0"/>
              </a:rPr>
              <a:t>це</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розуміння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значення</a:t>
            </a:r>
            <a:r>
              <a:rPr lang="ru-RU" sz="2800" dirty="0">
                <a:solidFill>
                  <a:schemeClr val="tx1"/>
                </a:solidFill>
                <a:latin typeface="Times New Roman" panose="02020603050405020304" pitchFamily="18" charset="0"/>
                <a:cs typeface="Times New Roman" panose="02020603050405020304" pitchFamily="18" charset="0"/>
              </a:rPr>
              <a:t> та </a:t>
            </a:r>
            <a:r>
              <a:rPr lang="ru-RU" sz="2800" dirty="0" err="1">
                <a:solidFill>
                  <a:schemeClr val="tx1"/>
                </a:solidFill>
                <a:latin typeface="Times New Roman" panose="02020603050405020304" pitchFamily="18" charset="0"/>
                <a:cs typeface="Times New Roman" panose="02020603050405020304" pitchFamily="18" charset="0"/>
              </a:rPr>
              <a:t>механізмів</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дії</a:t>
            </a:r>
            <a:r>
              <a:rPr lang="ru-RU" sz="2800" dirty="0">
                <a:solidFill>
                  <a:schemeClr val="tx1"/>
                </a:solidFill>
                <a:latin typeface="Times New Roman" panose="02020603050405020304" pitchFamily="18" charset="0"/>
                <a:cs typeface="Times New Roman" panose="02020603050405020304" pitchFamily="18" charset="0"/>
              </a:rPr>
              <a:t> на </a:t>
            </a:r>
            <a:r>
              <a:rPr lang="ru-RU" sz="2800" dirty="0" err="1">
                <a:solidFill>
                  <a:schemeClr val="tx1"/>
                </a:solidFill>
                <a:latin typeface="Times New Roman" panose="02020603050405020304" pitchFamily="18" charset="0"/>
                <a:cs typeface="Times New Roman" panose="02020603050405020304" pitchFamily="18" charset="0"/>
              </a:rPr>
              <a:t>організм</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обраних</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засобів</a:t>
            </a:r>
            <a:r>
              <a:rPr lang="ru-RU" sz="2800" dirty="0">
                <a:solidFill>
                  <a:schemeClr val="tx1"/>
                </a:solidFill>
                <a:latin typeface="Times New Roman" panose="02020603050405020304" pitchFamily="18" charset="0"/>
                <a:cs typeface="Times New Roman" panose="02020603050405020304" pitchFamily="18" charset="0"/>
              </a:rPr>
              <a:t> </a:t>
            </a:r>
            <a:r>
              <a:rPr lang="uk-UA" sz="2800" dirty="0">
                <a:solidFill>
                  <a:schemeClr val="tx1"/>
                </a:solidFill>
                <a:latin typeface="Times New Roman" panose="02020603050405020304" pitchFamily="18" charset="0"/>
                <a:cs typeface="Times New Roman" panose="02020603050405020304" pitchFamily="18" charset="0"/>
              </a:rPr>
              <a:t>коригуючої гімнастики</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стійкий</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інтерес</a:t>
            </a:r>
            <a:r>
              <a:rPr lang="ru-RU" sz="2800" dirty="0">
                <a:solidFill>
                  <a:schemeClr val="tx1"/>
                </a:solidFill>
                <a:latin typeface="Times New Roman" panose="02020603050405020304" pitchFamily="18" charset="0"/>
                <a:cs typeface="Times New Roman" panose="02020603050405020304" pitchFamily="18" charset="0"/>
              </a:rPr>
              <a:t> − </a:t>
            </a:r>
            <a:r>
              <a:rPr lang="ru-RU" sz="2800" dirty="0" err="1">
                <a:solidFill>
                  <a:schemeClr val="tx1"/>
                </a:solidFill>
                <a:latin typeface="Times New Roman" panose="02020603050405020304" pitchFamily="18" charset="0"/>
                <a:cs typeface="Times New Roman" panose="02020603050405020304" pitchFamily="18" charset="0"/>
              </a:rPr>
              <a:t>це</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стабільна</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вмотивованість</a:t>
            </a:r>
            <a:r>
              <a:rPr lang="ru-RU" sz="2800" dirty="0">
                <a:solidFill>
                  <a:schemeClr val="tx1"/>
                </a:solidFill>
                <a:latin typeface="Times New Roman" panose="02020603050405020304" pitchFamily="18" charset="0"/>
                <a:cs typeface="Times New Roman" panose="02020603050405020304" pitchFamily="18" charset="0"/>
              </a:rPr>
              <a:t> до </a:t>
            </a:r>
            <a:r>
              <a:rPr lang="uk-UA" sz="2800" dirty="0">
                <a:solidFill>
                  <a:schemeClr val="tx1"/>
                </a:solidFill>
                <a:latin typeface="Times New Roman" panose="02020603050405020304" pitchFamily="18" charset="0"/>
                <a:cs typeface="Times New Roman" panose="02020603050405020304" pitchFamily="18" charset="0"/>
              </a:rPr>
              <a:t>виконання </a:t>
            </a:r>
            <a:r>
              <a:rPr lang="uk-UA" sz="2800" dirty="0" smtClean="0">
                <a:solidFill>
                  <a:schemeClr val="tx1"/>
                </a:solidFill>
                <a:latin typeface="Times New Roman" panose="02020603050405020304" pitchFamily="18" charset="0"/>
                <a:cs typeface="Times New Roman" panose="02020603050405020304" pitchFamily="18" charset="0"/>
              </a:rPr>
              <a:t>вправ</a:t>
            </a:r>
            <a:r>
              <a:rPr lang="ru-RU" sz="2800" dirty="0">
                <a:solidFill>
                  <a:schemeClr val="tx1"/>
                </a:solidFill>
                <a:latin typeface="Times New Roman" panose="02020603050405020304" pitchFamily="18" charset="0"/>
                <a:cs typeface="Times New Roman" panose="02020603050405020304" pitchFamily="18" charset="0"/>
              </a:rPr>
              <a:t>);</a:t>
            </a:r>
            <a:endParaRPr lang="uk-UA" sz="2800" dirty="0">
              <a:solidFill>
                <a:schemeClr val="tx1"/>
              </a:solidFill>
              <a:latin typeface="Times New Roman" panose="02020603050405020304" pitchFamily="18" charset="0"/>
              <a:cs typeface="Times New Roman" panose="02020603050405020304" pitchFamily="18" charset="0"/>
            </a:endParaRPr>
          </a:p>
          <a:p>
            <a:pPr marL="0" indent="0" algn="just">
              <a:spcBef>
                <a:spcPts val="0"/>
              </a:spcBef>
              <a:buNone/>
            </a:pPr>
            <a:endParaRPr lang="ru-RU" sz="2400" dirty="0" smtClean="0">
              <a:solidFill>
                <a:schemeClr val="tx1"/>
              </a:solidFill>
              <a:latin typeface="Times New Roman" panose="02020603050405020304" pitchFamily="18" charset="0"/>
              <a:cs typeface="Times New Roman" panose="02020603050405020304" pitchFamily="18" charset="0"/>
            </a:endParaRPr>
          </a:p>
          <a:p>
            <a:pPr marL="0" indent="0" algn="just">
              <a:spcBef>
                <a:spcPts val="0"/>
              </a:spcBef>
              <a:buNone/>
            </a:pPr>
            <a:r>
              <a:rPr lang="ru-RU" sz="2400" dirty="0" smtClean="0">
                <a:solidFill>
                  <a:schemeClr val="tx1"/>
                </a:solidFill>
                <a:latin typeface="Times New Roman" panose="02020603050405020304" pitchFamily="18" charset="0"/>
                <a:cs typeface="Times New Roman" panose="02020603050405020304" pitchFamily="18" charset="0"/>
              </a:rPr>
              <a:t>	</a:t>
            </a:r>
            <a:endParaRPr lang="ru-RU"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5765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243</TotalTime>
  <Words>66</Words>
  <Application>Microsoft Office PowerPoint</Application>
  <PresentationFormat>Произвольный</PresentationFormat>
  <Paragraphs>117</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Грань</vt:lpstr>
      <vt:lpstr>       ЗАПОРІЗЬКИЙ ДЕРЖАВНИЙ МЕДИЧНИЙ УНІВЕРСИТЕТ  кафедра фізичної реабілітації, спортивної медицини, фізичного виховання та здоров’я</vt:lpstr>
      <vt:lpstr>План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ЗАПОРІЗЬКИЙ ДЕРЖАВНИЙ МЕДИЧНИЙ УНІВЕРСИТЕТ  кафедра фізичної реабілітації, спортивної медицини, фізичного виховання та здоров’я</dc:title>
  <dc:creator>Пользователь Windows</dc:creator>
  <cp:lastModifiedBy>Irina</cp:lastModifiedBy>
  <cp:revision>27</cp:revision>
  <dcterms:created xsi:type="dcterms:W3CDTF">2020-02-24T10:13:32Z</dcterms:created>
  <dcterms:modified xsi:type="dcterms:W3CDTF">2020-04-21T11:43:38Z</dcterms:modified>
</cp:coreProperties>
</file>