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9" r:id="rId3"/>
    <p:sldId id="258" r:id="rId4"/>
    <p:sldId id="269" r:id="rId5"/>
    <p:sldId id="318" r:id="rId6"/>
    <p:sldId id="268" r:id="rId7"/>
    <p:sldId id="293" r:id="rId8"/>
    <p:sldId id="294" r:id="rId9"/>
    <p:sldId id="298" r:id="rId10"/>
    <p:sldId id="299" r:id="rId11"/>
    <p:sldId id="302" r:id="rId12"/>
    <p:sldId id="304" r:id="rId13"/>
    <p:sldId id="305" r:id="rId14"/>
    <p:sldId id="306" r:id="rId15"/>
    <p:sldId id="309" r:id="rId16"/>
    <p:sldId id="311" r:id="rId17"/>
    <p:sldId id="312" r:id="rId18"/>
    <p:sldId id="313" r:id="rId19"/>
    <p:sldId id="314" r:id="rId20"/>
    <p:sldId id="316" r:id="rId21"/>
    <p:sldId id="31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5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2CB527-A3FE-48F5-B8F2-09A957F18C0B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B24571-80A0-4B0F-8551-A30AD96F0C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Фармацевтична</a:t>
            </a:r>
            <a:r>
              <a:rPr lang="ru-RU" sz="3600" dirty="0" smtClean="0"/>
              <a:t> </a:t>
            </a:r>
            <a:r>
              <a:rPr lang="ru-RU" sz="3600" dirty="0" err="1" smtClean="0"/>
              <a:t>опіка</a:t>
            </a:r>
            <a:r>
              <a:rPr lang="ru-RU" sz="3600" dirty="0" smtClean="0"/>
              <a:t> при </a:t>
            </a:r>
            <a:r>
              <a:rPr lang="ru-RU" sz="3600" dirty="0" err="1" smtClean="0"/>
              <a:t>лихоманці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Рисунок 3" descr="528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556994"/>
            <a:ext cx="2786082" cy="2089562"/>
          </a:xfrm>
          <a:prstGeom prst="rect">
            <a:avLst/>
          </a:prstGeom>
        </p:spPr>
      </p:pic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2743200" y="314324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ru-RU" sz="2000" dirty="0" smtClean="0">
                <a:solidFill>
                  <a:schemeClr val="bg1"/>
                </a:solidFill>
              </a:rPr>
              <a:t>Зав</a:t>
            </a:r>
            <a:r>
              <a:rPr lang="uk-UA" sz="2000" dirty="0" smtClean="0">
                <a:solidFill>
                  <a:schemeClr val="bg1"/>
                </a:solidFill>
              </a:rPr>
              <a:t>і</a:t>
            </a:r>
            <a:r>
              <a:rPr lang="ru-RU" sz="2000" dirty="0" err="1" smtClean="0">
                <a:solidFill>
                  <a:schemeClr val="bg1"/>
                </a:solidFill>
              </a:rPr>
              <a:t>дувач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кафедри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клінічної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фармації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</a:p>
          <a:p>
            <a:r>
              <a:rPr lang="ru-RU" sz="2000" dirty="0" err="1" smtClean="0">
                <a:solidFill>
                  <a:schemeClr val="bg1"/>
                </a:solidFill>
              </a:rPr>
              <a:t>фармакотерапії</a:t>
            </a:r>
            <a:r>
              <a:rPr lang="ru-RU" sz="2000" dirty="0" smtClean="0">
                <a:solidFill>
                  <a:schemeClr val="bg1"/>
                </a:solidFill>
              </a:rPr>
              <a:t> та УЕФ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Запорізького</a:t>
            </a:r>
            <a:r>
              <a:rPr lang="ru-RU" sz="2000" dirty="0" smtClean="0">
                <a:solidFill>
                  <a:schemeClr val="bg1"/>
                </a:solidFill>
              </a:rPr>
              <a:t> державного </a:t>
            </a:r>
            <a:r>
              <a:rPr lang="ru-RU" sz="2000" dirty="0" err="1" smtClean="0">
                <a:solidFill>
                  <a:schemeClr val="bg1"/>
                </a:solidFill>
              </a:rPr>
              <a:t>медичного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університету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2000" dirty="0" err="1" smtClean="0">
                <a:solidFill>
                  <a:schemeClr val="bg1"/>
                </a:solidFill>
              </a:rPr>
              <a:t>професор</a:t>
            </a:r>
            <a:r>
              <a:rPr lang="ru-RU" sz="2000" dirty="0" smtClean="0">
                <a:solidFill>
                  <a:schemeClr val="bg1"/>
                </a:solidFill>
              </a:rPr>
              <a:t>   Білай </a:t>
            </a:r>
            <a:r>
              <a:rPr lang="ru-RU" sz="2000" dirty="0" err="1" smtClean="0">
                <a:solidFill>
                  <a:schemeClr val="bg1"/>
                </a:solidFill>
              </a:rPr>
              <a:t>Іван</a:t>
            </a:r>
            <a:r>
              <a:rPr lang="ru-RU" sz="2000" dirty="0" smtClean="0">
                <a:solidFill>
                  <a:schemeClr val="bg1"/>
                </a:solidFill>
              </a:rPr>
              <a:t> Михайлович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Email: belay_im@mail.ru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err="1" smtClean="0"/>
              <a:t>Цитокіни</a:t>
            </a:r>
            <a:r>
              <a:rPr lang="ru-RU" sz="3600" b="1" i="1" dirty="0" smtClean="0"/>
              <a:t> та </a:t>
            </a:r>
            <a:r>
              <a:rPr lang="ru-RU" sz="3600" b="1" i="1" dirty="0" err="1" smtClean="0"/>
              <a:t>препарати</a:t>
            </a:r>
            <a:r>
              <a:rPr lang="ru-RU" sz="3600" b="1" i="1" dirty="0" smtClean="0"/>
              <a:t>, </a:t>
            </a:r>
            <a:r>
              <a:rPr lang="ru-RU" sz="3600" b="1" i="1" dirty="0" err="1" smtClean="0"/>
              <a:t>які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стимулюють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їх</a:t>
            </a:r>
            <a:r>
              <a:rPr lang="ru-RU" sz="3600" b="1" i="1" dirty="0" smtClean="0"/>
              <a:t> синтез в </a:t>
            </a:r>
            <a:r>
              <a:rPr lang="ru-RU" sz="3600" b="1" i="1" dirty="0" err="1" smtClean="0"/>
              <a:t>організмі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 err="1" smtClean="0"/>
              <a:t>Цитокіни</a:t>
            </a:r>
            <a:r>
              <a:rPr lang="uk-UA" dirty="0" smtClean="0"/>
              <a:t> виробляються клітинами імунної системи, і за їх допомогою ці клітини обмінюються інформацією і координують свою роботу. Найбільш відомі </a:t>
            </a:r>
            <a:r>
              <a:rPr lang="uk-UA" dirty="0" err="1" smtClean="0"/>
              <a:t>цитокіни</a:t>
            </a:r>
            <a:r>
              <a:rPr lang="uk-UA" dirty="0" smtClean="0"/>
              <a:t> - інтерферони, </a:t>
            </a:r>
            <a:r>
              <a:rPr lang="uk-UA" dirty="0" err="1" smtClean="0"/>
              <a:t>інтерлейкіни</a:t>
            </a:r>
            <a:r>
              <a:rPr lang="uk-UA" dirty="0" smtClean="0"/>
              <a:t> та </a:t>
            </a:r>
            <a:r>
              <a:rPr lang="uk-UA" dirty="0" err="1" smtClean="0"/>
              <a:t>колонієстимулюючі</a:t>
            </a:r>
            <a:r>
              <a:rPr lang="uk-UA" dirty="0" smtClean="0"/>
              <a:t> чинники. Являють собою ендогенні низькомолекулярні білки і є природними регуляторами імунітету, в тому числі протипухлинного. Великі успіхи в отриманні різних груп </a:t>
            </a:r>
            <a:r>
              <a:rPr lang="uk-UA" dirty="0" err="1" smtClean="0"/>
              <a:t>цитокінів</a:t>
            </a:r>
            <a:r>
              <a:rPr lang="uk-UA" dirty="0" smtClean="0"/>
              <a:t> досягнуті з впровадженням генно-інженерних технологій.</a:t>
            </a:r>
          </a:p>
          <a:p>
            <a:pPr algn="just"/>
            <a:r>
              <a:rPr lang="uk-UA" dirty="0" smtClean="0"/>
              <a:t>Препарати, що стимулюють біосинтез інтерферону - індуктори інтерферону - порівняно новий і перспективний напрям в імунотерапії. В даний час вже відомий ряд таких препаратів: </a:t>
            </a:r>
            <a:r>
              <a:rPr lang="ru-RU" dirty="0" err="1" smtClean="0"/>
              <a:t>Аміксин</a:t>
            </a:r>
            <a:r>
              <a:rPr lang="ru-RU" dirty="0" smtClean="0"/>
              <a:t>® IС, Циклоферон, </a:t>
            </a:r>
            <a:r>
              <a:rPr lang="ru-RU" dirty="0" err="1" smtClean="0"/>
              <a:t>Ізопринозин</a:t>
            </a:r>
            <a:r>
              <a:rPr lang="ru-RU" dirty="0" smtClean="0"/>
              <a:t>, </a:t>
            </a:r>
            <a:r>
              <a:rPr lang="ru-RU" dirty="0" err="1" smtClean="0"/>
              <a:t>Арбідол</a:t>
            </a:r>
            <a:r>
              <a:rPr lang="ru-RU" dirty="0" smtClean="0"/>
              <a:t>®, </a:t>
            </a:r>
            <a:r>
              <a:rPr lang="ru-RU" dirty="0" err="1" smtClean="0"/>
              <a:t>Амізон</a:t>
            </a:r>
            <a:r>
              <a:rPr lang="ru-RU" dirty="0" smtClean="0"/>
              <a:t>® та </a:t>
            </a:r>
            <a:r>
              <a:rPr lang="ru-RU" dirty="0" err="1" smtClean="0"/>
              <a:t>ін</a:t>
            </a:r>
            <a:r>
              <a:rPr lang="ru-RU" dirty="0" smtClean="0"/>
              <a:t>.,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err="1" smtClean="0"/>
              <a:t>Індуктори</a:t>
            </a:r>
            <a:r>
              <a:rPr lang="ru-RU" sz="4400" dirty="0" smtClean="0"/>
              <a:t> </a:t>
            </a:r>
            <a:r>
              <a:rPr lang="ru-RU" sz="4400" dirty="0" err="1" smtClean="0"/>
              <a:t>інтерферону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i="1" dirty="0" err="1" smtClean="0"/>
              <a:t>Аміксин</a:t>
            </a:r>
            <a:r>
              <a:rPr lang="ru-RU" i="1" dirty="0" smtClean="0"/>
              <a:t>® 1С </a:t>
            </a:r>
            <a:r>
              <a:rPr lang="ru-RU" dirty="0" smtClean="0"/>
              <a:t>(</a:t>
            </a:r>
            <a:r>
              <a:rPr lang="ru-RU" dirty="0" err="1" smtClean="0"/>
              <a:t>тілорон</a:t>
            </a:r>
            <a:r>
              <a:rPr lang="ru-RU" dirty="0" smtClean="0"/>
              <a:t>) – </a:t>
            </a:r>
            <a:r>
              <a:rPr lang="uk-UA" dirty="0" smtClean="0"/>
              <a:t>низькомолекулярний синтетичний індуктор інтерферону ароматичного ряду, що відноситься до класу </a:t>
            </a:r>
            <a:r>
              <a:rPr lang="uk-UA" dirty="0" err="1" smtClean="0"/>
              <a:t>флуоренонів</a:t>
            </a:r>
            <a:r>
              <a:rPr lang="uk-UA" dirty="0" smtClean="0"/>
              <a:t>. Викликає утворення в організмі інтерферонів типу α, β, γ. Стимулює гуморальну імунну відповідь, збільшуючи продукцію </a:t>
            </a:r>
            <a:r>
              <a:rPr lang="uk-UA" dirty="0" err="1" smtClean="0"/>
              <a:t>IgМ</a:t>
            </a:r>
            <a:r>
              <a:rPr lang="uk-UA" dirty="0" smtClean="0"/>
              <a:t>, </a:t>
            </a:r>
            <a:r>
              <a:rPr lang="uk-UA" dirty="0" err="1" smtClean="0"/>
              <a:t>IgG</a:t>
            </a:r>
            <a:r>
              <a:rPr lang="uk-UA" dirty="0" smtClean="0"/>
              <a:t>, відновлює співвідношення </a:t>
            </a:r>
            <a:r>
              <a:rPr lang="uk-UA" dirty="0" err="1" smtClean="0"/>
              <a:t>Т-хелпери</a:t>
            </a:r>
            <a:r>
              <a:rPr lang="uk-UA" dirty="0" smtClean="0"/>
              <a:t> / </a:t>
            </a:r>
            <a:r>
              <a:rPr lang="uk-UA" dirty="0" err="1" smtClean="0"/>
              <a:t>Т-супресори</a:t>
            </a:r>
            <a:r>
              <a:rPr lang="uk-UA" dirty="0" smtClean="0"/>
              <a:t>. Має пряму противірусну дію. Усуває імунодепресію. Використовується при лікуванні вірусних інфекцій (вірусні гепатити, </a:t>
            </a:r>
            <a:r>
              <a:rPr lang="uk-UA" dirty="0" err="1" smtClean="0"/>
              <a:t>герпетичні</a:t>
            </a:r>
            <a:r>
              <a:rPr lang="uk-UA" dirty="0" smtClean="0"/>
              <a:t> інфекції), для профілактики і лікування ГРВІ.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err="1" smtClean="0"/>
              <a:t>Арбідол</a:t>
            </a:r>
            <a:r>
              <a:rPr lang="ru-RU" i="1" dirty="0" smtClean="0"/>
              <a:t>® </a:t>
            </a:r>
            <a:r>
              <a:rPr lang="uk-UA" dirty="0" smtClean="0"/>
              <a:t>(етилового ефіру 6-бром-5-гідрокси-1-метил-4-диметиламінометил-2-фенілтіометил-індол-3-карбонової кислоти </a:t>
            </a:r>
            <a:r>
              <a:rPr lang="uk-UA" dirty="0" err="1" smtClean="0"/>
              <a:t>гідрохлорид</a:t>
            </a:r>
            <a:r>
              <a:rPr lang="uk-UA" dirty="0" smtClean="0"/>
              <a:t> </a:t>
            </a:r>
            <a:r>
              <a:rPr lang="uk-UA" dirty="0" err="1" smtClean="0"/>
              <a:t>мононітрат</a:t>
            </a:r>
            <a:r>
              <a:rPr lang="uk-UA" dirty="0" smtClean="0"/>
              <a:t>). </a:t>
            </a:r>
            <a:r>
              <a:rPr lang="uk-UA" dirty="0" err="1" smtClean="0"/>
              <a:t>Інгібує</a:t>
            </a:r>
            <a:r>
              <a:rPr lang="uk-UA" dirty="0" smtClean="0"/>
              <a:t> віруси грипу А і В, має </a:t>
            </a:r>
            <a:r>
              <a:rPr lang="uk-UA" dirty="0" err="1" smtClean="0"/>
              <a:t>інтерфероніндукуючу</a:t>
            </a:r>
            <a:r>
              <a:rPr lang="uk-UA" dirty="0" smtClean="0"/>
              <a:t> активність, стимулює гуморальні та клітинні реакції імунітету.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 smtClean="0"/>
              <a:t>Індуктори</a:t>
            </a:r>
            <a:r>
              <a:rPr lang="ru-RU" sz="4400" dirty="0" smtClean="0"/>
              <a:t> </a:t>
            </a:r>
            <a:r>
              <a:rPr lang="ru-RU" sz="4400" dirty="0" err="1" smtClean="0"/>
              <a:t>інтерферону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Препарати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рослинного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походження</a:t>
            </a:r>
            <a:r>
              <a:rPr lang="ru-RU" b="1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err="1" smtClean="0"/>
              <a:t>Імупрет</a:t>
            </a:r>
            <a:r>
              <a:rPr lang="ru-RU" b="1" i="1" dirty="0" smtClean="0"/>
              <a:t>. </a:t>
            </a:r>
            <a:r>
              <a:rPr lang="uk-UA" dirty="0" smtClean="0"/>
              <a:t>Комбінований препарат рослинного походження (коріння алтею, квітки ромашки, трава хвоща польового, листя горіха волоського, трава деревію, кора дуба, трава кульбаби), який проявляє протизапальну, </a:t>
            </a:r>
            <a:r>
              <a:rPr lang="uk-UA" dirty="0" err="1" smtClean="0"/>
              <a:t>імуномодулюючу</a:t>
            </a:r>
            <a:r>
              <a:rPr lang="uk-UA" dirty="0" smtClean="0"/>
              <a:t>, противірусну дію; сприяє зменшенню набряку слизової оболонки дихальних шляхів і придаткових пазух, проявляє місцевий </a:t>
            </a:r>
            <a:r>
              <a:rPr lang="uk-UA" dirty="0" err="1" smtClean="0"/>
              <a:t>обволікуючий</a:t>
            </a:r>
            <a:r>
              <a:rPr lang="uk-UA" dirty="0" smtClean="0"/>
              <a:t> ефект, сприяє зменшенню </a:t>
            </a:r>
            <a:r>
              <a:rPr lang="uk-UA" dirty="0" err="1" smtClean="0"/>
              <a:t>вираженості</a:t>
            </a:r>
            <a:r>
              <a:rPr lang="uk-UA" dirty="0" smtClean="0"/>
              <a:t> больових відчуттів. Застосовується при гострих, </a:t>
            </a:r>
            <a:r>
              <a:rPr lang="uk-UA" dirty="0" err="1" smtClean="0"/>
              <a:t>рецидивуючих</a:t>
            </a:r>
            <a:r>
              <a:rPr lang="uk-UA" dirty="0" smtClean="0"/>
              <a:t> і хронічних запальних захворюваннях верхніх дихальних шляхів, для профілактики рецидивів і ускладнень вірусних інфекцій, при схильності до інфекцій через ослаблення захисних сил організму.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i="1" dirty="0" err="1" smtClean="0"/>
              <a:t>Препарати</a:t>
            </a:r>
            <a:r>
              <a:rPr lang="ru-RU" i="1" dirty="0" smtClean="0"/>
              <a:t> </a:t>
            </a:r>
            <a:r>
              <a:rPr lang="ru-RU" i="1" dirty="0" err="1" smtClean="0"/>
              <a:t>ехінацеї</a:t>
            </a:r>
            <a:r>
              <a:rPr lang="ru-RU" i="1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i="1" dirty="0" err="1" smtClean="0"/>
              <a:t>Echinacea</a:t>
            </a:r>
            <a:r>
              <a:rPr lang="ru-RU" i="1" dirty="0" smtClean="0"/>
              <a:t> </a:t>
            </a:r>
            <a:r>
              <a:rPr lang="ru-RU" i="1" dirty="0" err="1" smtClean="0"/>
              <a:t>purpurea</a:t>
            </a:r>
            <a:r>
              <a:rPr lang="ru-RU" dirty="0" smtClean="0"/>
              <a:t> </a:t>
            </a:r>
            <a:r>
              <a:rPr lang="uk-UA" dirty="0" smtClean="0"/>
              <a:t>містять полісахариди, ефірну олію, в коренях виявлено </a:t>
            </a:r>
            <a:r>
              <a:rPr lang="uk-UA" dirty="0" err="1" smtClean="0"/>
              <a:t>глікозид</a:t>
            </a:r>
            <a:r>
              <a:rPr lang="uk-UA" dirty="0" smtClean="0"/>
              <a:t> </a:t>
            </a:r>
            <a:r>
              <a:rPr lang="uk-UA" dirty="0" err="1" smtClean="0"/>
              <a:t>ехінакозід</a:t>
            </a:r>
            <a:r>
              <a:rPr lang="uk-UA" dirty="0" smtClean="0"/>
              <a:t>, бетаїн, смоли, органічні кислоти. </a:t>
            </a:r>
            <a:r>
              <a:rPr lang="uk-UA" dirty="0" err="1" smtClean="0"/>
              <a:t>Імуномодулююча</a:t>
            </a:r>
            <a:r>
              <a:rPr lang="uk-UA" dirty="0" smtClean="0"/>
              <a:t> активність забезпечується полісахаридами ехінацеї. Активують першу лінію захисту - стимулюють неспецифічний імунітет (фагоцитарну активність </a:t>
            </a:r>
            <a:r>
              <a:rPr lang="uk-UA" dirty="0" err="1" smtClean="0"/>
              <a:t>нейтрофілів</a:t>
            </a:r>
            <a:r>
              <a:rPr lang="uk-UA" dirty="0" smtClean="0"/>
              <a:t> і макрофагів), продукцію </a:t>
            </a:r>
            <a:r>
              <a:rPr lang="uk-UA" dirty="0" err="1" smtClean="0"/>
              <a:t>інтерлейкінів</a:t>
            </a:r>
            <a:r>
              <a:rPr lang="uk-UA" dirty="0" smtClean="0"/>
              <a:t>. Сприяють трансформації β-лімфоцитів в плазматичні клітини, покращують функції </a:t>
            </a:r>
            <a:r>
              <a:rPr lang="uk-UA" dirty="0" err="1" smtClean="0"/>
              <a:t>Т-хелперів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Препарати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рослинного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походження</a:t>
            </a:r>
            <a:r>
              <a:rPr lang="ru-RU" b="1" i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389120"/>
          </a:xfrm>
        </p:spPr>
        <p:txBody>
          <a:bodyPr/>
          <a:lstStyle/>
          <a:p>
            <a:pPr algn="ctr"/>
            <a:r>
              <a:rPr lang="uk-UA" sz="3200" b="1" i="1" dirty="0" smtClean="0"/>
              <a:t>Препарати тваринного походження на основі біологічно активних речовин </a:t>
            </a:r>
            <a:r>
              <a:rPr lang="uk-UA" sz="3200" b="1" i="1" dirty="0" err="1" smtClean="0"/>
              <a:t>імунокомпететних</a:t>
            </a:r>
            <a:r>
              <a:rPr lang="uk-UA" sz="3200" b="1" i="1" dirty="0" smtClean="0"/>
              <a:t> органів (</a:t>
            </a:r>
            <a:r>
              <a:rPr lang="uk-UA" sz="3200" b="1" i="1" dirty="0" err="1" smtClean="0"/>
              <a:t>тимус</a:t>
            </a:r>
            <a:r>
              <a:rPr lang="uk-UA" sz="3200" b="1" i="1" dirty="0" smtClean="0"/>
              <a:t>, селезінка, кістковий мозок)</a:t>
            </a:r>
          </a:p>
          <a:p>
            <a:pPr algn="ctr">
              <a:buNone/>
            </a:pPr>
            <a:r>
              <a:rPr lang="uk-UA" sz="3200" dirty="0" smtClean="0"/>
              <a:t>	 До них відносяться препарати </a:t>
            </a:r>
            <a:r>
              <a:rPr lang="uk-UA" sz="3200" dirty="0" err="1" smtClean="0"/>
              <a:t>Тималін</a:t>
            </a:r>
            <a:r>
              <a:rPr lang="uk-UA" sz="3200" dirty="0" smtClean="0"/>
              <a:t>, </a:t>
            </a:r>
            <a:r>
              <a:rPr lang="uk-UA" sz="3200" dirty="0" err="1" smtClean="0"/>
              <a:t>Вілозен</a:t>
            </a:r>
            <a:r>
              <a:rPr lang="uk-UA" sz="3200" dirty="0" smtClean="0"/>
              <a:t> та ін., які призначаються лікарем за особливими показаннями.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 </a:t>
            </a:r>
            <a:r>
              <a:rPr lang="ru-RU" i="1" dirty="0" err="1" smtClean="0"/>
              <a:t>Анаферон</a:t>
            </a:r>
            <a:r>
              <a:rPr lang="ru-RU" i="1" dirty="0" smtClean="0"/>
              <a:t> – </a:t>
            </a:r>
            <a:r>
              <a:rPr lang="uk-UA" dirty="0" smtClean="0"/>
              <a:t>містить </a:t>
            </a:r>
            <a:r>
              <a:rPr lang="uk-UA" dirty="0" err="1" smtClean="0"/>
              <a:t>надмалі</a:t>
            </a:r>
            <a:r>
              <a:rPr lang="uk-UA" dirty="0" smtClean="0"/>
              <a:t> дози </a:t>
            </a:r>
            <a:r>
              <a:rPr lang="uk-UA" dirty="0" err="1" smtClean="0"/>
              <a:t>афінноочищених</a:t>
            </a:r>
            <a:r>
              <a:rPr lang="uk-UA" dirty="0" smtClean="0"/>
              <a:t> антитіл до γ-інтерферону людини. Основний механізм дії </a:t>
            </a:r>
            <a:r>
              <a:rPr lang="uk-UA" dirty="0" err="1" smtClean="0"/>
              <a:t>анаферону</a:t>
            </a:r>
            <a:r>
              <a:rPr lang="uk-UA" dirty="0" smtClean="0"/>
              <a:t> обумовлений усуненням шкідливої дії вірусів і бактерій на організм, посиленням продукції функціонально активних інтерферонів - α, β, γ. В результаті </a:t>
            </a:r>
            <a:r>
              <a:rPr lang="uk-UA" dirty="0" err="1" smtClean="0"/>
              <a:t>інтерфероногенного</a:t>
            </a:r>
            <a:r>
              <a:rPr lang="uk-UA" dirty="0" smtClean="0"/>
              <a:t> ефекту проявляє противірусну, протизапальну та </a:t>
            </a:r>
            <a:r>
              <a:rPr lang="uk-UA" dirty="0" err="1" smtClean="0"/>
              <a:t>імуномодулюючу</a:t>
            </a:r>
            <a:r>
              <a:rPr lang="uk-UA" dirty="0" smtClean="0"/>
              <a:t> дії.</a:t>
            </a:r>
            <a:endParaRPr lang="ru-RU" dirty="0" smtClean="0"/>
          </a:p>
          <a:p>
            <a:pPr algn="just"/>
            <a:r>
              <a:rPr lang="ru-RU" i="1" dirty="0" err="1" smtClean="0"/>
              <a:t>Афлубін</a:t>
            </a:r>
            <a:r>
              <a:rPr lang="ru-RU" i="1" dirty="0" smtClean="0"/>
              <a:t>®</a:t>
            </a:r>
            <a:r>
              <a:rPr lang="ru-RU" dirty="0" smtClean="0"/>
              <a:t>. </a:t>
            </a:r>
            <a:r>
              <a:rPr lang="uk-UA" dirty="0" smtClean="0"/>
              <a:t>Комплексний гомеопатичний препарат. Проявляє моделюючий вплив на всі ланки імунітету: </a:t>
            </a:r>
            <a:r>
              <a:rPr lang="uk-UA" dirty="0" err="1" smtClean="0"/>
              <a:t>інтерфероногенез</a:t>
            </a:r>
            <a:r>
              <a:rPr lang="uk-UA" dirty="0" smtClean="0"/>
              <a:t>, активність фагоцитарної системи, Т-клітинну ланку. Володіє слабо вираженою прямою противірусною активністю. Не володіє </a:t>
            </a:r>
            <a:r>
              <a:rPr lang="uk-UA" dirty="0" err="1" smtClean="0"/>
              <a:t>цитопатогенною</a:t>
            </a:r>
            <a:r>
              <a:rPr lang="uk-UA" dirty="0" smtClean="0"/>
              <a:t> дією по відношенню до клітин макроорганізму.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b="1" i="1" dirty="0" err="1" smtClean="0"/>
              <a:t>Гомеопатичні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препарати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Адаптогени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У цю групу відносяться рослинні (женьшень, китайський лимонник, родіола рожева, аралія, елеутерокок та ін.) та біогенні (муміє, прополіс та ін.) препарати. Посилюють синтез РНК і білків, активізують ферменти обміну і надають загальний тонізуючий ефект на нервову і ендокринну систему. Підвищують пристосувальні реакції організму, стимулюють його захист від впливів навколишнього середовища, стресу, підвищених розумових і фізичних навантажень, захищають найважливіші органи людини, в т.ч. </a:t>
            </a:r>
            <a:r>
              <a:rPr lang="uk-UA" dirty="0" err="1" smtClean="0"/>
              <a:t>імунокомпетентні</a:t>
            </a:r>
            <a:r>
              <a:rPr lang="uk-UA" dirty="0" smtClean="0"/>
              <a:t>, і сприяють відновленню та нормалізації діяльності імунної системи (детальна характеристика препаратів представлена ​​в розділі «Симптоматичне лікування порушень функції центральної нервової системи. Астенія »).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Вітаміни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8912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err="1" smtClean="0"/>
              <a:t>Імунотропні</a:t>
            </a:r>
            <a:r>
              <a:rPr lang="uk-UA" dirty="0" smtClean="0"/>
              <a:t> властивості притаманні вітамінам А, </a:t>
            </a:r>
            <a:r>
              <a:rPr lang="en-US" dirty="0" smtClean="0"/>
              <a:t>D</a:t>
            </a:r>
            <a:r>
              <a:rPr lang="uk-UA" dirty="0" smtClean="0"/>
              <a:t>, Е, С. Вітаміни групи В опосередковують свій ефект через відновлення нормальної мікрофлори </a:t>
            </a:r>
            <a:r>
              <a:rPr lang="uk-UA" dirty="0" err="1" smtClean="0"/>
              <a:t>кишківника</a:t>
            </a:r>
            <a:r>
              <a:rPr lang="uk-UA" dirty="0" smtClean="0"/>
              <a:t>. Доцільно використання полівітамінних препаратів з мінеральними добавками (особливо з </a:t>
            </a:r>
            <a:r>
              <a:rPr lang="uk-UA" dirty="0" err="1" smtClean="0"/>
              <a:t>Zn</a:t>
            </a:r>
            <a:r>
              <a:rPr lang="uk-UA" dirty="0" smtClean="0"/>
              <a:t>, </a:t>
            </a:r>
            <a:r>
              <a:rPr lang="uk-UA" dirty="0" err="1" smtClean="0"/>
              <a:t>Sе</a:t>
            </a:r>
            <a:r>
              <a:rPr lang="uk-UA" dirty="0" smtClean="0"/>
              <a:t>, </a:t>
            </a:r>
            <a:r>
              <a:rPr lang="uk-UA" dirty="0" err="1" smtClean="0"/>
              <a:t>Mg</a:t>
            </a:r>
            <a:r>
              <a:rPr lang="uk-UA" dirty="0" smtClean="0"/>
              <a:t>, </a:t>
            </a:r>
            <a:r>
              <a:rPr lang="uk-UA" dirty="0" err="1" smtClean="0"/>
              <a:t>Са</a:t>
            </a:r>
            <a:r>
              <a:rPr lang="uk-UA" dirty="0" smtClean="0"/>
              <a:t>), а також </a:t>
            </a:r>
            <a:r>
              <a:rPr lang="uk-UA" dirty="0" err="1" smtClean="0"/>
              <a:t>монокомпонентних</a:t>
            </a:r>
            <a:r>
              <a:rPr lang="uk-UA" dirty="0" smtClean="0"/>
              <a:t> препаратів аскорбінової кислоти або рутина (</a:t>
            </a:r>
            <a:r>
              <a:rPr lang="uk-UA" dirty="0" err="1" smtClean="0"/>
              <a:t>Квертин</a:t>
            </a:r>
            <a:r>
              <a:rPr lang="uk-UA" dirty="0" smtClean="0"/>
              <a:t>) або комбінації аскорбінової кислоти з вітаміном Р (</a:t>
            </a:r>
            <a:r>
              <a:rPr lang="uk-UA" dirty="0" err="1" smtClean="0"/>
              <a:t>Аскорутин</a:t>
            </a:r>
            <a:r>
              <a:rPr lang="uk-UA" dirty="0" smtClean="0"/>
              <a:t>). Вітамін С позитивно впливає на імунні реакції організму, сприяє синтезу антитіл, підвищенню реактивності, фагоцитарної активності лейкоцитів, стійкості організму до захворювань. Вітамін Р (</a:t>
            </a:r>
            <a:r>
              <a:rPr lang="uk-UA" dirty="0" err="1" smtClean="0"/>
              <a:t>флавоноїди</a:t>
            </a:r>
            <a:r>
              <a:rPr lang="uk-UA" dirty="0" smtClean="0"/>
              <a:t>) – </a:t>
            </a:r>
            <a:r>
              <a:rPr lang="uk-UA" dirty="0" err="1" smtClean="0"/>
              <a:t>синергіст</a:t>
            </a:r>
            <a:r>
              <a:rPr lang="uk-UA" dirty="0" smtClean="0"/>
              <a:t> аскорбінової кислоти в забезпеченні ряду біологічних функцій, обидва вітаміни характеризуються високою антиоксидантною активністю.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Противірусні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препарати</a:t>
            </a:r>
            <a:r>
              <a:rPr lang="ru-RU" b="1" i="1" dirty="0" smtClean="0"/>
              <a:t> (</a:t>
            </a:r>
            <a:r>
              <a:rPr lang="ru-RU" b="1" i="1" dirty="0" err="1" smtClean="0"/>
              <a:t>етіотропні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засоби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pPr algn="just"/>
            <a:r>
              <a:rPr lang="ru-RU" i="1" dirty="0" err="1" smtClean="0"/>
              <a:t>Ремантадин</a:t>
            </a:r>
            <a:r>
              <a:rPr lang="ru-RU" i="1" dirty="0" smtClean="0"/>
              <a:t>. </a:t>
            </a:r>
            <a:r>
              <a:rPr lang="uk-UA" dirty="0" smtClean="0"/>
              <a:t>Похідне </a:t>
            </a:r>
            <a:r>
              <a:rPr lang="uk-UA" dirty="0" err="1" smtClean="0"/>
              <a:t>амантадину</a:t>
            </a:r>
            <a:r>
              <a:rPr lang="uk-UA" dirty="0" smtClean="0"/>
              <a:t> (</a:t>
            </a:r>
            <a:r>
              <a:rPr lang="uk-UA" dirty="0" err="1" smtClean="0"/>
              <a:t>мідантану</a:t>
            </a:r>
            <a:r>
              <a:rPr lang="uk-UA" dirty="0" smtClean="0"/>
              <a:t>) α-метил-1-адамантил-метиламіну </a:t>
            </a:r>
            <a:r>
              <a:rPr lang="uk-UA" dirty="0" err="1" smtClean="0"/>
              <a:t>гідрохлорид</a:t>
            </a:r>
            <a:r>
              <a:rPr lang="uk-UA" dirty="0" smtClean="0"/>
              <a:t>. Ефективний по відношенню до різних вірусів грипу А, </a:t>
            </a:r>
            <a:r>
              <a:rPr lang="uk-UA" dirty="0" err="1" smtClean="0"/>
              <a:t>а</a:t>
            </a:r>
            <a:r>
              <a:rPr lang="uk-UA" dirty="0" smtClean="0"/>
              <a:t> також проявляє антитоксичну дію при грипі, спричиненому вірусом В. Особливо ефективний при грипозній інфекції викликаній вірусом типу А2. Перешкоджає проникненню вірусу всередину клітини, тому його дія проявляється до розмноження вірусу.</a:t>
            </a:r>
            <a:endParaRPr lang="ru-RU" dirty="0" smtClean="0"/>
          </a:p>
          <a:p>
            <a:pPr algn="just"/>
            <a:r>
              <a:rPr lang="ru-RU" i="1" dirty="0" smtClean="0"/>
              <a:t> </a:t>
            </a:r>
            <a:r>
              <a:rPr lang="ru-RU" i="1" dirty="0" err="1" smtClean="0"/>
              <a:t>Оксолін</a:t>
            </a:r>
            <a:r>
              <a:rPr lang="ru-RU" i="1" dirty="0" smtClean="0"/>
              <a:t> </a:t>
            </a:r>
            <a:r>
              <a:rPr lang="ru-RU" dirty="0" smtClean="0"/>
              <a:t>(мазь 0,25%) – </a:t>
            </a:r>
            <a:r>
              <a:rPr lang="uk-UA" dirty="0" smtClean="0"/>
              <a:t>1,2,3,4-тетраоксо, 1,2,3,4-тетрагідронафталіна </a:t>
            </a:r>
            <a:r>
              <a:rPr lang="uk-UA" dirty="0" err="1" smtClean="0"/>
              <a:t>дегідрат</a:t>
            </a:r>
            <a:r>
              <a:rPr lang="uk-UA" dirty="0" smtClean="0"/>
              <a:t>. Володіє </a:t>
            </a:r>
            <a:r>
              <a:rPr lang="uk-UA" dirty="0" err="1" smtClean="0"/>
              <a:t>вірусоцидною</a:t>
            </a:r>
            <a:r>
              <a:rPr lang="uk-UA" dirty="0" smtClean="0"/>
              <a:t> активністю по відношенню до вірусів грипу, простого </a:t>
            </a:r>
            <a:r>
              <a:rPr lang="uk-UA" dirty="0" err="1" smtClean="0"/>
              <a:t>герпесу</a:t>
            </a:r>
            <a:r>
              <a:rPr lang="uk-UA" dirty="0" smtClean="0"/>
              <a:t> </a:t>
            </a:r>
            <a:r>
              <a:rPr lang="ru-RU" i="1" dirty="0" err="1" smtClean="0"/>
              <a:t>Herpes</a:t>
            </a:r>
            <a:r>
              <a:rPr lang="ru-RU" i="1" dirty="0" smtClean="0"/>
              <a:t> </a:t>
            </a:r>
            <a:r>
              <a:rPr lang="ru-RU" i="1" dirty="0" err="1" smtClean="0"/>
              <a:t>zoster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Визначення </a:t>
            </a:r>
            <a:r>
              <a:rPr lang="uk-UA" sz="2400" dirty="0" smtClean="0"/>
              <a:t>лихоманки.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Клініко-фармакологічна </a:t>
            </a:r>
            <a:r>
              <a:rPr lang="uk-UA" sz="2400" dirty="0" smtClean="0"/>
              <a:t>характеристика лікарських засобів при </a:t>
            </a:r>
            <a:r>
              <a:rPr lang="uk-UA" sz="2400" dirty="0" smtClean="0"/>
              <a:t>лихоманці.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Фармацевтична </a:t>
            </a:r>
            <a:r>
              <a:rPr lang="uk-UA" sz="2400" dirty="0" smtClean="0"/>
              <a:t>опіка при застосуванні жарознижуючих </a:t>
            </a:r>
            <a:r>
              <a:rPr lang="uk-UA" sz="2400" dirty="0" smtClean="0"/>
              <a:t>препаратів.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Лікарські </a:t>
            </a:r>
            <a:r>
              <a:rPr lang="uk-UA" sz="2400" dirty="0" smtClean="0"/>
              <a:t>засоби що застосовуються </a:t>
            </a:r>
            <a:r>
              <a:rPr lang="uk-UA" sz="2400" dirty="0" smtClean="0"/>
              <a:t>для </a:t>
            </a:r>
            <a:r>
              <a:rPr lang="uk-UA" sz="2400" dirty="0" smtClean="0"/>
              <a:t>профілактики </a:t>
            </a:r>
            <a:r>
              <a:rPr lang="uk-UA" sz="2400" dirty="0" smtClean="0"/>
              <a:t>ГРВІ.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Засоби </a:t>
            </a:r>
            <a:r>
              <a:rPr lang="uk-UA" sz="2400" dirty="0" smtClean="0"/>
              <a:t>бактеріального походження, </a:t>
            </a:r>
            <a:r>
              <a:rPr lang="uk-UA" sz="2400" dirty="0" err="1" smtClean="0"/>
              <a:t>цитокіни</a:t>
            </a:r>
            <a:r>
              <a:rPr lang="uk-UA" sz="2400" dirty="0" smtClean="0"/>
              <a:t>, індуктори інтерферону, препарати рослинного походження, гомеопатичні препарати, адаптогени, </a:t>
            </a:r>
            <a:r>
              <a:rPr lang="uk-UA" sz="2400" dirty="0" smtClean="0"/>
              <a:t>вітаміни.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Противірусні препарати.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400" dirty="0" smtClean="0"/>
              <a:t>Фармацевтична </a:t>
            </a:r>
            <a:r>
              <a:rPr lang="uk-UA" sz="2400" dirty="0" smtClean="0"/>
              <a:t>опіка при застосуванні лікарських засобів для профілактики простудних захворювань.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i="1" dirty="0" err="1" smtClean="0"/>
              <a:t>Амізон</a:t>
            </a:r>
            <a:r>
              <a:rPr lang="ru-RU" i="1" dirty="0" smtClean="0"/>
              <a:t> – </a:t>
            </a:r>
            <a:r>
              <a:rPr lang="uk-UA" dirty="0" smtClean="0"/>
              <a:t>N-метил-4-бензил-карбамідопіридиній йодид (похідне </a:t>
            </a:r>
            <a:r>
              <a:rPr lang="uk-UA" dirty="0" err="1" smtClean="0"/>
              <a:t>ізоникотинової</a:t>
            </a:r>
            <a:r>
              <a:rPr lang="uk-UA" dirty="0" smtClean="0"/>
              <a:t> кислоти). Відноситься до групи </a:t>
            </a:r>
            <a:r>
              <a:rPr lang="uk-UA" dirty="0" err="1" smtClean="0"/>
              <a:t>нестероїдних</a:t>
            </a:r>
            <a:r>
              <a:rPr lang="uk-UA" dirty="0" smtClean="0"/>
              <a:t> протизапальних засобів. Надає болезаспокійливу, протизапальну, жарознижувальну і </a:t>
            </a:r>
            <a:r>
              <a:rPr lang="uk-UA" dirty="0" err="1" smtClean="0"/>
              <a:t>інтерфероногенну</a:t>
            </a:r>
            <a:r>
              <a:rPr lang="uk-UA" dirty="0" smtClean="0"/>
              <a:t> дію. </a:t>
            </a:r>
            <a:r>
              <a:rPr lang="uk-UA" dirty="0" err="1" smtClean="0"/>
              <a:t>Імуномодулююча</a:t>
            </a:r>
            <a:r>
              <a:rPr lang="uk-UA" dirty="0" smtClean="0"/>
              <a:t> дія </a:t>
            </a:r>
            <a:r>
              <a:rPr lang="uk-UA" dirty="0" err="1" smtClean="0"/>
              <a:t>амізону</a:t>
            </a:r>
            <a:r>
              <a:rPr lang="uk-UA" dirty="0" smtClean="0"/>
              <a:t> проявляється посиленням як гуморальних (підвищення титру антитіл і ендогенного інтерферону в 3-4 рази), так і клітинних (стимуляція функціональної активності Т-лімфоцитів і макрофагів) ланок імунітету, а також впливом на чинники природної протимікробної резистентності (рівень лізоциму).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Препарати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інших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груп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i="1" dirty="0" err="1" smtClean="0"/>
              <a:t>Аква-Маріс</a:t>
            </a:r>
            <a:r>
              <a:rPr lang="ru-RU" i="1" dirty="0" smtClean="0"/>
              <a:t> </a:t>
            </a:r>
            <a:r>
              <a:rPr lang="uk-UA" dirty="0" smtClean="0"/>
              <a:t>(стерильний розчин води Адріатичного моря). Змиває віруси і бактерії зі слизової носа. Йод і сольова композиція надають місцеву </a:t>
            </a:r>
            <a:r>
              <a:rPr lang="uk-UA" dirty="0" err="1" smtClean="0"/>
              <a:t>вірусоцидну</a:t>
            </a:r>
            <a:r>
              <a:rPr lang="uk-UA" dirty="0" smtClean="0"/>
              <a:t> бактерицидну дію. Іони магнію, цинку і селену сприяють продукції захисного слизу і підвищенню місцевого імунітету. З профілактичною метою </a:t>
            </a:r>
            <a:r>
              <a:rPr lang="uk-UA" dirty="0" err="1" smtClean="0"/>
              <a:t>Аква-Маріс</a:t>
            </a:r>
            <a:r>
              <a:rPr lang="uk-UA" dirty="0" smtClean="0"/>
              <a:t> застосовується 2-4 тижні. Дітям до 1 року призначають краплі, дітям старше 1 року і дорослим - </a:t>
            </a:r>
            <a:r>
              <a:rPr lang="uk-UA" dirty="0" err="1" smtClean="0"/>
              <a:t>спрей</a:t>
            </a:r>
            <a:r>
              <a:rPr lang="uk-UA" dirty="0" smtClean="0"/>
              <a:t>. Впорскування 3-6 разів на день в кожну ніздрю.</a:t>
            </a:r>
            <a:endParaRPr lang="ru-RU" dirty="0" smtClean="0"/>
          </a:p>
          <a:p>
            <a:pPr algn="just"/>
            <a:r>
              <a:rPr lang="uk-UA" dirty="0" err="1" smtClean="0"/>
              <a:t>Імуностимулюючі</a:t>
            </a:r>
            <a:r>
              <a:rPr lang="uk-UA" dirty="0" smtClean="0"/>
              <a:t> властивості виявлені і у деяких інших, давно застосовуваних в практичній медицині ліках, таких як </a:t>
            </a:r>
            <a:r>
              <a:rPr lang="ru-RU" i="1" dirty="0" err="1" smtClean="0"/>
              <a:t>Левамізол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Декаріс</a:t>
            </a:r>
            <a:r>
              <a:rPr lang="ru-RU" dirty="0" smtClean="0"/>
              <a:t>), </a:t>
            </a:r>
            <a:r>
              <a:rPr lang="ru-RU" i="1" dirty="0" smtClean="0"/>
              <a:t>Дибазол, </a:t>
            </a:r>
            <a:r>
              <a:rPr lang="uk-UA" dirty="0" smtClean="0"/>
              <a:t>що послугувало підставою для їх використання при </a:t>
            </a:r>
            <a:r>
              <a:rPr lang="uk-UA" dirty="0" err="1" smtClean="0"/>
              <a:t>імунодефіцитних</a:t>
            </a:r>
            <a:r>
              <a:rPr lang="uk-UA" dirty="0" smtClean="0"/>
              <a:t> станах.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Препарати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інших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груп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Лихоманка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Лихоманка</a:t>
            </a:r>
            <a:r>
              <a:rPr lang="uk-UA" dirty="0" smtClean="0"/>
              <a:t> (</a:t>
            </a:r>
            <a:r>
              <a:rPr lang="uk-UA" dirty="0" err="1" smtClean="0"/>
              <a:t>pyrexia</a:t>
            </a:r>
            <a:r>
              <a:rPr lang="uk-UA" dirty="0" smtClean="0"/>
              <a:t>) являє собою типову неспецифічну реакцію організму, що виникає в результаті порушення центру терморегуляції надлишком пірогенів (термостабільних високомолекулярних речовин, що утворюються мікроорганізмами або тканинами організму людини).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8583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інгредієнти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входять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складу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препаратів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симптоматичного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лікування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лихоманки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3999" cy="3017520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3502084"/>
                <a:gridCol w="5641915"/>
              </a:tblGrid>
              <a:tr h="808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Активний</a:t>
                      </a:r>
                      <a:r>
                        <a:rPr lang="ru-RU" sz="1800" dirty="0" smtClean="0"/>
                        <a:t> ін</a:t>
                      </a:r>
                      <a:r>
                        <a:rPr lang="ru-RU" sz="1800" spc="-50" dirty="0" smtClean="0"/>
                        <a:t>1гредієнт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Фармакологічна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харакатеристика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139038">
                <a:tc>
                  <a:txBody>
                    <a:bodyPr/>
                    <a:lstStyle/>
                    <a:p>
                      <a:pPr indent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Парацетамол (</a:t>
                      </a:r>
                      <a:r>
                        <a:rPr lang="ru-RU" sz="1800" dirty="0" err="1" smtClean="0"/>
                        <a:t>ацетамінофен</a:t>
                      </a:r>
                      <a:r>
                        <a:rPr lang="ru-RU" sz="1800" dirty="0"/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Препарати</a:t>
                      </a:r>
                      <a:r>
                        <a:rPr lang="ru-RU" sz="1800" dirty="0" smtClean="0"/>
                        <a:t>:</a:t>
                      </a:r>
                      <a:endParaRPr lang="ru-RU" sz="1800" dirty="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Доломол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Калпол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Пана-дол</a:t>
                      </a:r>
                      <a:r>
                        <a:rPr lang="ru-RU" sz="1800" dirty="0"/>
                        <a:t>®, </a:t>
                      </a:r>
                      <a:r>
                        <a:rPr lang="ru-RU" sz="1800" dirty="0" err="1"/>
                        <a:t>Опрадол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Тайленол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 smtClean="0"/>
                        <a:t>Еффералган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Гриппостат</a:t>
                      </a:r>
                      <a:r>
                        <a:rPr lang="ru-RU" sz="1800" dirty="0"/>
                        <a:t>* </a:t>
                      </a:r>
                      <a:r>
                        <a:rPr lang="ru-RU" sz="1800" dirty="0" err="1"/>
                        <a:t>Долорен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/>
                        <a:t>Колдрекс</a:t>
                      </a:r>
                      <a:r>
                        <a:rPr lang="ru-RU" sz="1800" dirty="0"/>
                        <a:t>®*, </a:t>
                      </a:r>
                      <a:r>
                        <a:rPr lang="ru-RU" sz="1800" dirty="0" err="1" smtClean="0"/>
                        <a:t>Кол-дрекс-Найт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/>
                        <a:t>Колдрекс-Хот-рем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 smtClean="0"/>
                        <a:t>Німесин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плюс*, </a:t>
                      </a:r>
                      <a:r>
                        <a:rPr lang="ru-RU" sz="1800" dirty="0" err="1" smtClean="0"/>
                        <a:t>Солпа-деїн</a:t>
                      </a:r>
                      <a:r>
                        <a:rPr lang="ru-RU" sz="1800" dirty="0"/>
                        <a:t>®*, </a:t>
                      </a:r>
                      <a:r>
                        <a:rPr lang="ru-RU" sz="1800" dirty="0" err="1"/>
                        <a:t>Фервекс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/>
                        <a:t>Флюколд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/>
                        <a:t>Цитрипан</a:t>
                      </a:r>
                      <a:r>
                        <a:rPr lang="ru-RU" sz="1800" dirty="0"/>
                        <a:t>*, Цитрамон*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37160" indent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dirty="0" smtClean="0"/>
                        <a:t>Має жарознижувальну, знеболювальну, слабку протизапальну дію.</a:t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Не має шкідливої дії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dirty="0" smtClean="0"/>
                        <a:t>на шлунково-кишковий тракт.</a:t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Не впливає на агрегацію тромбоцитів.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9493003"/>
              </p:ext>
            </p:extLst>
          </p:nvPr>
        </p:nvGraphicFramePr>
        <p:xfrm>
          <a:off x="457201" y="1988840"/>
          <a:ext cx="8003232" cy="4518173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065179"/>
                <a:gridCol w="4938053"/>
              </a:tblGrid>
              <a:tr h="45181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Ацетилсаліцилова</a:t>
                      </a:r>
                      <a:endParaRPr lang="ru-RU" sz="1800" dirty="0"/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кислота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Препарати</a:t>
                      </a:r>
                      <a:r>
                        <a:rPr lang="ru-RU" sz="1800" dirty="0" smtClean="0"/>
                        <a:t>:</a:t>
                      </a:r>
                      <a:endParaRPr lang="ru-RU" sz="1800" dirty="0"/>
                    </a:p>
                    <a:p>
                      <a:pPr marL="31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Анапірин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 smtClean="0"/>
                        <a:t>Анопірин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Асафен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/>
                        <a:t>Асацил-А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Аскафф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/>
                        <a:t>Аскопар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/>
                        <a:t>Аско-фен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 smtClean="0"/>
                        <a:t>Аспінол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 smtClean="0"/>
                        <a:t>Аспірин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Ацесал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 smtClean="0"/>
                        <a:t>Ацилпірин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 smtClean="0"/>
                        <a:t>Ацифеїн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/>
                        <a:t>Буфферин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Джасприн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Колфарит</a:t>
                      </a:r>
                      <a:r>
                        <a:rPr lang="ru-RU" sz="1800" dirty="0"/>
                        <a:t>, </a:t>
                      </a:r>
                      <a:r>
                        <a:rPr lang="ru-RU" sz="1800" dirty="0" err="1"/>
                        <a:t>Копацил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 smtClean="0"/>
                        <a:t>Кофіцил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 smtClean="0"/>
                        <a:t>Томапірин</a:t>
                      </a:r>
                      <a:r>
                        <a:rPr lang="ru-RU" sz="1800" dirty="0"/>
                        <a:t>*, </a:t>
                      </a:r>
                      <a:r>
                        <a:rPr lang="ru-RU" sz="1800" dirty="0" err="1"/>
                        <a:t>Упсарин</a:t>
                      </a:r>
                      <a:r>
                        <a:rPr lang="ru-RU" sz="1800" dirty="0"/>
                        <a:t>*, Цитрамон*, </a:t>
                      </a:r>
                      <a:r>
                        <a:rPr lang="ru-RU" sz="1800" dirty="0" err="1"/>
                        <a:t>Цитропак</a:t>
                      </a:r>
                      <a:r>
                        <a:rPr lang="ru-RU" sz="1800" dirty="0"/>
                        <a:t>*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dirty="0" smtClean="0"/>
                        <a:t>Має жарознижувальну, </a:t>
                      </a:r>
                      <a:r>
                        <a:rPr lang="uk-UA" dirty="0" err="1" smtClean="0"/>
                        <a:t>аналгезуючу</a:t>
                      </a:r>
                      <a:r>
                        <a:rPr lang="uk-UA" dirty="0" smtClean="0"/>
                        <a:t>, слабку протизапальну дію. Знижує агрегацію тромбоцитів. Застосовується після їжі. При прийомі слід утриматися від алкоголю. Протипоказаний при вагітності, захворюваннях шлунково-кишкового тракту, бронхіальній астмі. Не рекомендується поєднувати з прийомом антикоагулянтів, пероральних </a:t>
                      </a:r>
                      <a:r>
                        <a:rPr lang="uk-UA" dirty="0" err="1" smtClean="0"/>
                        <a:t>гіпоглікемічних</a:t>
                      </a:r>
                      <a:r>
                        <a:rPr lang="uk-UA" dirty="0" smtClean="0"/>
                        <a:t> засобів, </a:t>
                      </a:r>
                      <a:r>
                        <a:rPr lang="uk-UA" dirty="0" err="1" smtClean="0"/>
                        <a:t>діуретиків</a:t>
                      </a:r>
                      <a:r>
                        <a:rPr lang="uk-UA" dirty="0" smtClean="0"/>
                        <a:t>, кортикостероїдів. При прийомі можливі болі в </a:t>
                      </a:r>
                      <a:r>
                        <a:rPr lang="uk-UA" dirty="0" err="1" smtClean="0"/>
                        <a:t>епігастрії</a:t>
                      </a:r>
                      <a:r>
                        <a:rPr lang="uk-UA" dirty="0" smtClean="0"/>
                        <a:t>, шум у вухах, запаморочення. Прийом більше 10 г може викликати летальний результат у дорослих, у дітей - більше 3 г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00034" y="642918"/>
            <a:ext cx="8229600" cy="7858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Активні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інгредієнти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які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входять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до складу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препаратів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для симптоматичного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лікування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лихоманки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75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3998" cy="3055069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3023975"/>
                <a:gridCol w="6120023"/>
              </a:tblGrid>
              <a:tr h="808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/>
                        <a:t>Активний</a:t>
                      </a:r>
                      <a:r>
                        <a:rPr lang="ru-RU" sz="1800" b="0" dirty="0" smtClean="0"/>
                        <a:t> </a:t>
                      </a:r>
                      <a:r>
                        <a:rPr lang="ru-RU" sz="1800" b="0" dirty="0" err="1" smtClean="0"/>
                        <a:t>ін</a:t>
                      </a:r>
                      <a:r>
                        <a:rPr lang="ru-RU" sz="1800" b="0" spc="-50" dirty="0" err="1" smtClean="0"/>
                        <a:t>гредієнт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/>
                        <a:t>Фармакологічна</a:t>
                      </a:r>
                      <a:r>
                        <a:rPr lang="ru-RU" sz="1800" b="0" dirty="0" smtClean="0"/>
                        <a:t> характеристика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780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бупрофен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Препарати</a:t>
                      </a: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  <a:p>
                      <a:pPr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Нурофен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Солпафлекс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®, </a:t>
                      </a:r>
                      <a:r>
                        <a:rPr lang="ru-RU" sz="18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Ібуклін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*, </a:t>
                      </a:r>
                      <a:r>
                        <a:rPr lang="ru-RU" sz="1800" b="0" dirty="0" err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бусан</a:t>
                      </a: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Фаспік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dirty="0" smtClean="0"/>
                        <a:t>Має протизапальну, знеболювальну, слабку жарознижувальну дію. Підвищує неспецифічну резистентність організму, має </a:t>
                      </a:r>
                      <a:r>
                        <a:rPr lang="uk-UA" dirty="0" err="1" smtClean="0"/>
                        <a:t>імуностимулюючу</a:t>
                      </a:r>
                      <a:r>
                        <a:rPr lang="uk-UA" dirty="0" smtClean="0"/>
                        <a:t> дію. Значно слабкіше ацетилсаліцилової кислоти впливає на шлунково-кишковий тракт. Не рекомендується при гастриті, виразковій хворобі шлунка, коліті, ентериті, гепатиті. Не рекомендується дітям до 12 років, вагітним. Не рекомендується сумісне призначення з ацетилсаліциловою кислотою, іншими НПЗЗ, алкоголем, гормональними контрацептивами.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500034" y="642918"/>
            <a:ext cx="8229600" cy="78583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Активні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інгредієнти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які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входять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до складу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препаратів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для симптоматичного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лікування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лихоманки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/>
              <a:t>Лікарські засоби, що застосовуються для профілактики ГРВІ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err="1" smtClean="0"/>
              <a:t>Імуномодулятори</a:t>
            </a:r>
            <a:r>
              <a:rPr lang="uk-UA" dirty="0" smtClean="0"/>
              <a:t> (</a:t>
            </a:r>
            <a:r>
              <a:rPr lang="uk-UA" dirty="0" err="1" smtClean="0"/>
              <a:t>імуностимулятори</a:t>
            </a:r>
            <a:r>
              <a:rPr lang="uk-UA" dirty="0" smtClean="0"/>
              <a:t>). Властивостями </a:t>
            </a:r>
            <a:r>
              <a:rPr lang="uk-UA" dirty="0" err="1" smtClean="0"/>
              <a:t>імуностимуляторів</a:t>
            </a:r>
            <a:r>
              <a:rPr lang="uk-UA" dirty="0" smtClean="0"/>
              <a:t> можуть володіти сполуки різної природи і хімічної будови.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b="1" i="1" dirty="0" smtClean="0"/>
              <a:t>Засоби бактеріального походження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Серед препаратів </a:t>
            </a:r>
            <a:r>
              <a:rPr lang="uk-UA" dirty="0" err="1" smtClean="0"/>
              <a:t>безрецептурного</a:t>
            </a:r>
            <a:r>
              <a:rPr lang="uk-UA" dirty="0" smtClean="0"/>
              <a:t> відпуску слід виділити так звані «терапевтичні» вакцини - бактеріальні лізати. До їх складу входять лізати найбільш поширених бактерій: </a:t>
            </a:r>
            <a:r>
              <a:rPr lang="uk-UA" dirty="0" err="1" smtClean="0"/>
              <a:t>гемофілюс</a:t>
            </a:r>
            <a:r>
              <a:rPr lang="uk-UA" dirty="0" smtClean="0"/>
              <a:t> інфлуенца; </a:t>
            </a:r>
            <a:r>
              <a:rPr lang="uk-UA" dirty="0" err="1" smtClean="0"/>
              <a:t>клебсієли</a:t>
            </a:r>
            <a:r>
              <a:rPr lang="uk-UA" dirty="0" smtClean="0"/>
              <a:t>, золотистого і </a:t>
            </a:r>
            <a:r>
              <a:rPr lang="uk-UA" dirty="0" err="1" smtClean="0"/>
              <a:t>зеленячого</a:t>
            </a:r>
            <a:r>
              <a:rPr lang="uk-UA" dirty="0" smtClean="0"/>
              <a:t> стафілококів, стрептококів, </a:t>
            </a:r>
            <a:r>
              <a:rPr lang="uk-UA" dirty="0" err="1" smtClean="0"/>
              <a:t>моракселли</a:t>
            </a:r>
            <a:r>
              <a:rPr lang="uk-UA" dirty="0" smtClean="0"/>
              <a:t> та ін. Ці засоби підсилюють опірність хвороботворним мікробам. Медикаменти можуть бути в рідкому вигляді, у вигляді назальних аерозолів, пігулок для прийому всередину і розсмоктування в порожнині рота, а також у формі капсул.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 </a:t>
            </a:r>
            <a:r>
              <a:rPr lang="ru-RU" i="1" dirty="0" err="1" smtClean="0"/>
              <a:t>Бронхо-мунал</a:t>
            </a:r>
            <a:r>
              <a:rPr lang="ru-RU" i="1" dirty="0" smtClean="0"/>
              <a:t>®. </a:t>
            </a:r>
            <a:r>
              <a:rPr lang="uk-UA" dirty="0" smtClean="0"/>
              <a:t>Містить </a:t>
            </a:r>
            <a:r>
              <a:rPr lang="uk-UA" dirty="0" err="1" smtClean="0"/>
              <a:t>ліофілізований</a:t>
            </a:r>
            <a:r>
              <a:rPr lang="uk-UA" dirty="0" smtClean="0"/>
              <a:t> лізат бактерій, які найбільш часто викликають інфекції дихальних шляхів. Збільшує кількість циркулюючих Т-лімфоцитів і синтез </a:t>
            </a:r>
            <a:r>
              <a:rPr lang="uk-UA" dirty="0" err="1" smtClean="0"/>
              <a:t>IgA</a:t>
            </a:r>
            <a:r>
              <a:rPr lang="uk-UA" dirty="0" smtClean="0"/>
              <a:t> в слизовій оболонці травного тракту, а також підвищує вміст імуноглобулінів в секреті дихальних шляхів. Лізат бактерій впливає на імунний статус організму через </a:t>
            </a:r>
            <a:r>
              <a:rPr lang="uk-UA" dirty="0" err="1" smtClean="0"/>
              <a:t>пейєрові</a:t>
            </a:r>
            <a:r>
              <a:rPr lang="uk-UA" dirty="0" smtClean="0"/>
              <a:t> бляшки в слизовій оболонці </a:t>
            </a:r>
            <a:r>
              <a:rPr lang="uk-UA" dirty="0" err="1" smtClean="0"/>
              <a:t>кишківника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b="1" i="1" dirty="0" smtClean="0"/>
              <a:t>Засоби бактеріального походження</a:t>
            </a:r>
            <a:endParaRPr lang="ru-RU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1549</Words>
  <Application>Microsoft Office PowerPoint</Application>
  <PresentationFormat>Экран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Фармацевтична опіка при лихоманці </vt:lpstr>
      <vt:lpstr>План</vt:lpstr>
      <vt:lpstr>Лихоманка</vt:lpstr>
      <vt:lpstr>Активні інгредієнти, які входять до складу препаратів для симптоматичного лікування лихоманки</vt:lpstr>
      <vt:lpstr>Слайд 5</vt:lpstr>
      <vt:lpstr>Слайд 6</vt:lpstr>
      <vt:lpstr>Лікарські засоби, що застосовуються для профілактики ГРВІ</vt:lpstr>
      <vt:lpstr>Засоби бактеріального походження</vt:lpstr>
      <vt:lpstr>Засоби бактеріального походження</vt:lpstr>
      <vt:lpstr>Цитокіни та препарати, які стимулюють їх синтез в організмі</vt:lpstr>
      <vt:lpstr>Індуктори інтерферону</vt:lpstr>
      <vt:lpstr>Індуктори інтерферону</vt:lpstr>
      <vt:lpstr>Препарати рослинного походження </vt:lpstr>
      <vt:lpstr>Препарати рослинного походження </vt:lpstr>
      <vt:lpstr>Слайд 15</vt:lpstr>
      <vt:lpstr>Гомеопатичні препарати</vt:lpstr>
      <vt:lpstr>Адаптогени </vt:lpstr>
      <vt:lpstr>Вітаміни </vt:lpstr>
      <vt:lpstr>Противірусні препарати (етіотропні засоби)</vt:lpstr>
      <vt:lpstr>Препарати інших груп </vt:lpstr>
      <vt:lpstr>Препарати інших груп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Admin</cp:lastModifiedBy>
  <cp:revision>35</cp:revision>
  <dcterms:created xsi:type="dcterms:W3CDTF">2013-07-03T13:09:40Z</dcterms:created>
  <dcterms:modified xsi:type="dcterms:W3CDTF">2017-02-14T20:50:56Z</dcterms:modified>
</cp:coreProperties>
</file>