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633" r:id="rId3"/>
    <p:sldId id="634" r:id="rId4"/>
    <p:sldId id="631" r:id="rId5"/>
    <p:sldId id="618" r:id="rId6"/>
    <p:sldId id="621" r:id="rId7"/>
    <p:sldId id="699" r:id="rId8"/>
    <p:sldId id="596" r:id="rId9"/>
    <p:sldId id="702" r:id="rId10"/>
    <p:sldId id="499" r:id="rId11"/>
    <p:sldId id="500" r:id="rId12"/>
    <p:sldId id="457" r:id="rId13"/>
    <p:sldId id="458" r:id="rId14"/>
    <p:sldId id="659" r:id="rId15"/>
    <p:sldId id="574" r:id="rId16"/>
    <p:sldId id="679" r:id="rId17"/>
    <p:sldId id="478" r:id="rId18"/>
    <p:sldId id="442" r:id="rId19"/>
    <p:sldId id="543" r:id="rId20"/>
    <p:sldId id="710" r:id="rId21"/>
    <p:sldId id="712" r:id="rId22"/>
    <p:sldId id="714" r:id="rId23"/>
    <p:sldId id="48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693" autoAdjust="0"/>
    <p:restoredTop sz="81818" autoAdjust="0"/>
  </p:normalViewPr>
  <p:slideViewPr>
    <p:cSldViewPr>
      <p:cViewPr varScale="1">
        <p:scale>
          <a:sx n="73" d="100"/>
          <a:sy n="73" d="100"/>
        </p:scale>
        <p:origin x="118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7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B53694-ABFE-4304-BF50-2F5A7A74C72E}" type="datetimeFigureOut">
              <a:rPr lang="ru-RU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0D2281-A328-48EA-B586-4EB894E09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4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CDA6E6-E527-4950-A585-B8CE204A866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914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DBCE31-8604-4A51-97E9-FF4620570C0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112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6E6844-0159-4245-8A18-A2CA6E4A220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882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29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145A70-077B-43BC-B618-8CFEADA93AF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696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0587D6-06E9-4E19-A3BF-4B9A3C739EDB}" type="slidenum">
              <a:rPr lang="ru-RU" altLang="ru-RU" smtClean="0"/>
              <a:pPr eaLnBrk="1" hangingPunct="1"/>
              <a:t>16</a:t>
            </a:fld>
            <a:endParaRPr lang="ru-RU" altLang="ru-RU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3575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70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9AC5C-8AFF-41AA-9EB2-F47FBB7D37D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66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Патогенетичні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лікування</a:t>
            </a:r>
            <a:r>
              <a:rPr lang="ru-RU" dirty="0" smtClean="0"/>
              <a:t> </a:t>
            </a:r>
            <a:r>
              <a:rPr lang="ru-RU" dirty="0" err="1" smtClean="0"/>
              <a:t>прееклампсії</a:t>
            </a:r>
            <a:r>
              <a:rPr lang="ru-RU" dirty="0" smtClean="0"/>
              <a:t> для </a:t>
            </a:r>
            <a:r>
              <a:rPr lang="ru-RU" dirty="0" err="1" smtClean="0"/>
              <a:t>безпечного</a:t>
            </a:r>
            <a:r>
              <a:rPr lang="ru-RU" dirty="0" smtClean="0"/>
              <a:t> </a:t>
            </a:r>
            <a:r>
              <a:rPr lang="ru-RU" dirty="0" err="1" smtClean="0"/>
              <a:t>продовження</a:t>
            </a:r>
            <a:r>
              <a:rPr lang="ru-RU" dirty="0" smtClean="0"/>
              <a:t> </a:t>
            </a:r>
            <a:r>
              <a:rPr lang="ru-RU" dirty="0" err="1" smtClean="0"/>
              <a:t>вагітності</a:t>
            </a:r>
            <a:r>
              <a:rPr lang="ru-RU" dirty="0" smtClean="0"/>
              <a:t>, в основному </a:t>
            </a:r>
            <a:r>
              <a:rPr lang="ru-RU" dirty="0" err="1" smtClean="0"/>
              <a:t>відсутні</a:t>
            </a:r>
            <a:r>
              <a:rPr lang="ru-RU" dirty="0" smtClean="0"/>
              <a:t>. По </a:t>
            </a:r>
            <a:r>
              <a:rPr lang="ru-RU" dirty="0" err="1" smtClean="0"/>
              <a:t>суті</a:t>
            </a:r>
            <a:r>
              <a:rPr lang="ru-RU" dirty="0" smtClean="0"/>
              <a:t>, </a:t>
            </a:r>
            <a:r>
              <a:rPr lang="ru-RU" dirty="0" err="1" smtClean="0"/>
              <a:t>лікування</a:t>
            </a:r>
            <a:r>
              <a:rPr lang="ru-RU" dirty="0" smtClean="0"/>
              <a:t> </a:t>
            </a:r>
            <a:r>
              <a:rPr lang="ru-RU" dirty="0" err="1" smtClean="0"/>
              <a:t>обмежується</a:t>
            </a:r>
            <a:r>
              <a:rPr lang="ru-RU" dirty="0" smtClean="0"/>
              <a:t> </a:t>
            </a:r>
            <a:r>
              <a:rPr lang="ru-RU" dirty="0" err="1" smtClean="0"/>
              <a:t>оптимізацією</a:t>
            </a:r>
            <a:r>
              <a:rPr lang="ru-RU" dirty="0" smtClean="0"/>
              <a:t> </a:t>
            </a:r>
            <a:r>
              <a:rPr lang="ru-RU" dirty="0" err="1" smtClean="0"/>
              <a:t>материнського</a:t>
            </a:r>
            <a:r>
              <a:rPr lang="ru-RU" dirty="0" smtClean="0"/>
              <a:t> </a:t>
            </a:r>
            <a:r>
              <a:rPr lang="ru-RU" dirty="0" err="1" smtClean="0"/>
              <a:t>артеріального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. Цей акцент на </a:t>
            </a:r>
            <a:r>
              <a:rPr lang="ru-RU" dirty="0" err="1" smtClean="0"/>
              <a:t>лікуванні</a:t>
            </a:r>
            <a:r>
              <a:rPr lang="ru-RU" dirty="0" smtClean="0"/>
              <a:t> </a:t>
            </a:r>
            <a:r>
              <a:rPr lang="ru-RU" dirty="0" err="1" smtClean="0"/>
              <a:t>гіпертонії</a:t>
            </a:r>
            <a:r>
              <a:rPr lang="ru-RU" dirty="0" smtClean="0"/>
              <a:t> </a:t>
            </a:r>
            <a:r>
              <a:rPr lang="ru-RU" dirty="0" err="1" smtClean="0"/>
              <a:t>ігнорує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патологічні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лежать в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захворювання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збільшити</a:t>
            </a:r>
            <a:r>
              <a:rPr lang="ru-RU" dirty="0" smtClean="0"/>
              <a:t> </a:t>
            </a:r>
            <a:r>
              <a:rPr lang="ru-RU" dirty="0" err="1" smtClean="0"/>
              <a:t>ризики</a:t>
            </a:r>
            <a:r>
              <a:rPr lang="ru-RU" dirty="0" smtClean="0"/>
              <a:t> для плода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припливу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до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недостатньо</a:t>
            </a:r>
            <a:r>
              <a:rPr lang="ru-RU" dirty="0" smtClean="0"/>
              <a:t> </a:t>
            </a:r>
            <a:r>
              <a:rPr lang="ru-RU" dirty="0" err="1" smtClean="0"/>
              <a:t>перфузованій</a:t>
            </a:r>
            <a:r>
              <a:rPr lang="ru-RU" dirty="0" smtClean="0"/>
              <a:t> </a:t>
            </a:r>
            <a:r>
              <a:rPr lang="ru-RU" dirty="0" err="1" smtClean="0"/>
              <a:t>плаценті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Таким чином, </a:t>
            </a:r>
            <a:r>
              <a:rPr lang="ru-RU" dirty="0" err="1" smtClean="0"/>
              <a:t>невідкладність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точність</a:t>
            </a:r>
            <a:r>
              <a:rPr lang="ru-RU" dirty="0" smtClean="0"/>
              <a:t> </a:t>
            </a:r>
            <a:r>
              <a:rPr lang="ru-RU" dirty="0" err="1" smtClean="0"/>
              <a:t>корекції</a:t>
            </a:r>
            <a:r>
              <a:rPr lang="ru-RU" dirty="0" smtClean="0"/>
              <a:t> </a:t>
            </a:r>
            <a:r>
              <a:rPr lang="ru-RU" dirty="0" err="1" smtClean="0"/>
              <a:t>артеріального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при </a:t>
            </a:r>
            <a:r>
              <a:rPr lang="ru-RU" dirty="0" err="1" smtClean="0"/>
              <a:t>прееклампсії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предметом </a:t>
            </a:r>
            <a:r>
              <a:rPr lang="ru-RU" dirty="0" err="1" smtClean="0"/>
              <a:t>дискусії</a:t>
            </a:r>
            <a:r>
              <a:rPr lang="ru-RU" dirty="0" smtClean="0"/>
              <a:t>. Для </a:t>
            </a:r>
            <a:r>
              <a:rPr lang="ru-RU" dirty="0" err="1" smtClean="0"/>
              <a:t>жінок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легкою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помірною</a:t>
            </a:r>
            <a:r>
              <a:rPr lang="ru-RU" dirty="0" smtClean="0"/>
              <a:t> </a:t>
            </a:r>
            <a:r>
              <a:rPr lang="ru-RU" dirty="0" err="1" smtClean="0"/>
              <a:t>прееклампсією</a:t>
            </a:r>
            <a:r>
              <a:rPr lang="ru-RU" dirty="0" smtClean="0"/>
              <a:t> </a:t>
            </a:r>
            <a:r>
              <a:rPr lang="ru-RU" dirty="0" err="1" smtClean="0"/>
              <a:t>жорсткий</a:t>
            </a:r>
            <a:r>
              <a:rPr lang="ru-RU" dirty="0" smtClean="0"/>
              <a:t> контроль </a:t>
            </a:r>
            <a:r>
              <a:rPr lang="ru-RU" dirty="0" err="1" smtClean="0"/>
              <a:t>артеріального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показав свою </a:t>
            </a:r>
            <a:r>
              <a:rPr lang="ru-RU" dirty="0" err="1" smtClean="0"/>
              <a:t>ефективність</a:t>
            </a:r>
            <a:r>
              <a:rPr lang="ru-RU" dirty="0" smtClean="0"/>
              <a:t> у </a:t>
            </a:r>
            <a:r>
              <a:rPr lang="ru-RU" dirty="0" err="1" smtClean="0"/>
              <a:t>зменшенні</a:t>
            </a:r>
            <a:r>
              <a:rPr lang="ru-RU" dirty="0" smtClean="0"/>
              <a:t> </a:t>
            </a:r>
            <a:r>
              <a:rPr lang="ru-RU" dirty="0" err="1" smtClean="0"/>
              <a:t>ризику</a:t>
            </a:r>
            <a:r>
              <a:rPr lang="ru-RU" dirty="0" smtClean="0"/>
              <a:t>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тяжкості</a:t>
            </a:r>
            <a:r>
              <a:rPr lang="ru-RU" dirty="0" smtClean="0"/>
              <a:t> </a:t>
            </a:r>
            <a:r>
              <a:rPr lang="ru-RU" dirty="0" err="1" smtClean="0"/>
              <a:t>захворювання</a:t>
            </a:r>
            <a:r>
              <a:rPr lang="ru-RU" dirty="0" smtClean="0"/>
              <a:t> без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ризику</a:t>
            </a:r>
            <a:r>
              <a:rPr lang="ru-RU" dirty="0" smtClean="0"/>
              <a:t> </a:t>
            </a:r>
            <a:r>
              <a:rPr lang="ru-RU" dirty="0" err="1" smtClean="0"/>
              <a:t>фетальних</a:t>
            </a:r>
            <a:r>
              <a:rPr lang="ru-RU" dirty="0" smtClean="0"/>
              <a:t> </a:t>
            </a:r>
            <a:r>
              <a:rPr lang="ru-RU" dirty="0" err="1" smtClean="0"/>
              <a:t>ускладнень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, </a:t>
            </a:r>
            <a:r>
              <a:rPr lang="ru-RU" dirty="0" err="1" smtClean="0"/>
              <a:t>питання</a:t>
            </a:r>
            <a:r>
              <a:rPr lang="ru-RU" dirty="0" smtClean="0"/>
              <a:t> про те, </a:t>
            </a:r>
            <a:r>
              <a:rPr lang="ru-RU" dirty="0" err="1" smtClean="0"/>
              <a:t>що</a:t>
            </a:r>
            <a:r>
              <a:rPr lang="ru-RU" dirty="0" smtClean="0"/>
              <a:t> повинен,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важливий</a:t>
            </a:r>
            <a:r>
              <a:rPr lang="ru-RU" dirty="0" smtClean="0"/>
              <a:t> компонент </a:t>
            </a:r>
            <a:r>
              <a:rPr lang="ru-RU" dirty="0" err="1" smtClean="0"/>
              <a:t>лікування</a:t>
            </a:r>
            <a:r>
              <a:rPr lang="ru-RU" dirty="0" smtClean="0"/>
              <a:t>, як контроль </a:t>
            </a:r>
            <a:r>
              <a:rPr lang="ru-RU" dirty="0" err="1" smtClean="0"/>
              <a:t>артеріального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бути </a:t>
            </a:r>
            <a:r>
              <a:rPr lang="ru-RU" dirty="0" err="1" smtClean="0"/>
              <a:t>єдиним</a:t>
            </a:r>
            <a:r>
              <a:rPr lang="ru-RU" dirty="0" smtClean="0"/>
              <a:t> методом </a:t>
            </a:r>
            <a:r>
              <a:rPr lang="ru-RU" dirty="0" err="1" smtClean="0"/>
              <a:t>лікування</a:t>
            </a:r>
            <a:r>
              <a:rPr lang="ru-RU" dirty="0" smtClean="0"/>
              <a:t>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дискусійним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Гіпертонія</a:t>
            </a:r>
            <a:r>
              <a:rPr lang="ru-RU" dirty="0" smtClean="0"/>
              <a:t>, як </a:t>
            </a:r>
            <a:r>
              <a:rPr lang="ru-RU" dirty="0" err="1" smtClean="0"/>
              <a:t>ниркового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неврологічного</a:t>
            </a:r>
            <a:r>
              <a:rPr lang="ru-RU" dirty="0" smtClean="0"/>
              <a:t> генезу,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відображенням</a:t>
            </a:r>
            <a:r>
              <a:rPr lang="ru-RU" dirty="0" smtClean="0"/>
              <a:t> </a:t>
            </a:r>
            <a:r>
              <a:rPr lang="ru-RU" dirty="0" err="1" smtClean="0"/>
              <a:t>пошкодження</a:t>
            </a:r>
            <a:r>
              <a:rPr lang="ru-RU" dirty="0" smtClean="0"/>
              <a:t> </a:t>
            </a:r>
            <a:r>
              <a:rPr lang="ru-RU" dirty="0" err="1" smtClean="0"/>
              <a:t>плаценти</a:t>
            </a:r>
            <a:r>
              <a:rPr lang="ru-RU" dirty="0" smtClean="0"/>
              <a:t>. Через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</a:t>
            </a:r>
            <a:r>
              <a:rPr lang="ru-RU" dirty="0" err="1" smtClean="0"/>
              <a:t>атеринську</a:t>
            </a:r>
            <a:r>
              <a:rPr lang="ru-RU" dirty="0" smtClean="0"/>
              <a:t> </a:t>
            </a:r>
            <a:r>
              <a:rPr lang="ru-RU" dirty="0" err="1" smtClean="0"/>
              <a:t>ендотеліальну</a:t>
            </a:r>
            <a:r>
              <a:rPr lang="ru-RU" baseline="0" dirty="0" smtClean="0"/>
              <a:t> </a:t>
            </a:r>
            <a:r>
              <a:rPr lang="ru-RU" dirty="0" err="1" smtClean="0"/>
              <a:t>дисфункцію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вторинною</a:t>
            </a:r>
            <a:r>
              <a:rPr lang="ru-RU" dirty="0" smtClean="0"/>
              <a:t> по </a:t>
            </a:r>
            <a:r>
              <a:rPr lang="ru-RU" dirty="0" err="1" smtClean="0"/>
              <a:t>відношенню</a:t>
            </a:r>
            <a:r>
              <a:rPr lang="ru-RU" dirty="0" smtClean="0"/>
              <a:t> до системного </a:t>
            </a:r>
            <a:r>
              <a:rPr lang="ru-RU" dirty="0" err="1" smtClean="0"/>
              <a:t>окислювального</a:t>
            </a:r>
            <a:r>
              <a:rPr lang="ru-RU" dirty="0" smtClean="0"/>
              <a:t> </a:t>
            </a:r>
            <a:r>
              <a:rPr lang="ru-RU" dirty="0" err="1" smtClean="0"/>
              <a:t>стресу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надмірного</a:t>
            </a:r>
            <a:r>
              <a:rPr lang="ru-RU" dirty="0" smtClean="0"/>
              <a:t> </a:t>
            </a:r>
            <a:r>
              <a:rPr lang="ru-RU" dirty="0" err="1" smtClean="0"/>
              <a:t>вивільненню</a:t>
            </a:r>
            <a:r>
              <a:rPr lang="ru-RU" dirty="0" smtClean="0"/>
              <a:t> </a:t>
            </a:r>
            <a:r>
              <a:rPr lang="ru-RU" dirty="0" err="1" smtClean="0"/>
              <a:t>антиангіогенних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, таких як: </a:t>
            </a:r>
            <a:r>
              <a:rPr lang="ru-RU" dirty="0" err="1" smtClean="0"/>
              <a:t>розчинна</a:t>
            </a:r>
            <a:r>
              <a:rPr lang="ru-RU" dirty="0" smtClean="0"/>
              <a:t> </a:t>
            </a:r>
            <a:r>
              <a:rPr lang="en-US" dirty="0" err="1" smtClean="0"/>
              <a:t>fms</a:t>
            </a:r>
            <a:r>
              <a:rPr lang="en-US" dirty="0" smtClean="0"/>
              <a:t>-</a:t>
            </a:r>
            <a:r>
              <a:rPr lang="ru-RU" dirty="0" err="1" smtClean="0"/>
              <a:t>подібна</a:t>
            </a:r>
            <a:r>
              <a:rPr lang="ru-RU" dirty="0" smtClean="0"/>
              <a:t> </a:t>
            </a:r>
            <a:r>
              <a:rPr lang="ru-RU" dirty="0" err="1" smtClean="0"/>
              <a:t>Тирозинкіназа</a:t>
            </a:r>
            <a:r>
              <a:rPr lang="ru-RU" dirty="0" smtClean="0"/>
              <a:t> 1 (</a:t>
            </a:r>
            <a:r>
              <a:rPr lang="en-US" dirty="0" smtClean="0"/>
              <a:t>sFlt-1), </a:t>
            </a:r>
            <a:r>
              <a:rPr lang="ru-RU" dirty="0" err="1" smtClean="0"/>
              <a:t>активин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розчинний</a:t>
            </a:r>
            <a:r>
              <a:rPr lang="ru-RU" dirty="0" smtClean="0"/>
              <a:t> </a:t>
            </a:r>
            <a:r>
              <a:rPr lang="ru-RU" dirty="0" err="1" smtClean="0"/>
              <a:t>ендоглін</a:t>
            </a:r>
            <a:r>
              <a:rPr lang="ru-RU" dirty="0" smtClean="0"/>
              <a:t> (</a:t>
            </a:r>
            <a:r>
              <a:rPr lang="en-US" dirty="0" err="1" smtClean="0"/>
              <a:t>sEng</a:t>
            </a:r>
            <a:r>
              <a:rPr lang="en-US" dirty="0" smtClean="0"/>
              <a:t>);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продукує</a:t>
            </a:r>
            <a:r>
              <a:rPr lang="ru-RU" dirty="0" smtClean="0"/>
              <a:t> плацента при </a:t>
            </a:r>
            <a:r>
              <a:rPr lang="ru-RU" dirty="0" err="1" smtClean="0"/>
              <a:t>гострій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хронічній</a:t>
            </a:r>
            <a:r>
              <a:rPr lang="ru-RU" dirty="0" smtClean="0"/>
              <a:t> </a:t>
            </a:r>
            <a:r>
              <a:rPr lang="ru-RU" dirty="0" err="1" smtClean="0"/>
              <a:t>гіпоксії</a:t>
            </a:r>
            <a:r>
              <a:rPr lang="ru-RU" dirty="0" smtClean="0"/>
              <a:t>.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механізму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прееклампсії</a:t>
            </a:r>
            <a:r>
              <a:rPr lang="ru-RU" dirty="0" smtClean="0"/>
              <a:t>, </a:t>
            </a:r>
            <a:r>
              <a:rPr lang="ru-RU" dirty="0" err="1" smtClean="0"/>
              <a:t>зроблені</a:t>
            </a:r>
            <a:r>
              <a:rPr lang="ru-RU" dirty="0" smtClean="0"/>
              <a:t> за </a:t>
            </a:r>
            <a:r>
              <a:rPr lang="ru-RU" dirty="0" err="1" smtClean="0"/>
              <a:t>останні</a:t>
            </a:r>
            <a:r>
              <a:rPr lang="ru-RU" dirty="0" smtClean="0"/>
              <a:t> 10 </a:t>
            </a:r>
            <a:r>
              <a:rPr lang="ru-RU" dirty="0" err="1" smtClean="0"/>
              <a:t>років</a:t>
            </a:r>
            <a:r>
              <a:rPr lang="ru-RU" dirty="0" smtClean="0"/>
              <a:t>, </a:t>
            </a:r>
            <a:r>
              <a:rPr lang="ru-RU" dirty="0" err="1" smtClean="0"/>
              <a:t>дають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для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шляхів</a:t>
            </a:r>
            <a:r>
              <a:rPr lang="ru-RU" dirty="0" smtClean="0"/>
              <a:t> </a:t>
            </a:r>
            <a:r>
              <a:rPr lang="ru-RU" dirty="0" err="1" smtClean="0"/>
              <a:t>лікування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стану. На </a:t>
            </a:r>
            <a:r>
              <a:rPr lang="ru-RU" dirty="0" err="1" smtClean="0"/>
              <a:t>даний</a:t>
            </a:r>
            <a:r>
              <a:rPr lang="ru-RU" dirty="0" smtClean="0"/>
              <a:t> момент </a:t>
            </a:r>
            <a:r>
              <a:rPr lang="ru-RU" dirty="0" err="1" smtClean="0"/>
              <a:t>звернення</a:t>
            </a:r>
            <a:r>
              <a:rPr lang="ru-RU" dirty="0" smtClean="0"/>
              <a:t> до </a:t>
            </a:r>
            <a:r>
              <a:rPr lang="ru-RU" dirty="0" err="1" smtClean="0"/>
              <a:t>патофізіології</a:t>
            </a:r>
            <a:r>
              <a:rPr lang="ru-RU" dirty="0" smtClean="0"/>
              <a:t> </a:t>
            </a:r>
            <a:r>
              <a:rPr lang="ru-RU" dirty="0" err="1" smtClean="0"/>
              <a:t>прееклампсії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доцільним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контроль цифр </a:t>
            </a:r>
            <a:r>
              <a:rPr lang="ru-RU" dirty="0" err="1" smtClean="0"/>
              <a:t>тиску</a:t>
            </a:r>
            <a:r>
              <a:rPr lang="ru-RU" dirty="0" smtClean="0"/>
              <a:t> для </a:t>
            </a:r>
            <a:r>
              <a:rPr lang="ru-RU" dirty="0" err="1" smtClean="0"/>
              <a:t>подальшої</a:t>
            </a:r>
            <a:r>
              <a:rPr lang="ru-RU" dirty="0" smtClean="0"/>
              <a:t> </a:t>
            </a:r>
            <a:r>
              <a:rPr lang="ru-RU" dirty="0" err="1" smtClean="0"/>
              <a:t>долі</a:t>
            </a:r>
            <a:r>
              <a:rPr lang="ru-RU" dirty="0" smtClean="0"/>
              <a:t> </a:t>
            </a:r>
            <a:r>
              <a:rPr lang="ru-RU" dirty="0" err="1" smtClean="0"/>
              <a:t>матері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плоду.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5D65A-A51F-4221-A6F2-B2E3E944BB81}" type="slidenum">
              <a:rPr lang="uk-UA" smtClean="0"/>
              <a:pPr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8852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550"/>
              </a:spcAft>
              <a:defRPr/>
            </a:pP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У</a:t>
            </a:r>
            <a:r>
              <a:rPr lang="ru-RU" altLang="en-US" sz="900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разі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наявності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HELLP 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синдрому в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термінах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близьким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до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доношеної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вагітності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необхідно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прискорення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пологів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; в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термінах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, далеких </a:t>
            </a:r>
            <a:r>
              <a:rPr lang="ru-RU" altLang="en-US" sz="90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від</a:t>
            </a:r>
            <a:r>
              <a:rPr lang="ru-RU" altLang="en-US" sz="9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доношеної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вагітності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можливий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варіант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вичікувальної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тактики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з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пильним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наглядом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в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деяких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випадках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але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не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існує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ніяких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доказів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що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така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тактика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може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бути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застосована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без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істотних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ризиків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.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Така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практика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може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бути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зроблена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в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установах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з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великим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досвідом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лікування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прееклампсії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spcAft>
                <a:spcPts val="550"/>
              </a:spcAft>
              <a:defRPr/>
            </a:pP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Існує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багато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якісних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доказів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того,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що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кортикостероїди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використовувані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в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лікуванні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HELLP 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синдрому не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поліпшують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будь-яких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клінічних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важливих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результатів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в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допологовому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або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післяпологовому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періоді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. Не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рекомендується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застосовувати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кортикостероїди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спеціально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для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лікування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жінок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ru-RU" altLang="en-US" sz="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з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HELLP </a:t>
            </a:r>
            <a:r>
              <a:rPr lang="ru-RU" altLang="en-US" sz="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синдромом.</a:t>
            </a:r>
          </a:p>
          <a:p>
            <a:pPr eaLnBrk="1" hangingPunct="1">
              <a:spcAft>
                <a:spcPts val="550"/>
              </a:spcAft>
              <a:defRPr/>
            </a:pPr>
            <a:r>
              <a:rPr lang="en-US" altLang="en-US" sz="800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NICE hypertension in pregnancy, 2010. </a:t>
            </a:r>
            <a:r>
              <a:rPr lang="en-US" altLang="en-US" sz="900" i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Available at: http://guidance.nice.org.uk/CG107/Guidance</a:t>
            </a:r>
            <a:endParaRPr lang="en-US" altLang="en-US" sz="800" i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9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WHO recommendations for prevention and treatment of preeclampsia and </a:t>
            </a:r>
            <a:r>
              <a:rPr lang="en-GB" altLang="en-US" sz="900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eclampsia</a:t>
            </a:r>
            <a:r>
              <a:rPr lang="en-GB" altLang="en-US" sz="9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, 2011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900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Steegers</a:t>
            </a:r>
            <a:r>
              <a:rPr lang="en-GB" altLang="en-US" sz="9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 E, von </a:t>
            </a:r>
            <a:r>
              <a:rPr lang="en-GB" altLang="en-US" sz="900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Dadelszen</a:t>
            </a:r>
            <a:r>
              <a:rPr lang="en-GB" altLang="en-US" sz="9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 P, </a:t>
            </a:r>
            <a:r>
              <a:rPr lang="en-GB" altLang="en-US" sz="900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Duvekot</a:t>
            </a:r>
            <a:r>
              <a:rPr lang="en-GB" altLang="en-US" sz="9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 JJ, </a:t>
            </a:r>
            <a:r>
              <a:rPr lang="en-GB" altLang="en-US" sz="900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Pijnenborg</a:t>
            </a:r>
            <a:r>
              <a:rPr lang="en-GB" altLang="en-US" sz="9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 R. Pre-</a:t>
            </a:r>
            <a:r>
              <a:rPr lang="en-GB" altLang="en-US" sz="900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eclampsia</a:t>
            </a:r>
            <a:r>
              <a:rPr lang="en-GB" altLang="en-US" sz="9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. Lancet 2010, Aug 21;376(9741):631-44</a:t>
            </a:r>
          </a:p>
        </p:txBody>
      </p:sp>
    </p:spTree>
    <p:extLst>
      <p:ext uri="{BB962C8B-B14F-4D97-AF65-F5344CB8AC3E}">
        <p14:creationId xmlns:p14="http://schemas.microsoft.com/office/powerpoint/2010/main" val="1448386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2B4A75-AB26-4FCC-98E8-4EB7BDD4FDE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33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0726E9-0FFA-486D-8D6D-512CC19B791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450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2B4A75-AB26-4FCC-98E8-4EB7BDD4FDE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842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251EBA-50E6-47B4-92FA-15ED93C6978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597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noProof="0" dirty="0"/>
              <a:t>Таке розуміння патофізіології </a:t>
            </a:r>
            <a:r>
              <a:rPr lang="uk-UA" noProof="0" dirty="0" err="1"/>
              <a:t>прееклампсії</a:t>
            </a:r>
            <a:r>
              <a:rPr lang="uk-UA" noProof="0" dirty="0"/>
              <a:t> не передбачає існування предикторів або превенторів розвитку </a:t>
            </a:r>
            <a:r>
              <a:rPr lang="uk-UA" noProof="0" dirty="0" err="1"/>
              <a:t>прееклампсії</a:t>
            </a:r>
            <a:r>
              <a:rPr lang="uk-UA" noProof="0" dirty="0"/>
              <a:t>, а також шляхів поліпшення прогнозування та ранньої діагностики.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15FEB8-66AA-4FE9-9A63-C253F6BBAF2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083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Aft>
                <a:spcPts val="3450"/>
              </a:spcAft>
            </a:pPr>
            <a:r>
              <a:rPr lang="en-US" altLang="en-US" sz="800" i="1" smtClean="0">
                <a:ea typeface="ＭＳ Ｐゴシック" pitchFamily="34" charset="-128"/>
              </a:rPr>
              <a:t>Magee LA, Pels A, Helewa M, Rey E, von Dadelszen P, On behalf of the Canadian Hypertensive Disorders of Pregnancy (HDP) Working Group; Diagnosis, evaluation, and management of the hypertensive disorders of pregnancy. Pregnancy Hypertension: An International Journal of Women’s Cardiovascular Health 4 (2014) 105–145 </a:t>
            </a:r>
          </a:p>
        </p:txBody>
      </p:sp>
    </p:spTree>
    <p:extLst>
      <p:ext uri="{BB962C8B-B14F-4D97-AF65-F5344CB8AC3E}">
        <p14:creationId xmlns:p14="http://schemas.microsoft.com/office/powerpoint/2010/main" val="3906643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en-US" dirty="0" err="1" smtClean="0">
                <a:ea typeface="ＭＳ Ｐゴシック" pitchFamily="34" charset="-128"/>
              </a:rPr>
              <a:t>Ця</a:t>
            </a:r>
            <a:r>
              <a:rPr lang="ru-RU" altLang="en-US" dirty="0" smtClean="0"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a typeface="ＭＳ Ｐゴシック" pitchFamily="34" charset="-128"/>
              </a:rPr>
              <a:t>таблиця</a:t>
            </a:r>
            <a:r>
              <a:rPr lang="ru-RU" altLang="en-US" dirty="0" smtClean="0"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a typeface="ＭＳ Ｐゴシック" pitchFamily="34" charset="-128"/>
              </a:rPr>
              <a:t>з</a:t>
            </a:r>
            <a:r>
              <a:rPr lang="ru-RU" altLang="en-US" dirty="0" smtClean="0"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a typeface="ＭＳ Ｐゴシック" pitchFamily="34" charset="-128"/>
              </a:rPr>
              <a:t>посібників</a:t>
            </a:r>
            <a:r>
              <a:rPr lang="ru-RU" altLang="en-US" dirty="0" smtClean="0">
                <a:ea typeface="ＭＳ Ｐゴシック" pitchFamily="34" charset="-128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NICE </a:t>
            </a:r>
            <a:r>
              <a:rPr lang="ru-RU" altLang="en-US" dirty="0" err="1" smtClean="0">
                <a:ea typeface="ＭＳ Ｐゴシック" pitchFamily="34" charset="-128"/>
              </a:rPr>
              <a:t>показує</a:t>
            </a:r>
            <a:r>
              <a:rPr lang="ru-RU" altLang="en-US" dirty="0" smtClean="0"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a typeface="ＭＳ Ｐゴシック" pitchFamily="34" charset="-128"/>
              </a:rPr>
              <a:t>рекомендації</a:t>
            </a:r>
            <a:r>
              <a:rPr lang="ru-RU" altLang="en-US" dirty="0" smtClean="0">
                <a:ea typeface="ＭＳ Ｐゴシック" pitchFamily="34" charset="-128"/>
              </a:rPr>
              <a:t> по </a:t>
            </a:r>
            <a:r>
              <a:rPr lang="ru-RU" altLang="en-US" dirty="0" err="1" smtClean="0">
                <a:ea typeface="ＭＳ Ｐゴシック" pitchFamily="34" charset="-128"/>
              </a:rPr>
              <a:t>обстеженню</a:t>
            </a:r>
            <a:r>
              <a:rPr lang="ru-RU" altLang="en-US" dirty="0" smtClean="0">
                <a:ea typeface="ＭＳ Ｐゴシック" pitchFamily="34" charset="-128"/>
              </a:rPr>
              <a:t> в </a:t>
            </a:r>
            <a:r>
              <a:rPr lang="ru-RU" altLang="en-US" dirty="0" err="1" smtClean="0">
                <a:ea typeface="ＭＳ Ｐゴシック" pitchFamily="34" charset="-128"/>
              </a:rPr>
              <a:t>залежності</a:t>
            </a:r>
            <a:r>
              <a:rPr lang="ru-RU" altLang="en-US" dirty="0" smtClean="0"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a typeface="ＭＳ Ｐゴシック" pitchFamily="34" charset="-128"/>
              </a:rPr>
              <a:t>від</a:t>
            </a:r>
            <a:r>
              <a:rPr lang="ru-RU" altLang="en-US" dirty="0" smtClean="0"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a typeface="ＭＳ Ｐゴシック" pitchFamily="34" charset="-128"/>
              </a:rPr>
              <a:t>тяжкості</a:t>
            </a:r>
            <a:r>
              <a:rPr lang="ru-RU" altLang="en-US" dirty="0" smtClean="0"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a typeface="ＭＳ Ｐゴシック" pitchFamily="34" charset="-128"/>
              </a:rPr>
              <a:t>гіпертензії</a:t>
            </a:r>
            <a:r>
              <a:rPr lang="ru-RU" altLang="en-US" dirty="0" smtClean="0">
                <a:ea typeface="ＭＳ Ｐゴシック" pitchFamily="34" charset="-128"/>
              </a:rPr>
              <a:t>.</a:t>
            </a:r>
            <a:endParaRPr lang="en-US" altLang="en-US" dirty="0" smtClean="0">
              <a:ea typeface="ＭＳ Ｐゴシック" pitchFamily="34" charset="-128"/>
            </a:endParaRPr>
          </a:p>
          <a:p>
            <a:pPr eaLnBrk="1" hangingPunct="1">
              <a:spcAft>
                <a:spcPts val="3450"/>
              </a:spcAft>
              <a:buFontTx/>
              <a:buChar char="•"/>
            </a:pP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У </a:t>
            </a:r>
            <a:r>
              <a:rPr lang="ru-RU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жінок</a:t>
            </a: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з</a:t>
            </a: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тяжкою </a:t>
            </a:r>
            <a:r>
              <a:rPr lang="ru-RU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гестаційною</a:t>
            </a: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гіпертензією</a:t>
            </a: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, </a:t>
            </a:r>
            <a:r>
              <a:rPr lang="ru-RU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які</a:t>
            </a: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перебувають</a:t>
            </a: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під</a:t>
            </a: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амбулаторним</a:t>
            </a: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наглядом</a:t>
            </a: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після</a:t>
            </a: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ефективного</a:t>
            </a: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лікування</a:t>
            </a: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в мед. </a:t>
            </a:r>
            <a:r>
              <a:rPr lang="ru-RU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установі</a:t>
            </a: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- </a:t>
            </a:r>
            <a:r>
              <a:rPr lang="ru-RU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вимірювання</a:t>
            </a: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артеріального</a:t>
            </a: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тиску</a:t>
            </a: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, </a:t>
            </a:r>
            <a:r>
              <a:rPr lang="ru-RU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аналіз</a:t>
            </a: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сечі</a:t>
            </a: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двічі</a:t>
            </a: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на </a:t>
            </a:r>
            <a:r>
              <a:rPr lang="ru-RU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тиждень</a:t>
            </a: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і</a:t>
            </a: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щотижневий</a:t>
            </a: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аналіз</a:t>
            </a: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крові</a:t>
            </a: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.</a:t>
            </a:r>
          </a:p>
          <a:p>
            <a:pPr eaLnBrk="1" hangingPunct="1">
              <a:spcAft>
                <a:spcPts val="3450"/>
              </a:spcAft>
              <a:buFontTx/>
              <a:buChar char="•"/>
            </a:pP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У </a:t>
            </a:r>
            <a:r>
              <a:rPr lang="ru-RU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жінок</a:t>
            </a: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з</a:t>
            </a: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легкої</a:t>
            </a: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гіпертензією</a:t>
            </a: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в </a:t>
            </a:r>
            <a:r>
              <a:rPr lang="ru-RU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терміні</a:t>
            </a: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до 32 </a:t>
            </a:r>
            <a:r>
              <a:rPr lang="ru-RU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тижнів</a:t>
            </a: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або</a:t>
            </a: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при </a:t>
            </a:r>
            <a:r>
              <a:rPr lang="ru-RU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високому</a:t>
            </a: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ризику</a:t>
            </a: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прееклампсії</a:t>
            </a: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- </a:t>
            </a:r>
            <a:r>
              <a:rPr lang="ru-RU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вимірювання</a:t>
            </a: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артеріального</a:t>
            </a: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тиску</a:t>
            </a: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і</a:t>
            </a: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аналіз</a:t>
            </a: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сечі</a:t>
            </a: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двічі</a:t>
            </a: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на </a:t>
            </a:r>
            <a:r>
              <a:rPr lang="ru-RU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тиждень</a:t>
            </a:r>
            <a:r>
              <a:rPr lang="ru-RU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.</a:t>
            </a:r>
          </a:p>
          <a:p>
            <a:pPr eaLnBrk="1" hangingPunct="1">
              <a:spcAft>
                <a:spcPts val="3450"/>
              </a:spcAft>
              <a:buFontTx/>
              <a:buNone/>
            </a:pPr>
            <a:r>
              <a:rPr lang="en-US" altLang="en-US" sz="900" i="1" dirty="0" smtClean="0">
                <a:ea typeface="ＭＳ Ｐゴシック" pitchFamily="34" charset="-128"/>
              </a:rPr>
              <a:t>NICE hypertension in pregnancy 2010. </a:t>
            </a:r>
            <a:r>
              <a:rPr lang="en-US" altLang="en-US" i="1" dirty="0" smtClean="0">
                <a:ea typeface="ＭＳ Ｐゴシック" pitchFamily="34" charset="-128"/>
              </a:rPr>
              <a:t>http://guidance.nice.org.uk/CG107/Guidance</a:t>
            </a:r>
            <a:endParaRPr lang="en-IE" altLang="en-US" i="1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5046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DBCE31-8604-4A51-97E9-FF4620570C0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12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7D62B6-A182-4775-80D4-9345651F012C}" type="datetimeFigureOut">
              <a:rPr lang="ru-RU" smtClean="0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1B03D-C6D1-44B0-9901-7EC8C0DE71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04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C5CBF8-2647-45DD-881A-CDA8183B4D5B}" type="datetimeFigureOut">
              <a:rPr lang="ru-RU" smtClean="0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D919F-4A4E-41B9-B3BF-9B953085D1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68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D21EF-489A-4C4D-95D4-3526F7201ED3}" type="datetimeFigureOut">
              <a:rPr lang="ru-RU" smtClean="0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36135-2856-4478-AFD8-8C89B68324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29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F47855-1A20-4B5F-810D-3966100F1340}" type="datetimeFigureOut">
              <a:rPr lang="ru-RU" smtClean="0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43648-26C9-46B8-8BF1-B2FE3C4EE0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121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7891B2-1D07-452F-A239-4A952AEDB626}" type="datetimeFigureOut">
              <a:rPr lang="ru-RU" smtClean="0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87139-185C-4183-BF14-40309AEB54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33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447F97-8A94-4803-8230-4286DB18BA8A}" type="datetimeFigureOut">
              <a:rPr lang="ru-RU" smtClean="0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D70B5-ADB9-4BE9-9B15-7B409D1BC9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61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8043A8-5FE9-4A08-9376-ED21FB2356D3}" type="datetimeFigureOut">
              <a:rPr lang="ru-RU" smtClean="0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01B23-E6B5-4537-A747-8DD8891C13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26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D8F08C-0C3D-4563-835B-F1E763DF18A7}" type="datetimeFigureOut">
              <a:rPr lang="ru-RU" smtClean="0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AD1E2-D192-4148-A1AB-FBCE61015C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59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0461D6-C6A7-4E6C-9145-8554C4A34A54}" type="datetimeFigureOut">
              <a:rPr lang="ru-RU" smtClean="0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22914-6CF5-4E8A-8CAE-FBA36747DD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301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A54110-B7C7-4764-861D-566C71B14F0A}" type="datetimeFigureOut">
              <a:rPr lang="ru-RU" smtClean="0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7DAC1-DB98-4E74-A282-D18DD9DCCF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8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830AF2-E540-4A1B-8DB4-8A93D956F437}" type="datetimeFigureOut">
              <a:rPr lang="ru-RU" smtClean="0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47D00-6125-4A5F-B835-DBF5B2D0EE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9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CA711B1-68C5-49F1-8164-095765F1BD0F}" type="datetimeFigureOut">
              <a:rPr lang="ru-RU" smtClean="0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A25C71-0ED9-4EA4-9BF7-E80650FA92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75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825" y="2204864"/>
            <a:ext cx="8643997" cy="1675536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p3d>
            <a:bevelT w="63500" h="254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/>
              <a:t>Гіпертензивні</a:t>
            </a:r>
            <a:r>
              <a:rPr lang="ru-RU" b="1" dirty="0" smtClean="0"/>
              <a:t> </a:t>
            </a:r>
            <a:r>
              <a:rPr lang="ru-RU" b="1" dirty="0" err="1" smtClean="0"/>
              <a:t>розлади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час </a:t>
            </a:r>
            <a:r>
              <a:rPr lang="ru-RU" b="1" dirty="0" err="1" smtClean="0"/>
              <a:t>вагітності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5300663"/>
            <a:ext cx="6616700" cy="1223962"/>
          </a:xfrm>
          <a:prstGeom prst="round2Diag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b="1" dirty="0">
                <a:solidFill>
                  <a:schemeClr val="tx2"/>
                </a:solidFill>
                <a:latin typeface="Arial" charset="0"/>
              </a:rPr>
              <a:t>Пучков </a:t>
            </a:r>
            <a:r>
              <a:rPr lang="ru-RU" sz="2400" b="1" dirty="0" err="1" smtClean="0">
                <a:solidFill>
                  <a:schemeClr val="tx2"/>
                </a:solidFill>
                <a:latin typeface="Arial" charset="0"/>
              </a:rPr>
              <a:t>Володимир</a:t>
            </a:r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Arial" charset="0"/>
              </a:rPr>
              <a:t>Анатолійович</a:t>
            </a:r>
            <a:endParaRPr lang="ru-RU" sz="2400" b="1" dirty="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  <a:latin typeface="Arial" charset="0"/>
              </a:rPr>
              <a:t>доцент </a:t>
            </a:r>
            <a:r>
              <a:rPr lang="ru-RU" sz="2400" dirty="0" err="1" smtClean="0">
                <a:solidFill>
                  <a:schemeClr val="tx1"/>
                </a:solidFill>
                <a:latin typeface="Arial" charset="0"/>
              </a:rPr>
              <a:t>кафедри</a:t>
            </a:r>
            <a:r>
              <a:rPr lang="ru-RU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Arial" charset="0"/>
              </a:rPr>
              <a:t>акушерства </a:t>
            </a:r>
            <a:r>
              <a:rPr lang="uk-UA" sz="2400" dirty="0" smtClean="0">
                <a:solidFill>
                  <a:schemeClr val="tx1"/>
                </a:solidFill>
                <a:latin typeface="Arial" charset="0"/>
              </a:rPr>
              <a:t>і</a:t>
            </a:r>
            <a:r>
              <a:rPr lang="ru-RU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" charset="0"/>
              </a:rPr>
              <a:t>гінекології</a:t>
            </a:r>
            <a:r>
              <a:rPr lang="ru-RU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charset="0"/>
              </a:rPr>
              <a:t>к.мед.н</a:t>
            </a:r>
            <a:r>
              <a:rPr lang="ru-RU" sz="2400" dirty="0">
                <a:solidFill>
                  <a:schemeClr val="tx1"/>
                </a:solidFill>
                <a:latin typeface="Arial" charset="0"/>
              </a:rPr>
              <a:t>., </a:t>
            </a:r>
            <a:endParaRPr lang="ru-RU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913" y="201613"/>
            <a:ext cx="8515350" cy="1328023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err="1" smtClean="0"/>
              <a:t>Запорізький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державний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медичний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університет</a:t>
            </a:r>
            <a:endParaRPr lang="ru-RU" sz="2400" b="1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/>
              <a:t>Кафедра акушерства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гінекології</a:t>
            </a:r>
            <a:endParaRPr lang="ru-RU" sz="2400" b="1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550988"/>
            <a:ext cx="7999413" cy="3678237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ru-RU" altLang="en-US" dirty="0" err="1" smtClean="0">
                <a:ea typeface="ＭＳ Ｐゴシック" pitchFamily="34" charset="-128"/>
              </a:rPr>
              <a:t>Гестаційна</a:t>
            </a:r>
            <a:r>
              <a:rPr lang="ru-RU" altLang="en-US" dirty="0" smtClean="0"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a typeface="ＭＳ Ｐゴシック" pitchFamily="34" charset="-128"/>
              </a:rPr>
              <a:t>гіпертензія</a:t>
            </a:r>
            <a:r>
              <a:rPr lang="ru-RU" altLang="en-US" dirty="0" smtClean="0">
                <a:ea typeface="ＭＳ Ｐゴシック" pitchFamily="34" charset="-128"/>
              </a:rPr>
              <a:t>, </a:t>
            </a:r>
            <a:r>
              <a:rPr lang="ru-RU" altLang="en-US" dirty="0" err="1" smtClean="0">
                <a:ea typeface="ＭＳ Ｐゴシック" pitchFamily="34" charset="-128"/>
              </a:rPr>
              <a:t>що</a:t>
            </a:r>
            <a:r>
              <a:rPr lang="ru-RU" altLang="en-US" dirty="0" smtClean="0"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a typeface="ＭＳ Ｐゴシック" pitchFamily="34" charset="-128"/>
              </a:rPr>
              <a:t>виникає</a:t>
            </a:r>
            <a:r>
              <a:rPr lang="ru-RU" altLang="en-US" dirty="0" smtClean="0">
                <a:ea typeface="ＭＳ Ｐゴシック" pitchFamily="34" charset="-128"/>
              </a:rPr>
              <a:t> на </a:t>
            </a:r>
            <a:r>
              <a:rPr lang="ru-RU" altLang="en-US" dirty="0" err="1" smtClean="0">
                <a:ea typeface="ＭＳ Ｐゴシック" pitchFamily="34" charset="-128"/>
              </a:rPr>
              <a:t>ранніх</a:t>
            </a:r>
            <a:r>
              <a:rPr lang="ru-RU" altLang="en-US" dirty="0" smtClean="0"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a typeface="ＭＳ Ｐゴシック" pitchFamily="34" charset="-128"/>
              </a:rPr>
              <a:t>термінах</a:t>
            </a:r>
            <a:r>
              <a:rPr lang="ru-RU" altLang="en-US" dirty="0" smtClean="0"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a typeface="ＭＳ Ｐゴシック" pitchFamily="34" charset="-128"/>
              </a:rPr>
              <a:t>вагітності</a:t>
            </a:r>
            <a:r>
              <a:rPr lang="ru-RU" altLang="en-US" dirty="0" smtClean="0">
                <a:ea typeface="ＭＳ Ｐゴシック" pitchFamily="34" charset="-128"/>
              </a:rPr>
              <a:t> (&lt;34 </a:t>
            </a:r>
            <a:r>
              <a:rPr lang="ru-RU" altLang="en-US" dirty="0" err="1" smtClean="0">
                <a:ea typeface="ＭＳ Ｐゴシック" pitchFamily="34" charset="-128"/>
              </a:rPr>
              <a:t>тижнів</a:t>
            </a:r>
            <a:r>
              <a:rPr lang="ru-RU" altLang="en-US" dirty="0" smtClean="0">
                <a:ea typeface="ＭＳ Ｐゴシック" pitchFamily="34" charset="-128"/>
              </a:rPr>
              <a:t>), </a:t>
            </a:r>
            <a:r>
              <a:rPr lang="ru-RU" altLang="en-US" dirty="0" err="1" smtClean="0">
                <a:ea typeface="ＭＳ Ｐゴシック" pitchFamily="34" charset="-128"/>
              </a:rPr>
              <a:t>пов'язана</a:t>
            </a:r>
            <a:r>
              <a:rPr lang="ru-RU" altLang="en-US" dirty="0" smtClean="0"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a typeface="ＭＳ Ｐゴシック" pitchFamily="34" charset="-128"/>
              </a:rPr>
              <a:t>з</a:t>
            </a:r>
            <a:r>
              <a:rPr lang="ru-RU" altLang="en-US" dirty="0" smtClean="0"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a typeface="ＭＳ Ｐゴシック" pitchFamily="34" charset="-128"/>
              </a:rPr>
              <a:t>високим</a:t>
            </a:r>
            <a:r>
              <a:rPr lang="ru-RU" altLang="en-US" dirty="0" smtClean="0"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a typeface="ＭＳ Ｐゴシック" pitchFamily="34" charset="-128"/>
              </a:rPr>
              <a:t>ризиком</a:t>
            </a:r>
            <a:r>
              <a:rPr lang="ru-RU" altLang="en-US" dirty="0" smtClean="0">
                <a:ea typeface="ＭＳ Ｐゴシック" pitchFamily="34" charset="-128"/>
              </a:rPr>
              <a:t> (35%) </a:t>
            </a:r>
            <a:r>
              <a:rPr lang="ru-RU" altLang="en-US" dirty="0" err="1" smtClean="0">
                <a:ea typeface="ＭＳ Ｐゴシック" pitchFamily="34" charset="-128"/>
              </a:rPr>
              <a:t>прееклампсії</a:t>
            </a:r>
            <a:r>
              <a:rPr lang="ru-RU" altLang="en-US" dirty="0" smtClean="0"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a typeface="ＭＳ Ｐゴシック" pitchFamily="34" charset="-128"/>
              </a:rPr>
              <a:t>і</a:t>
            </a:r>
            <a:r>
              <a:rPr lang="ru-RU" altLang="en-US" dirty="0" smtClean="0">
                <a:ea typeface="ＭＳ Ｐゴシック" pitchFamily="34" charset="-128"/>
              </a:rPr>
              <a:t> тому </a:t>
            </a:r>
            <a:r>
              <a:rPr lang="ru-RU" altLang="en-US" dirty="0" err="1" smtClean="0">
                <a:ea typeface="ＭＳ Ｐゴシック" pitchFamily="34" charset="-128"/>
              </a:rPr>
              <a:t>вимагає</a:t>
            </a:r>
            <a:r>
              <a:rPr lang="ru-RU" altLang="en-US" dirty="0" smtClean="0"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a typeface="ＭＳ Ｐゴシック" pitchFamily="34" charset="-128"/>
              </a:rPr>
              <a:t>уважного</a:t>
            </a:r>
            <a:r>
              <a:rPr lang="ru-RU" altLang="en-US" dirty="0" smtClean="0"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a typeface="ＭＳ Ｐゴシック" pitchFamily="34" charset="-128"/>
              </a:rPr>
              <a:t>спостереження</a:t>
            </a:r>
            <a:r>
              <a:rPr lang="ru-RU" altLang="en-US" dirty="0" smtClean="0">
                <a:ea typeface="ＭＳ Ｐゴシック" pitchFamily="34" charset="-128"/>
              </a:rPr>
              <a:t> за </a:t>
            </a:r>
            <a:r>
              <a:rPr lang="ru-RU" altLang="en-US" dirty="0" err="1" smtClean="0">
                <a:ea typeface="ＭＳ Ｐゴシック" pitchFamily="34" charset="-128"/>
              </a:rPr>
              <a:t>жінкою</a:t>
            </a:r>
            <a:r>
              <a:rPr lang="ru-RU" altLang="en-US" dirty="0" smtClean="0"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a typeface="ＭＳ Ｐゴシック" pitchFamily="34" charset="-128"/>
              </a:rPr>
              <a:t>і</a:t>
            </a:r>
            <a:r>
              <a:rPr lang="ru-RU" altLang="en-US" dirty="0" smtClean="0">
                <a:ea typeface="ＭＳ Ｐゴシック" pitchFamily="34" charset="-128"/>
              </a:rPr>
              <a:t> плодом.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ru-RU" altLang="en-US" dirty="0" err="1" smtClean="0">
                <a:ea typeface="ＭＳ Ｐゴシック" pitchFamily="34" charset="-128"/>
              </a:rPr>
              <a:t>Ризики</a:t>
            </a:r>
            <a:r>
              <a:rPr lang="ru-RU" altLang="en-US" dirty="0" smtClean="0"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a typeface="ＭＳ Ｐゴシック" pitchFamily="34" charset="-128"/>
              </a:rPr>
              <a:t>залежать</a:t>
            </a:r>
            <a:r>
              <a:rPr lang="ru-RU" altLang="en-US" dirty="0" smtClean="0"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a typeface="ＭＳ Ｐゴシック" pitchFamily="34" charset="-128"/>
              </a:rPr>
              <a:t>від</a:t>
            </a:r>
            <a:r>
              <a:rPr lang="ru-RU" altLang="en-US" dirty="0" smtClean="0"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a typeface="ＭＳ Ｐゴシック" pitchFamily="34" charset="-128"/>
              </a:rPr>
              <a:t>терміну</a:t>
            </a:r>
            <a:r>
              <a:rPr lang="ru-RU" altLang="en-US" dirty="0" smtClean="0"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a typeface="ＭＳ Ｐゴシック" pitchFamily="34" charset="-128"/>
              </a:rPr>
              <a:t>вагітності</a:t>
            </a:r>
            <a:r>
              <a:rPr lang="ru-RU" altLang="en-US" dirty="0" smtClean="0">
                <a:ea typeface="ＭＳ Ｐゴシック" pitchFamily="34" charset="-128"/>
              </a:rPr>
              <a:t> на </a:t>
            </a:r>
            <a:r>
              <a:rPr lang="ru-RU" altLang="en-US" dirty="0" err="1" smtClean="0">
                <a:ea typeface="ＭＳ Ｐゴシック" pitchFamily="34" charset="-128"/>
              </a:rPr>
              <a:t>даний</a:t>
            </a:r>
            <a:r>
              <a:rPr lang="ru-RU" altLang="en-US" dirty="0" smtClean="0">
                <a:ea typeface="ＭＳ Ｐゴシック" pitchFamily="34" charset="-128"/>
              </a:rPr>
              <a:t> момент </a:t>
            </a:r>
            <a:r>
              <a:rPr lang="ru-RU" altLang="en-US" dirty="0" err="1" smtClean="0">
                <a:ea typeface="ＭＳ Ｐゴシック" pitchFamily="34" charset="-128"/>
              </a:rPr>
              <a:t>і</a:t>
            </a:r>
            <a:r>
              <a:rPr lang="ru-RU" altLang="en-US" dirty="0" smtClean="0"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a typeface="ＭＳ Ｐゴシック" pitchFamily="34" charset="-128"/>
              </a:rPr>
              <a:t>можливого</a:t>
            </a:r>
            <a:r>
              <a:rPr lang="ru-RU" altLang="en-US" dirty="0" smtClean="0"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a typeface="ＭＳ Ｐゴシック" pitchFamily="34" charset="-128"/>
              </a:rPr>
              <a:t>розвитку</a:t>
            </a:r>
            <a:r>
              <a:rPr lang="ru-RU" altLang="en-US" dirty="0" smtClean="0"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a typeface="ＭＳ Ｐゴシック" pitchFamily="34" charset="-128"/>
              </a:rPr>
              <a:t>прееклампсії</a:t>
            </a:r>
            <a:endParaRPr lang="ru-RU" altLang="en-US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ru-RU" altLang="en-US" dirty="0" smtClean="0">
                <a:ea typeface="ＭＳ Ｐゴシック" pitchFamily="34" charset="-128"/>
              </a:rPr>
              <a:t>В </a:t>
            </a:r>
            <a:r>
              <a:rPr lang="ru-RU" altLang="en-US" dirty="0" err="1" smtClean="0">
                <a:ea typeface="ＭＳ Ｐゴシック" pitchFamily="34" charset="-128"/>
              </a:rPr>
              <a:t>середньому</a:t>
            </a:r>
            <a:r>
              <a:rPr lang="ru-RU" altLang="en-US" dirty="0" smtClean="0">
                <a:ea typeface="ＭＳ Ｐゴシック" pitchFamily="34" charset="-128"/>
              </a:rPr>
              <a:t>, </a:t>
            </a:r>
            <a:r>
              <a:rPr lang="ru-RU" altLang="en-US" dirty="0" err="1" smtClean="0">
                <a:ea typeface="ＭＳ Ｐゴシック" pitchFamily="34" charset="-128"/>
              </a:rPr>
              <a:t>перехід</a:t>
            </a:r>
            <a:r>
              <a:rPr lang="ru-RU" altLang="en-US" dirty="0" smtClean="0"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a typeface="ＭＳ Ｐゴシック" pitchFamily="34" charset="-128"/>
              </a:rPr>
              <a:t>в</a:t>
            </a:r>
            <a:r>
              <a:rPr lang="ru-RU" altLang="en-US" dirty="0" smtClean="0"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a typeface="ＭＳ Ｐゴシック" pitchFamily="34" charset="-128"/>
              </a:rPr>
              <a:t>прееклампсію</a:t>
            </a:r>
            <a:r>
              <a:rPr lang="ru-RU" altLang="en-US" dirty="0" smtClean="0"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a typeface="ＭＳ Ｐゴシック" pitchFamily="34" charset="-128"/>
              </a:rPr>
              <a:t>відбувається</a:t>
            </a:r>
            <a:r>
              <a:rPr lang="ru-RU" altLang="en-US" dirty="0" smtClean="0"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a typeface="ＭＳ Ｐゴシック" pitchFamily="34" charset="-128"/>
              </a:rPr>
              <a:t>протягом</a:t>
            </a:r>
            <a:r>
              <a:rPr lang="ru-RU" altLang="en-US" dirty="0" smtClean="0">
                <a:ea typeface="ＭＳ Ｐゴシック" pitchFamily="34" charset="-128"/>
              </a:rPr>
              <a:t> 5 </a:t>
            </a:r>
            <a:r>
              <a:rPr lang="ru-RU" altLang="en-US" dirty="0" err="1" smtClean="0">
                <a:ea typeface="ＭＳ Ｐゴシック" pitchFamily="34" charset="-128"/>
              </a:rPr>
              <a:t>тижнів</a:t>
            </a:r>
            <a:r>
              <a:rPr lang="ru-RU" altLang="en-US" dirty="0" smtClean="0">
                <a:ea typeface="ＭＳ Ｐゴシック" pitchFamily="34" charset="-128"/>
              </a:rPr>
              <a:t> (</a:t>
            </a:r>
            <a:r>
              <a:rPr lang="ru-RU" altLang="en-US" dirty="0" err="1" smtClean="0">
                <a:ea typeface="ＭＳ Ｐゴシック" pitchFamily="34" charset="-128"/>
              </a:rPr>
              <a:t>можливо</a:t>
            </a:r>
            <a:r>
              <a:rPr lang="ru-RU" altLang="en-US" dirty="0" smtClean="0">
                <a:ea typeface="ＭＳ Ｐゴシック" pitchFamily="34" charset="-128"/>
              </a:rPr>
              <a:t> </a:t>
            </a:r>
            <a:r>
              <a:rPr lang="ru-RU" altLang="en-US" dirty="0" err="1" smtClean="0">
                <a:ea typeface="ＭＳ Ｐゴシック" pitchFamily="34" charset="-128"/>
              </a:rPr>
              <a:t>швидше</a:t>
            </a:r>
            <a:r>
              <a:rPr lang="ru-RU" altLang="en-US" dirty="0" smtClean="0">
                <a:ea typeface="ＭＳ Ｐゴシック" pitchFamily="34" charset="-128"/>
              </a:rPr>
              <a:t>)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580063" y="5656263"/>
            <a:ext cx="3175000" cy="619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2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n"/>
              <a:defRPr sz="16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n"/>
              <a:defRPr sz="16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n"/>
              <a:defRPr sz="16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n"/>
              <a:defRPr sz="16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n"/>
              <a:defRPr sz="16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dirty="0">
                <a:solidFill>
                  <a:schemeClr val="tx2"/>
                </a:solidFill>
              </a:rPr>
              <a:t>Magee 2014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39552" y="309563"/>
            <a:ext cx="7488436" cy="10287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ru-RU" sz="3200" dirty="0" err="1" smtClean="0"/>
              <a:t>Гестаційна</a:t>
            </a:r>
            <a:r>
              <a:rPr lang="ru-RU" sz="3200" dirty="0" smtClean="0"/>
              <a:t> </a:t>
            </a:r>
            <a:r>
              <a:rPr lang="ru-RU" sz="3200" dirty="0" err="1" smtClean="0"/>
              <a:t>гіпертензія</a:t>
            </a:r>
            <a:r>
              <a:rPr lang="ru-RU" sz="3200" dirty="0" smtClean="0"/>
              <a:t>: </a:t>
            </a:r>
            <a:br>
              <a:rPr lang="ru-RU" sz="3200" dirty="0" smtClean="0"/>
            </a:br>
            <a:r>
              <a:rPr lang="ru-RU" sz="3200" dirty="0" smtClean="0"/>
              <a:t>характеристики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2527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502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190358"/>
              </p:ext>
            </p:extLst>
          </p:nvPr>
        </p:nvGraphicFramePr>
        <p:xfrm>
          <a:off x="146901" y="1241359"/>
          <a:ext cx="8785225" cy="4393165"/>
        </p:xfrm>
        <a:graphic>
          <a:graphicData uri="http://schemas.openxmlformats.org/drawingml/2006/table">
            <a:tbl>
              <a:tblPr/>
              <a:tblGrid>
                <a:gridCol w="1544779"/>
                <a:gridCol w="2376346"/>
                <a:gridCol w="2449512"/>
                <a:gridCol w="2414588"/>
              </a:tblGrid>
              <a:tr h="631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Ступінь</a:t>
                      </a:r>
                      <a:r>
                        <a:rPr kumimoji="0" lang="ru-RU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ru-RU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гіпертензії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71987" marB="7198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Легка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(140/90 </a:t>
                      </a:r>
                      <a:r>
                        <a:rPr kumimoji="0" lang="ru-RU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-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149/99)</a:t>
                      </a:r>
                    </a:p>
                  </a:txBody>
                  <a:tcPr marT="71987" marB="719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Помірна</a:t>
                      </a:r>
                      <a:r>
                        <a:rPr kumimoji="0" lang="ru-RU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</a:t>
                      </a:r>
                      <a:endParaRPr kumimoji="0" lang="ru-RU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(150/100 </a:t>
                      </a:r>
                      <a:r>
                        <a:rPr kumimoji="0" lang="ru-RU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-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159/109)</a:t>
                      </a:r>
                    </a:p>
                  </a:txBody>
                  <a:tcPr marT="71987" marB="719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Тяжка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(≥ 160/110)  </a:t>
                      </a:r>
                    </a:p>
                  </a:txBody>
                  <a:tcPr marT="71987" marB="7198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69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Вимірювання</a:t>
                      </a: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АТ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71987" marB="7198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Не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частіше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1 разу на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тиждень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71987" marB="719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Як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мінімум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2 рази на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тиждень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71987" marB="719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Як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мінімум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4 рази на день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71987" marB="7198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690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Аналіз</a:t>
                      </a: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на </a:t>
                      </a:r>
                      <a:r>
                        <a:rPr kumimoji="0" lang="ru-RU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протеїнурію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71987" marB="7198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При кожному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візиті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71987" marB="719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При кожному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візиті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71987" marB="719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Щодня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71987" marB="7198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43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Аналіз</a:t>
                      </a: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ru-RU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крові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71987" marB="7198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Тільки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стандартні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аналізи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при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вагітності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71987" marB="719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Аналіз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функції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нирок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,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електроліти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, ЗАК,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трансамінази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,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білірубін</a:t>
                      </a:r>
                      <a:endParaRPr kumimoji="0" lang="ru-RU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Не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призначати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подальших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аналізів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крові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,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якщо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не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виявиться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протеїнурія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при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наступних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відвідуваннях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71987" marB="719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При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першому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відвідуванні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і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потім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щотижня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: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аналіз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функції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нирок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, ЗАК,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трансамінази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,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електроліти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,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білірубін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71987" marB="7198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69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Госпіталізація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71987" marB="7198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ні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71987" marB="719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ні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71987" marB="719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так (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поки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показники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АТ не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стануть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159/109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або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ru-R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нижче</a:t>
                      </a: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)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71987" marB="7198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560" name="Text Box 42"/>
          <p:cNvSpPr txBox="1">
            <a:spLocks noChangeArrowheads="1"/>
          </p:cNvSpPr>
          <p:nvPr/>
        </p:nvSpPr>
        <p:spPr bwMode="auto">
          <a:xfrm>
            <a:off x="686652" y="5897501"/>
            <a:ext cx="7705725" cy="584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2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n"/>
              <a:defRPr sz="16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n"/>
              <a:defRPr sz="16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n"/>
              <a:defRPr sz="16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n"/>
              <a:defRPr sz="16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n"/>
              <a:defRPr sz="16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en-US" sz="1600" dirty="0" err="1" smtClean="0">
                <a:solidFill>
                  <a:schemeClr val="tx1"/>
                </a:solidFill>
              </a:rPr>
              <a:t>Госпіталізація</a:t>
            </a:r>
            <a:r>
              <a:rPr lang="ru-RU" altLang="en-US" sz="1600" dirty="0" smtClean="0">
                <a:solidFill>
                  <a:schemeClr val="tx1"/>
                </a:solidFill>
              </a:rPr>
              <a:t>, </a:t>
            </a:r>
            <a:r>
              <a:rPr lang="ru-RU" altLang="en-US" sz="1600" dirty="0" err="1" smtClean="0">
                <a:solidFill>
                  <a:schemeClr val="tx1"/>
                </a:solidFill>
              </a:rPr>
              <a:t>лікування</a:t>
            </a:r>
            <a:r>
              <a:rPr lang="ru-RU" altLang="en-US" sz="1600" dirty="0" smtClean="0">
                <a:solidFill>
                  <a:schemeClr val="tx1"/>
                </a:solidFill>
              </a:rPr>
              <a:t>, </a:t>
            </a:r>
            <a:r>
              <a:rPr lang="ru-RU" altLang="en-US" sz="1600" dirty="0" err="1" smtClean="0">
                <a:solidFill>
                  <a:schemeClr val="tx1"/>
                </a:solidFill>
              </a:rPr>
              <a:t>вимірювання</a:t>
            </a:r>
            <a:r>
              <a:rPr lang="ru-RU" altLang="en-US" sz="1600" dirty="0" smtClean="0">
                <a:solidFill>
                  <a:schemeClr val="tx1"/>
                </a:solidFill>
              </a:rPr>
              <a:t> АТ, </a:t>
            </a:r>
            <a:r>
              <a:rPr lang="ru-RU" altLang="en-US" sz="1600" dirty="0" err="1" smtClean="0">
                <a:solidFill>
                  <a:schemeClr val="tx1"/>
                </a:solidFill>
              </a:rPr>
              <a:t>аналіз</a:t>
            </a:r>
            <a:r>
              <a:rPr lang="ru-RU" altLang="en-US" sz="1600" dirty="0" smtClean="0">
                <a:solidFill>
                  <a:schemeClr val="tx1"/>
                </a:solidFill>
              </a:rPr>
              <a:t> на </a:t>
            </a:r>
            <a:r>
              <a:rPr lang="ru-RU" altLang="en-US" sz="1600" dirty="0" err="1" smtClean="0">
                <a:solidFill>
                  <a:schemeClr val="tx1"/>
                </a:solidFill>
              </a:rPr>
              <a:t>протеїнурію</a:t>
            </a:r>
            <a:r>
              <a:rPr lang="ru-RU" altLang="en-US" sz="1600" dirty="0" smtClean="0">
                <a:solidFill>
                  <a:schemeClr val="tx1"/>
                </a:solidFill>
              </a:rPr>
              <a:t> </a:t>
            </a:r>
            <a:r>
              <a:rPr lang="ru-RU" altLang="en-US" sz="1600" dirty="0" err="1" smtClean="0">
                <a:solidFill>
                  <a:schemeClr val="tx1"/>
                </a:solidFill>
              </a:rPr>
              <a:t>і</a:t>
            </a:r>
            <a:r>
              <a:rPr lang="ru-RU" altLang="en-US" sz="1600" dirty="0" smtClean="0">
                <a:solidFill>
                  <a:schemeClr val="tx1"/>
                </a:solidFill>
              </a:rPr>
              <a:t> </a:t>
            </a:r>
            <a:r>
              <a:rPr lang="ru-RU" altLang="en-US" sz="1600" dirty="0" err="1" smtClean="0">
                <a:solidFill>
                  <a:schemeClr val="tx1"/>
                </a:solidFill>
              </a:rPr>
              <a:t>аналіз</a:t>
            </a:r>
            <a:r>
              <a:rPr lang="ru-RU" altLang="en-US" sz="1600" dirty="0" smtClean="0">
                <a:solidFill>
                  <a:schemeClr val="tx1"/>
                </a:solidFill>
              </a:rPr>
              <a:t> </a:t>
            </a:r>
            <a:r>
              <a:rPr lang="ru-RU" altLang="en-US" sz="1600" dirty="0" err="1" smtClean="0">
                <a:solidFill>
                  <a:schemeClr val="tx1"/>
                </a:solidFill>
              </a:rPr>
              <a:t>крові</a:t>
            </a:r>
            <a:r>
              <a:rPr lang="ru-RU" altLang="en-US" sz="1600" dirty="0" smtClean="0">
                <a:solidFill>
                  <a:schemeClr val="tx1"/>
                </a:solidFill>
              </a:rPr>
              <a:t> </a:t>
            </a:r>
            <a:r>
              <a:rPr lang="ru-RU" altLang="en-US" sz="1600" dirty="0" err="1" smtClean="0">
                <a:solidFill>
                  <a:schemeClr val="tx1"/>
                </a:solidFill>
              </a:rPr>
              <a:t>повинні</a:t>
            </a:r>
            <a:r>
              <a:rPr lang="ru-RU" altLang="en-US" sz="1600" dirty="0" smtClean="0">
                <a:solidFill>
                  <a:schemeClr val="tx1"/>
                </a:solidFill>
              </a:rPr>
              <a:t> </a:t>
            </a:r>
            <a:r>
              <a:rPr lang="ru-RU" altLang="en-US" sz="1600" dirty="0" err="1" smtClean="0">
                <a:solidFill>
                  <a:schemeClr val="tx1"/>
                </a:solidFill>
              </a:rPr>
              <a:t>здійснюватися</a:t>
            </a:r>
            <a:r>
              <a:rPr lang="ru-RU" altLang="en-US" sz="1600" dirty="0" smtClean="0">
                <a:solidFill>
                  <a:schemeClr val="tx1"/>
                </a:solidFill>
              </a:rPr>
              <a:t> </a:t>
            </a:r>
            <a:r>
              <a:rPr lang="ru-RU" altLang="en-US" sz="1600" dirty="0" err="1" smtClean="0">
                <a:solidFill>
                  <a:schemeClr val="tx1"/>
                </a:solidFill>
              </a:rPr>
              <a:t>відповідно</a:t>
            </a:r>
            <a:r>
              <a:rPr lang="ru-RU" altLang="en-US" sz="1600" dirty="0" smtClean="0">
                <a:solidFill>
                  <a:schemeClr val="tx1"/>
                </a:solidFill>
              </a:rPr>
              <a:t> до </a:t>
            </a:r>
            <a:r>
              <a:rPr lang="ru-RU" altLang="en-US" sz="1600" dirty="0" err="1" smtClean="0">
                <a:solidFill>
                  <a:schemeClr val="tx1"/>
                </a:solidFill>
              </a:rPr>
              <a:t>ступеня</a:t>
            </a:r>
            <a:r>
              <a:rPr lang="ru-RU" altLang="en-US" sz="1600" dirty="0" smtClean="0">
                <a:solidFill>
                  <a:schemeClr val="tx1"/>
                </a:solidFill>
              </a:rPr>
              <a:t> </a:t>
            </a:r>
            <a:r>
              <a:rPr lang="ru-RU" altLang="en-US" sz="1600" dirty="0" err="1" smtClean="0">
                <a:solidFill>
                  <a:schemeClr val="tx1"/>
                </a:solidFill>
              </a:rPr>
              <a:t>тяжкості</a:t>
            </a:r>
            <a:r>
              <a:rPr lang="ru-RU" altLang="en-US" sz="1600" dirty="0" smtClean="0">
                <a:solidFill>
                  <a:schemeClr val="tx1"/>
                </a:solidFill>
              </a:rPr>
              <a:t> </a:t>
            </a:r>
            <a:r>
              <a:rPr lang="ru-RU" altLang="en-US" sz="1600" dirty="0" err="1" smtClean="0">
                <a:solidFill>
                  <a:schemeClr val="tx1"/>
                </a:solidFill>
              </a:rPr>
              <a:t>гіпертензії</a:t>
            </a:r>
            <a:r>
              <a:rPr lang="ru-RU" altLang="en-US" sz="1600" dirty="0" smtClean="0">
                <a:solidFill>
                  <a:schemeClr val="tx1"/>
                </a:solidFill>
              </a:rPr>
              <a:t>.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22561" name="Rectangle 4"/>
          <p:cNvSpPr>
            <a:spLocks noChangeArrowheads="1"/>
          </p:cNvSpPr>
          <p:nvPr/>
        </p:nvSpPr>
        <p:spPr bwMode="auto">
          <a:xfrm>
            <a:off x="7932738" y="6478588"/>
            <a:ext cx="1152525" cy="3429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2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n"/>
              <a:defRPr sz="16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n"/>
              <a:defRPr sz="16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n"/>
              <a:defRPr sz="16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n"/>
              <a:defRPr sz="16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n"/>
              <a:defRPr sz="1600">
                <a:solidFill>
                  <a:schemeClr val="bg2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dirty="0">
                <a:solidFill>
                  <a:srgbClr val="0070C0"/>
                </a:solidFill>
              </a:rPr>
              <a:t>NICE 2010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79484" y="188640"/>
            <a:ext cx="8120063" cy="93662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 sz="3200" dirty="0" err="1" smtClean="0"/>
              <a:t>Гестаційна</a:t>
            </a:r>
            <a:r>
              <a:rPr lang="ru-RU" sz="3200" dirty="0" smtClean="0"/>
              <a:t> </a:t>
            </a:r>
            <a:r>
              <a:rPr lang="ru-RU" sz="3200" dirty="0" err="1" smtClean="0"/>
              <a:t>гіпертензія</a:t>
            </a:r>
            <a:r>
              <a:rPr lang="ru-RU" sz="3200" dirty="0" smtClean="0"/>
              <a:t>: </a:t>
            </a:r>
            <a:r>
              <a:rPr lang="ru-RU" sz="3200" dirty="0" err="1" smtClean="0"/>
              <a:t>спостереження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2483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ru-RU" sz="2800" dirty="0" err="1" smtClean="0"/>
              <a:t>Маркери</a:t>
            </a:r>
            <a:r>
              <a:rPr lang="ru-RU" sz="2800" dirty="0" smtClean="0"/>
              <a:t> </a:t>
            </a:r>
            <a:r>
              <a:rPr lang="ru-RU" sz="2800" dirty="0" err="1" smtClean="0"/>
              <a:t>ризику</a:t>
            </a:r>
            <a:r>
              <a:rPr lang="ru-RU" sz="2800" dirty="0" smtClean="0"/>
              <a:t> ПЕ на </a:t>
            </a:r>
            <a:r>
              <a:rPr lang="ru-RU" sz="2800" dirty="0" err="1" smtClean="0"/>
              <a:t>ранніх</a:t>
            </a:r>
            <a:r>
              <a:rPr lang="ru-RU" sz="2800" dirty="0" smtClean="0"/>
              <a:t> </a:t>
            </a:r>
            <a:r>
              <a:rPr lang="ru-RU" sz="2800" dirty="0" err="1" smtClean="0"/>
              <a:t>термінах</a:t>
            </a:r>
            <a:r>
              <a:rPr lang="ru-RU" sz="2800" dirty="0" smtClean="0"/>
              <a:t> </a:t>
            </a:r>
            <a:r>
              <a:rPr lang="ru-RU" sz="2800" dirty="0" err="1" smtClean="0"/>
              <a:t>вагітності</a:t>
            </a:r>
            <a:r>
              <a:rPr lang="ru-RU" sz="2800" dirty="0" smtClean="0"/>
              <a:t>:</a:t>
            </a:r>
          </a:p>
          <a:p>
            <a:pPr marL="0" indent="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ru-RU" sz="2800" b="1" dirty="0" err="1" smtClean="0"/>
              <a:t>Високий</a:t>
            </a:r>
            <a:r>
              <a:rPr lang="ru-RU" sz="2800" b="1" dirty="0" smtClean="0"/>
              <a:t> (1 </a:t>
            </a:r>
            <a:r>
              <a:rPr lang="ru-RU" sz="2800" b="1" dirty="0" err="1" smtClean="0"/>
              <a:t>ознака</a:t>
            </a:r>
            <a:r>
              <a:rPr lang="ru-RU" sz="2800" b="1" dirty="0" smtClean="0"/>
              <a:t>)</a:t>
            </a:r>
          </a:p>
          <a:p>
            <a:pPr>
              <a:spcBef>
                <a:spcPts val="580"/>
              </a:spcBef>
              <a:defRPr/>
            </a:pPr>
            <a:r>
              <a:rPr lang="ru-RU" sz="2800" dirty="0" err="1" smtClean="0"/>
              <a:t>багатоплідна</a:t>
            </a:r>
            <a:r>
              <a:rPr lang="ru-RU" sz="2800" dirty="0" smtClean="0"/>
              <a:t> </a:t>
            </a:r>
            <a:r>
              <a:rPr lang="ru-RU" sz="2800" dirty="0" err="1" smtClean="0"/>
              <a:t>вагітність</a:t>
            </a:r>
            <a:r>
              <a:rPr lang="ru-RU" sz="2800" dirty="0" smtClean="0"/>
              <a:t>;</a:t>
            </a:r>
          </a:p>
          <a:p>
            <a:pPr>
              <a:spcBef>
                <a:spcPts val="580"/>
              </a:spcBef>
              <a:defRPr/>
            </a:pPr>
            <a:r>
              <a:rPr lang="ru-RU" sz="2800" dirty="0" err="1" smtClean="0"/>
              <a:t>антифосфоліпідний</a:t>
            </a:r>
            <a:r>
              <a:rPr lang="ru-RU" sz="2800" dirty="0" smtClean="0"/>
              <a:t> синдром;</a:t>
            </a:r>
          </a:p>
          <a:p>
            <a:pPr>
              <a:spcBef>
                <a:spcPts val="580"/>
              </a:spcBef>
              <a:defRPr/>
            </a:pPr>
            <a:r>
              <a:rPr lang="ru-RU" sz="2800" dirty="0" err="1" smtClean="0"/>
              <a:t>захворювання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нирок</a:t>
            </a:r>
            <a:r>
              <a:rPr lang="ru-RU" sz="2800" dirty="0" smtClean="0"/>
              <a:t> (</a:t>
            </a:r>
            <a:r>
              <a:rPr lang="ru-RU" sz="2800" dirty="0" err="1" smtClean="0"/>
              <a:t>значний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ступінь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протеїнурії</a:t>
            </a:r>
            <a:r>
              <a:rPr lang="ru-RU" sz="2800" dirty="0" smtClean="0"/>
              <a:t>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час </a:t>
            </a:r>
            <a:r>
              <a:rPr lang="ru-RU" sz="2800" dirty="0" err="1" smtClean="0"/>
              <a:t>першого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візиту</a:t>
            </a:r>
            <a:r>
              <a:rPr lang="ru-RU" sz="2800" dirty="0" smtClean="0"/>
              <a:t> на </a:t>
            </a:r>
            <a:r>
              <a:rPr lang="ru-RU" sz="2800" dirty="0" err="1" smtClean="0"/>
              <a:t>ранніх</a:t>
            </a:r>
            <a:r>
              <a:rPr lang="ru-RU" sz="2800" dirty="0" smtClean="0"/>
              <a:t> </a:t>
            </a:r>
            <a:r>
              <a:rPr lang="ru-RU" sz="2800" dirty="0" err="1" smtClean="0"/>
              <a:t>термінах</a:t>
            </a:r>
            <a:r>
              <a:rPr lang="ru-RU" sz="2800" dirty="0" smtClean="0"/>
              <a:t> </a:t>
            </a:r>
            <a:r>
              <a:rPr lang="ru-RU" sz="2800" dirty="0" err="1" smtClean="0"/>
              <a:t>вагітності</a:t>
            </a:r>
            <a:r>
              <a:rPr lang="ru-RU" sz="2800" dirty="0" smtClean="0"/>
              <a:t>);</a:t>
            </a:r>
          </a:p>
          <a:p>
            <a:pPr>
              <a:spcBef>
                <a:spcPts val="580"/>
              </a:spcBef>
              <a:defRPr/>
            </a:pPr>
            <a:r>
              <a:rPr lang="ru-RU" sz="2800" dirty="0" err="1" smtClean="0"/>
              <a:t>вже</a:t>
            </a:r>
            <a:r>
              <a:rPr lang="ru-RU" sz="2800" dirty="0" smtClean="0"/>
              <a:t> </a:t>
            </a:r>
            <a:r>
              <a:rPr lang="ru-RU" sz="2800" dirty="0" err="1" smtClean="0"/>
              <a:t>існуюча</a:t>
            </a:r>
            <a:r>
              <a:rPr lang="ru-RU" sz="2800" dirty="0" smtClean="0"/>
              <a:t> </a:t>
            </a:r>
            <a:r>
              <a:rPr lang="ru-RU" sz="2800" dirty="0" err="1" smtClean="0"/>
              <a:t>гіпертензія</a:t>
            </a:r>
            <a:r>
              <a:rPr lang="ru-RU" sz="2800" dirty="0" smtClean="0"/>
              <a:t>;</a:t>
            </a:r>
          </a:p>
          <a:p>
            <a:pPr>
              <a:spcBef>
                <a:spcPts val="580"/>
              </a:spcBef>
              <a:defRPr/>
            </a:pPr>
            <a:r>
              <a:rPr lang="ru-RU" sz="2800" dirty="0" err="1" smtClean="0"/>
              <a:t>цукровий</a:t>
            </a:r>
            <a:r>
              <a:rPr lang="ru-RU" sz="2800" dirty="0" smtClean="0"/>
              <a:t> </a:t>
            </a:r>
            <a:r>
              <a:rPr lang="ru-RU" sz="2800" dirty="0" err="1" smtClean="0"/>
              <a:t>діабет</a:t>
            </a:r>
            <a:r>
              <a:rPr lang="uk-UA" sz="2400" dirty="0" smtClean="0"/>
              <a:t>. </a:t>
            </a:r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3200" dirty="0" err="1" smtClean="0"/>
              <a:t>Фактори</a:t>
            </a:r>
            <a:r>
              <a:rPr lang="ru-RU" sz="3200" dirty="0" smtClean="0"/>
              <a:t> </a:t>
            </a:r>
            <a:r>
              <a:rPr lang="ru-RU" sz="3200" dirty="0" err="1" smtClean="0"/>
              <a:t>ризику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розвитку</a:t>
            </a:r>
            <a:r>
              <a:rPr lang="ru-RU" sz="3200" dirty="0" smtClean="0"/>
              <a:t> </a:t>
            </a:r>
            <a:r>
              <a:rPr lang="ru-RU" sz="3200" dirty="0" err="1" smtClean="0"/>
              <a:t>прееклампсії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4306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err="1" smtClean="0"/>
              <a:t>Маркери</a:t>
            </a:r>
            <a:r>
              <a:rPr lang="ru-RU" sz="2800" dirty="0" smtClean="0"/>
              <a:t> </a:t>
            </a:r>
            <a:r>
              <a:rPr lang="ru-RU" sz="2800" dirty="0" err="1" smtClean="0"/>
              <a:t>ризику</a:t>
            </a:r>
            <a:r>
              <a:rPr lang="ru-RU" sz="2800" dirty="0" smtClean="0"/>
              <a:t> </a:t>
            </a:r>
            <a:r>
              <a:rPr lang="ru-RU" sz="2800" dirty="0" err="1" smtClean="0"/>
              <a:t>прееклампсії</a:t>
            </a:r>
            <a:r>
              <a:rPr lang="ru-RU" sz="2800" dirty="0" smtClean="0"/>
              <a:t> на </a:t>
            </a:r>
            <a:r>
              <a:rPr lang="ru-RU" sz="2800" dirty="0" err="1" smtClean="0"/>
              <a:t>ранніх</a:t>
            </a:r>
            <a:r>
              <a:rPr lang="ru-RU" sz="2800" dirty="0" smtClean="0"/>
              <a:t> </a:t>
            </a:r>
            <a:r>
              <a:rPr lang="ru-RU" sz="2800" dirty="0" err="1" smtClean="0"/>
              <a:t>термінах</a:t>
            </a:r>
            <a:r>
              <a:rPr lang="ru-RU" sz="2800" dirty="0" smtClean="0"/>
              <a:t> </a:t>
            </a:r>
            <a:r>
              <a:rPr lang="ru-RU" sz="2800" dirty="0" err="1" smtClean="0"/>
              <a:t>вагітності</a:t>
            </a:r>
            <a:r>
              <a:rPr lang="ru-RU" sz="2800" dirty="0" smtClean="0"/>
              <a:t>:</a:t>
            </a:r>
          </a:p>
          <a:p>
            <a:pPr marL="0" indent="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</a:t>
            </a:r>
            <a:r>
              <a:rPr lang="ru-RU" sz="2800" b="1" dirty="0" err="1" smtClean="0"/>
              <a:t>помірний</a:t>
            </a:r>
            <a:r>
              <a:rPr lang="ru-RU" sz="2800" b="1" dirty="0" smtClean="0"/>
              <a:t> (2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більше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ознаки</a:t>
            </a:r>
            <a:r>
              <a:rPr lang="ru-RU" sz="2800" b="1" dirty="0" smtClean="0"/>
              <a:t> - </a:t>
            </a:r>
            <a:r>
              <a:rPr lang="ru-RU" sz="2800" b="1" dirty="0" err="1" smtClean="0"/>
              <a:t>високий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ризик</a:t>
            </a:r>
            <a:r>
              <a:rPr lang="ru-RU" sz="2800" b="1" dirty="0" smtClean="0"/>
              <a:t>)</a:t>
            </a:r>
          </a:p>
          <a:p>
            <a:pPr>
              <a:spcBef>
                <a:spcPts val="580"/>
              </a:spcBef>
              <a:defRPr/>
            </a:pPr>
            <a:r>
              <a:rPr lang="ru-RU" sz="2800" dirty="0" smtClean="0"/>
              <a:t>перша </a:t>
            </a:r>
            <a:r>
              <a:rPr lang="ru-RU" sz="2800" dirty="0" err="1" smtClean="0"/>
              <a:t>вагітність</a:t>
            </a:r>
            <a:r>
              <a:rPr lang="ru-RU" sz="2800" dirty="0" smtClean="0"/>
              <a:t>;</a:t>
            </a:r>
          </a:p>
          <a:p>
            <a:pPr>
              <a:spcBef>
                <a:spcPts val="580"/>
              </a:spcBef>
              <a:defRPr/>
            </a:pPr>
            <a:r>
              <a:rPr lang="ru-RU" sz="2800" dirty="0" err="1" smtClean="0"/>
              <a:t>вік</a:t>
            </a:r>
            <a:r>
              <a:rPr lang="ru-RU" sz="2800" dirty="0" smtClean="0"/>
              <a:t> </a:t>
            </a:r>
            <a:r>
              <a:rPr lang="ru-RU" sz="2800" dirty="0" err="1" smtClean="0"/>
              <a:t>вагітної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жінки</a:t>
            </a:r>
            <a:r>
              <a:rPr lang="ru-RU" sz="2800" dirty="0" smtClean="0"/>
              <a:t> 40 </a:t>
            </a:r>
            <a:r>
              <a:rPr lang="ru-RU" sz="2800" dirty="0" err="1" smtClean="0"/>
              <a:t>років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старше;</a:t>
            </a:r>
          </a:p>
          <a:p>
            <a:pPr>
              <a:spcBef>
                <a:spcPts val="580"/>
              </a:spcBef>
              <a:defRPr/>
            </a:pPr>
            <a:r>
              <a:rPr lang="ru-RU" sz="2800" dirty="0" err="1" smtClean="0"/>
              <a:t>інтервал</a:t>
            </a:r>
            <a:r>
              <a:rPr lang="ru-RU" sz="2800" dirty="0" smtClean="0"/>
              <a:t> </a:t>
            </a:r>
            <a:r>
              <a:rPr lang="ru-RU" sz="2800" dirty="0" err="1" smtClean="0"/>
              <a:t>між</a:t>
            </a:r>
            <a:r>
              <a:rPr lang="ru-RU" sz="2800" dirty="0" smtClean="0"/>
              <a:t> </a:t>
            </a:r>
            <a:r>
              <a:rPr lang="ru-RU" sz="2800" dirty="0" err="1" smtClean="0"/>
              <a:t>вагітностями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більше</a:t>
            </a:r>
            <a:r>
              <a:rPr lang="ru-RU" sz="2800" dirty="0" smtClean="0"/>
              <a:t> 10 </a:t>
            </a:r>
            <a:r>
              <a:rPr lang="ru-RU" sz="2800" dirty="0" err="1" smtClean="0"/>
              <a:t>років</a:t>
            </a:r>
            <a:r>
              <a:rPr lang="ru-RU" sz="2800" dirty="0" smtClean="0"/>
              <a:t>;</a:t>
            </a:r>
          </a:p>
          <a:p>
            <a:pPr>
              <a:spcBef>
                <a:spcPts val="580"/>
              </a:spcBef>
              <a:defRPr/>
            </a:pPr>
            <a:r>
              <a:rPr lang="ru-RU" sz="2800" dirty="0" err="1" smtClean="0"/>
              <a:t>індекс</a:t>
            </a:r>
            <a:r>
              <a:rPr lang="ru-RU" sz="2800" dirty="0" smtClean="0"/>
              <a:t> </a:t>
            </a:r>
            <a:r>
              <a:rPr lang="ru-RU" sz="2800" dirty="0" err="1" smtClean="0"/>
              <a:t>маси</a:t>
            </a:r>
            <a:r>
              <a:rPr lang="ru-RU" sz="2800" dirty="0" smtClean="0"/>
              <a:t> </a:t>
            </a:r>
            <a:r>
              <a:rPr lang="ru-RU" sz="2800" dirty="0" err="1" smtClean="0"/>
              <a:t>тіла</a:t>
            </a:r>
            <a:r>
              <a:rPr lang="ru-RU" sz="2800" dirty="0" smtClean="0"/>
              <a:t> (ІМТ) 35 кг / м²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більше</a:t>
            </a:r>
            <a:r>
              <a:rPr lang="ru-RU" sz="2800" dirty="0" smtClean="0"/>
              <a:t> при </a:t>
            </a:r>
            <a:r>
              <a:rPr lang="ru-RU" sz="2800" dirty="0" err="1" smtClean="0"/>
              <a:t>першому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відвідуванні</a:t>
            </a:r>
            <a:r>
              <a:rPr lang="ru-RU" sz="2800" dirty="0" smtClean="0"/>
              <a:t> ЖК;</a:t>
            </a:r>
          </a:p>
          <a:p>
            <a:pPr>
              <a:spcBef>
                <a:spcPts val="580"/>
              </a:spcBef>
              <a:defRPr/>
            </a:pPr>
            <a:r>
              <a:rPr lang="ru-RU" sz="2800" dirty="0" err="1" smtClean="0"/>
              <a:t>сімейна</a:t>
            </a:r>
            <a:r>
              <a:rPr lang="ru-RU" sz="2800" dirty="0" smtClean="0"/>
              <a:t> </a:t>
            </a:r>
            <a:r>
              <a:rPr lang="ru-RU" sz="2800" dirty="0" err="1" smtClean="0"/>
              <a:t>історія</a:t>
            </a:r>
            <a:r>
              <a:rPr lang="ru-RU" sz="2800" dirty="0" smtClean="0"/>
              <a:t> </a:t>
            </a:r>
            <a:r>
              <a:rPr lang="ru-RU" sz="2800" dirty="0" err="1" smtClean="0"/>
              <a:t>прееклампсії</a:t>
            </a:r>
            <a:r>
              <a:rPr lang="ru-RU" sz="2800" dirty="0" smtClean="0"/>
              <a:t>;</a:t>
            </a:r>
          </a:p>
          <a:p>
            <a:pPr>
              <a:spcBef>
                <a:spcPts val="580"/>
              </a:spcBef>
              <a:defRPr/>
            </a:pPr>
            <a:r>
              <a:rPr lang="ru-RU" sz="2800" dirty="0" err="1" smtClean="0"/>
              <a:t>багатоплідна</a:t>
            </a:r>
            <a:r>
              <a:rPr lang="ru-RU" sz="2800" dirty="0" smtClean="0"/>
              <a:t> </a:t>
            </a:r>
            <a:r>
              <a:rPr lang="ru-RU" sz="2800" dirty="0" err="1" smtClean="0"/>
              <a:t>вагітність</a:t>
            </a:r>
            <a:r>
              <a:rPr lang="ru-RU" sz="2800" dirty="0" smtClean="0"/>
              <a:t> (спонтанна).</a:t>
            </a:r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3200" dirty="0" err="1" smtClean="0"/>
              <a:t>Фактори</a:t>
            </a:r>
            <a:r>
              <a:rPr lang="ru-RU" sz="3200" dirty="0" smtClean="0"/>
              <a:t> </a:t>
            </a:r>
            <a:r>
              <a:rPr lang="ru-RU" sz="3200" dirty="0" err="1" smtClean="0"/>
              <a:t>ризику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розвитку</a:t>
            </a:r>
            <a:r>
              <a:rPr lang="ru-RU" sz="3200" dirty="0" smtClean="0"/>
              <a:t> </a:t>
            </a:r>
            <a:r>
              <a:rPr lang="ru-RU" sz="3200" dirty="0" err="1" smtClean="0"/>
              <a:t>прееклампсії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5535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42852"/>
            <a:ext cx="8715436" cy="78581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31800" algn="ctr">
              <a:spcBef>
                <a:spcPts val="100"/>
              </a:spcBef>
              <a:defRPr/>
            </a:pPr>
            <a:r>
              <a:rPr lang="ru-RU" sz="3200" dirty="0" err="1" smtClean="0">
                <a:solidFill>
                  <a:srgbClr val="FFFFFF"/>
                </a:solidFill>
                <a:cs typeface="Times New Roman" pitchFamily="18" charset="0"/>
              </a:rPr>
              <a:t>Діагностичні</a:t>
            </a:r>
            <a:r>
              <a:rPr lang="ru-RU" sz="3200" dirty="0" smtClean="0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cs typeface="Times New Roman" pitchFamily="18" charset="0"/>
              </a:rPr>
              <a:t>критерії</a:t>
            </a:r>
            <a:r>
              <a:rPr lang="ru-RU" sz="3200" dirty="0" smtClean="0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cs typeface="Times New Roman" pitchFamily="18" charset="0"/>
              </a:rPr>
              <a:t>тяжкості</a:t>
            </a:r>
            <a:r>
              <a:rPr lang="ru-RU" sz="3200" dirty="0" smtClean="0">
                <a:solidFill>
                  <a:srgbClr val="FFFFFF"/>
                </a:solidFill>
                <a:cs typeface="Times New Roman" pitchFamily="18" charset="0"/>
              </a:rPr>
              <a:t> ПЕ</a:t>
            </a:r>
            <a:endParaRPr lang="ru-RU" sz="32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339928"/>
              </p:ext>
            </p:extLst>
          </p:nvPr>
        </p:nvGraphicFramePr>
        <p:xfrm>
          <a:off x="428595" y="1124744"/>
          <a:ext cx="8286809" cy="4987879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6306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638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4212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 smtClean="0"/>
                        <a:t>Діагноз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 err="1" smtClean="0"/>
                        <a:t>Діаст</a:t>
                      </a:r>
                      <a:r>
                        <a:rPr lang="uk-UA" sz="1800" dirty="0"/>
                        <a:t>. </a:t>
                      </a:r>
                      <a:r>
                        <a:rPr lang="uk-UA" sz="1800" dirty="0" smtClean="0"/>
                        <a:t>АТ,</a:t>
                      </a:r>
                      <a:endParaRPr lang="ru-RU" sz="1800" dirty="0"/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/>
                        <a:t>мм. </a:t>
                      </a:r>
                      <a:r>
                        <a:rPr lang="uk-UA" sz="1800" dirty="0" err="1"/>
                        <a:t>рт.ст</a:t>
                      </a:r>
                      <a:r>
                        <a:rPr lang="uk-UA" sz="1800" dirty="0"/>
                        <a:t>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 smtClean="0"/>
                        <a:t>Протеїнурія</a:t>
                      </a:r>
                      <a:r>
                        <a:rPr lang="uk-UA" sz="1800" dirty="0"/>
                        <a:t>,</a:t>
                      </a:r>
                      <a:endParaRPr lang="ru-RU" sz="1800" dirty="0"/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 smtClean="0"/>
                        <a:t>г/добу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 smtClean="0"/>
                        <a:t>Інші ознаки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1057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 err="1" smtClean="0"/>
                        <a:t>Прееклампсія</a:t>
                      </a:r>
                      <a:r>
                        <a:rPr lang="uk-UA" sz="2000" dirty="0" smtClean="0"/>
                        <a:t> середнього ступеня тяжкості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/>
                        <a:t>100-109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/>
                        <a:t>0,3-5,0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800" dirty="0"/>
                    </a:p>
                  </a:txBody>
                  <a:tcPr marL="68580" marR="68580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47171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uk-UA" sz="2000" dirty="0"/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 err="1" smtClean="0"/>
                        <a:t>Прееклампсія</a:t>
                      </a:r>
                      <a:r>
                        <a:rPr lang="uk-UA" sz="2000" dirty="0" smtClean="0"/>
                        <a:t> тяжкого ступеня тяжкості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+mn-lt"/>
                          <a:ea typeface="Times New Roman"/>
                        </a:rPr>
                        <a:t>≥110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+mn-lt"/>
                          <a:ea typeface="Times New Roman"/>
                        </a:rPr>
                        <a:t>&gt;5,0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800" dirty="0" err="1" smtClean="0"/>
                        <a:t>Генералізовані</a:t>
                      </a:r>
                      <a:r>
                        <a:rPr lang="uk-UA" sz="1800" dirty="0" smtClean="0"/>
                        <a:t> набряки</a:t>
                      </a:r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800" dirty="0" smtClean="0"/>
                        <a:t>Головний біль</a:t>
                      </a:r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800" dirty="0" smtClean="0"/>
                        <a:t>Порушення зору</a:t>
                      </a:r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800" dirty="0" smtClean="0"/>
                        <a:t>Біль у правому підребер'ї</a:t>
                      </a:r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800" dirty="0" err="1" smtClean="0"/>
                        <a:t>Олігурія</a:t>
                      </a:r>
                      <a:r>
                        <a:rPr lang="uk-UA" sz="1800" dirty="0" smtClean="0"/>
                        <a:t> (&lt;500 </a:t>
                      </a:r>
                      <a:r>
                        <a:rPr lang="uk-UA" sz="1800" dirty="0" err="1" smtClean="0"/>
                        <a:t>мл</a:t>
                      </a:r>
                      <a:r>
                        <a:rPr lang="uk-UA" sz="1800" dirty="0" smtClean="0"/>
                        <a:t> / добу)</a:t>
                      </a:r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800" dirty="0" err="1" smtClean="0"/>
                        <a:t>Тромбоцитопенія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4188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 smtClean="0"/>
                        <a:t>Еклампсія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/>
                        <a:t>≥90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/>
                        <a:t>≥0,3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 err="1" smtClean="0"/>
                        <a:t>Напад</a:t>
                      </a:r>
                      <a:r>
                        <a:rPr lang="ru-RU" sz="1800" dirty="0" smtClean="0"/>
                        <a:t> судом (один </a:t>
                      </a:r>
                      <a:r>
                        <a:rPr lang="ru-RU" sz="1800" dirty="0" err="1" smtClean="0"/>
                        <a:t>або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більше</a:t>
                      </a:r>
                      <a:r>
                        <a:rPr lang="ru-RU" sz="1800" dirty="0" smtClean="0"/>
                        <a:t>)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9398" name="TextBox 7"/>
          <p:cNvSpPr txBox="1">
            <a:spLocks noChangeArrowheads="1"/>
          </p:cNvSpPr>
          <p:nvPr/>
        </p:nvSpPr>
        <p:spPr bwMode="auto">
          <a:xfrm>
            <a:off x="500063" y="6143625"/>
            <a:ext cx="8143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err="1" smtClean="0">
                <a:latin typeface="Calibri" pitchFamily="34" charset="0"/>
              </a:rPr>
              <a:t>Примітка</a:t>
            </a:r>
            <a:r>
              <a:rPr lang="ru-RU" b="1" dirty="0" smtClean="0">
                <a:latin typeface="Calibri" pitchFamily="34" charset="0"/>
              </a:rPr>
              <a:t>.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Наявність</a:t>
            </a:r>
            <a:r>
              <a:rPr lang="ru-RU" dirty="0" smtClean="0">
                <a:latin typeface="Calibri" pitchFamily="34" charset="0"/>
              </a:rPr>
              <a:t> у </a:t>
            </a:r>
            <a:r>
              <a:rPr lang="ru-RU" dirty="0" err="1" smtClean="0">
                <a:latin typeface="Calibri" pitchFamily="34" charset="0"/>
              </a:rPr>
              <a:t>вагітної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хоча</a:t>
            </a:r>
            <a:r>
              <a:rPr lang="ru-RU" dirty="0" smtClean="0">
                <a:latin typeface="Calibri" pitchFamily="34" charset="0"/>
              </a:rPr>
              <a:t> б одного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критеріїв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більш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тяжкої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прееклампсії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підставою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відповідного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діагнозу</a:t>
            </a:r>
            <a:r>
              <a:rPr lang="ru-RU" dirty="0" smtClean="0">
                <a:latin typeface="Calibri" pitchFamily="34" charset="0"/>
              </a:rPr>
              <a:t>.</a:t>
            </a:r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590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42852"/>
            <a:ext cx="8715436" cy="78581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 smtClean="0"/>
              <a:t>Принципи</a:t>
            </a:r>
            <a:r>
              <a:rPr lang="ru-RU" sz="3200" dirty="0" smtClean="0"/>
              <a:t> </a:t>
            </a:r>
            <a:r>
              <a:rPr lang="ru-RU" sz="3200" dirty="0" err="1" smtClean="0"/>
              <a:t>лікування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прееклампсії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71501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2800" dirty="0" err="1" smtClean="0"/>
              <a:t>Єдиним</a:t>
            </a:r>
            <a:r>
              <a:rPr lang="ru-RU" sz="2800" dirty="0" smtClean="0"/>
              <a:t> </a:t>
            </a:r>
            <a:r>
              <a:rPr lang="ru-RU" sz="2800" dirty="0" err="1" smtClean="0"/>
              <a:t>безумовно</a:t>
            </a:r>
            <a:r>
              <a:rPr lang="ru-RU" sz="2800" dirty="0" smtClean="0"/>
              <a:t> </a:t>
            </a:r>
            <a:r>
              <a:rPr lang="ru-RU" sz="2800" dirty="0" err="1" smtClean="0"/>
              <a:t>ефективним</a:t>
            </a:r>
            <a:r>
              <a:rPr lang="ru-RU" sz="2800" dirty="0" smtClean="0"/>
              <a:t> методом </a:t>
            </a:r>
            <a:r>
              <a:rPr lang="ru-RU" sz="2800" dirty="0" err="1" smtClean="0"/>
              <a:t>лікування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прееклампсії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переривання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вагітності</a:t>
            </a:r>
            <a:r>
              <a:rPr lang="ru-RU" sz="2800" dirty="0" smtClean="0"/>
              <a:t> / </a:t>
            </a:r>
            <a:r>
              <a:rPr lang="ru-RU" sz="2800" dirty="0" err="1" smtClean="0"/>
              <a:t>народження</a:t>
            </a:r>
            <a:r>
              <a:rPr lang="ru-RU" sz="2800" dirty="0" smtClean="0"/>
              <a:t> плода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посліду</a:t>
            </a:r>
            <a:r>
              <a:rPr lang="ru-RU" sz="2800" dirty="0" smtClean="0"/>
              <a:t>.</a:t>
            </a:r>
          </a:p>
          <a:p>
            <a:pPr>
              <a:defRPr/>
            </a:pPr>
            <a:r>
              <a:rPr lang="ru-RU" sz="2800" dirty="0" err="1" smtClean="0"/>
              <a:t>Надання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допомоги</a:t>
            </a:r>
            <a:r>
              <a:rPr lang="ru-RU" sz="2800" dirty="0" smtClean="0"/>
              <a:t> </a:t>
            </a:r>
            <a:r>
              <a:rPr lang="ru-RU" sz="2800" dirty="0" err="1" smtClean="0"/>
              <a:t>жінкам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ПЕ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на </a:t>
            </a:r>
            <a:r>
              <a:rPr lang="ru-RU" sz="2800" dirty="0" err="1" smtClean="0"/>
              <a:t>меті</a:t>
            </a:r>
            <a:r>
              <a:rPr lang="ru-RU" sz="2800" dirty="0" smtClean="0"/>
              <a:t>:</a:t>
            </a:r>
          </a:p>
          <a:p>
            <a:pPr lvl="1">
              <a:defRPr/>
            </a:pPr>
            <a:r>
              <a:rPr lang="ru-RU" sz="2400" dirty="0" err="1" smtClean="0"/>
              <a:t>мінімізацію</a:t>
            </a:r>
            <a:r>
              <a:rPr lang="ru-RU" sz="2400" dirty="0" smtClean="0"/>
              <a:t> </a:t>
            </a:r>
            <a:r>
              <a:rPr lang="ru-RU" sz="2400" dirty="0" err="1" smtClean="0"/>
              <a:t>подальших</a:t>
            </a:r>
            <a:r>
              <a:rPr lang="ru-RU" sz="2400" dirty="0" smtClean="0"/>
              <a:t> </a:t>
            </a:r>
            <a:r>
              <a:rPr lang="ru-RU" sz="2400" dirty="0" err="1" smtClean="0"/>
              <a:t>ускладнень</a:t>
            </a:r>
            <a:r>
              <a:rPr lang="ru-RU" sz="2400" dirty="0" smtClean="0"/>
              <a:t>, </a:t>
            </a:r>
            <a:r>
              <a:rPr lang="ru-RU" sz="2400" dirty="0" err="1" smtClean="0"/>
              <a:t>пов'язаних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вагітністю</a:t>
            </a:r>
            <a:r>
              <a:rPr lang="ru-RU" sz="2400" dirty="0" smtClean="0"/>
              <a:t>,</a:t>
            </a:r>
          </a:p>
          <a:p>
            <a:pPr lvl="1">
              <a:defRPr/>
            </a:pPr>
            <a:r>
              <a:rPr lang="ru-RU" sz="2400" dirty="0" err="1" smtClean="0"/>
              <a:t>запобігання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необґрунтованого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передчасного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розродження</a:t>
            </a:r>
            <a:r>
              <a:rPr lang="ru-RU" sz="2400" dirty="0" smtClean="0"/>
              <a:t>,</a:t>
            </a:r>
          </a:p>
          <a:p>
            <a:pPr lvl="1">
              <a:defRPr/>
            </a:pPr>
            <a:r>
              <a:rPr lang="ru-RU" sz="2400" dirty="0" err="1" smtClean="0"/>
              <a:t>збільшення</a:t>
            </a:r>
            <a:r>
              <a:rPr lang="ru-RU" sz="2400" dirty="0" smtClean="0"/>
              <a:t> числа </a:t>
            </a:r>
            <a:r>
              <a:rPr lang="ru-RU" sz="2400" dirty="0" err="1" smtClean="0"/>
              <a:t>сприятливих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результатів</a:t>
            </a:r>
            <a:r>
              <a:rPr lang="ru-RU" sz="2400" dirty="0" smtClean="0"/>
              <a:t> у </a:t>
            </a:r>
            <a:r>
              <a:rPr lang="ru-RU" sz="2400" dirty="0" err="1" smtClean="0"/>
              <a:t>матерів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немовлят</a:t>
            </a:r>
            <a:r>
              <a:rPr lang="ru-RU" sz="2400" dirty="0" smtClean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00707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50334"/>
            <a:ext cx="8302082" cy="705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0" y="-31928"/>
            <a:ext cx="9144000" cy="6917312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ts val="2800"/>
              </a:lnSpc>
              <a:spcBef>
                <a:spcPct val="50000"/>
              </a:spcBef>
            </a:pPr>
            <a:endParaRPr lang="ru-RU" altLang="ru-RU" sz="2800" dirty="0">
              <a:latin typeface="Times New Roman" pitchFamily="18" charset="0"/>
            </a:endParaRPr>
          </a:p>
          <a:p>
            <a:pPr algn="ctr">
              <a:lnSpc>
                <a:spcPts val="2800"/>
              </a:lnSpc>
              <a:spcBef>
                <a:spcPct val="50000"/>
              </a:spcBef>
            </a:pPr>
            <a:r>
              <a:rPr lang="ru-RU" altLang="ru-RU" sz="2800" dirty="0" smtClean="0">
                <a:latin typeface="Times New Roman" pitchFamily="18" charset="0"/>
              </a:rPr>
              <a:t> </a:t>
            </a:r>
            <a:br>
              <a:rPr lang="ru-RU" altLang="ru-RU" sz="2800" dirty="0" smtClean="0">
                <a:latin typeface="Times New Roman" pitchFamily="18" charset="0"/>
              </a:rPr>
            </a:br>
            <a:r>
              <a:rPr lang="ru-RU" alt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Еклампсія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</a:br>
            <a:endParaRPr lang="ru-RU" alt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  <a:p>
            <a:pPr algn="ctr">
              <a:lnSpc>
                <a:spcPts val="2800"/>
              </a:lnSpc>
              <a:spcBef>
                <a:spcPct val="50000"/>
              </a:spcBef>
            </a:pP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- </a:t>
            </a:r>
            <a:r>
              <a:rPr lang="ru-RU" alt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це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переважання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b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в </a:t>
            </a:r>
            <a:r>
              <a:rPr lang="ru-RU" alt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клінічних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проявах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прееклампсії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пошкодження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головного </a:t>
            </a:r>
            <a:r>
              <a:rPr lang="ru-RU" alt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мозку</a:t>
            </a: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lnSpc>
                <a:spcPts val="2800"/>
              </a:lnSpc>
              <a:spcBef>
                <a:spcPct val="50000"/>
              </a:spcBef>
            </a:pPr>
            <a:r>
              <a:rPr lang="ru-RU" alt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з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судомним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синдромом</a:t>
            </a:r>
          </a:p>
          <a:p>
            <a:pPr algn="ctr">
              <a:lnSpc>
                <a:spcPts val="2800"/>
              </a:lnSpc>
              <a:spcBef>
                <a:spcPct val="50000"/>
              </a:spcBef>
            </a:pPr>
            <a:r>
              <a:rPr lang="ru-RU" alt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і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комою</a:t>
            </a:r>
            <a:endParaRPr lang="ru-RU" alt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41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260648"/>
            <a:ext cx="7848872" cy="86409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Еклампсія</a:t>
            </a:r>
            <a:endParaRPr lang="ru-RU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412776"/>
            <a:ext cx="8715436" cy="5184576"/>
          </a:xfrm>
        </p:spPr>
        <p:txBody>
          <a:bodyPr rtlCol="0">
            <a:normAutofit lnSpcReduction="10000"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грец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eklampsis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спалах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займання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загоряння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важка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стадія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гестозу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складним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симптомокомплексом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Найтиповіший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симптом - напади судом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поперечно-смугастої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мускулатури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1338AD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 smtClean="0">
                <a:solidFill>
                  <a:srgbClr val="1338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1338AD"/>
                </a:solidFill>
                <a:latin typeface="Times New Roman" pitchFamily="18" charset="0"/>
                <a:cs typeface="Times New Roman" pitchFamily="18" charset="0"/>
              </a:rPr>
              <a:t>частіше</a:t>
            </a:r>
            <a:r>
              <a:rPr lang="ru-RU" sz="2800" dirty="0" smtClean="0">
                <a:solidFill>
                  <a:srgbClr val="1338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1338AD"/>
                </a:solidFill>
                <a:latin typeface="Times New Roman" pitchFamily="18" charset="0"/>
                <a:cs typeface="Times New Roman" pitchFamily="18" charset="0"/>
              </a:rPr>
              <a:t>розвиваються</a:t>
            </a:r>
            <a:r>
              <a:rPr lang="ru-RU" sz="2800" dirty="0" smtClean="0">
                <a:solidFill>
                  <a:srgbClr val="1338AD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solidFill>
                  <a:srgbClr val="1338AD"/>
                </a:solidFill>
                <a:latin typeface="Times New Roman" pitchFamily="18" charset="0"/>
                <a:cs typeface="Times New Roman" pitchFamily="18" charset="0"/>
              </a:rPr>
              <a:t>тлі</a:t>
            </a:r>
            <a:r>
              <a:rPr lang="ru-RU" sz="2800" dirty="0" smtClean="0">
                <a:solidFill>
                  <a:srgbClr val="1338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1338AD"/>
                </a:solidFill>
                <a:latin typeface="Times New Roman" pitchFamily="18" charset="0"/>
                <a:cs typeface="Times New Roman" pitchFamily="18" charset="0"/>
              </a:rPr>
              <a:t>симптомів</a:t>
            </a:r>
            <a:r>
              <a:rPr lang="ru-RU" sz="2800" dirty="0" smtClean="0">
                <a:solidFill>
                  <a:srgbClr val="1338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1338AD"/>
                </a:solidFill>
                <a:latin typeface="Times New Roman" pitchFamily="18" charset="0"/>
                <a:cs typeface="Times New Roman" pitchFamily="18" charset="0"/>
              </a:rPr>
              <a:t>важкої</a:t>
            </a:r>
            <a:r>
              <a:rPr lang="ru-RU" sz="2800" dirty="0" smtClean="0">
                <a:solidFill>
                  <a:srgbClr val="1338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1338AD"/>
                </a:solidFill>
                <a:latin typeface="Times New Roman" pitchFamily="18" charset="0"/>
                <a:cs typeface="Times New Roman" pitchFamily="18" charset="0"/>
              </a:rPr>
              <a:t>прееклампсії</a:t>
            </a:r>
            <a:r>
              <a:rPr lang="ru-RU" sz="2800" dirty="0" smtClean="0">
                <a:solidFill>
                  <a:srgbClr val="1338AD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20-30%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еклампсія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розвивається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раптово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Особливо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характерно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еклампсії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пологів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післяпологовому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коли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незначно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виражені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симптоми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прееклампсії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враховують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проводять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адекватні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заходи.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04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 </a:t>
            </a:r>
            <a:r>
              <a:rPr lang="ru-RU" dirty="0" err="1" smtClean="0"/>
              <a:t>жінки</a:t>
            </a:r>
            <a:r>
              <a:rPr lang="ru-RU" dirty="0" smtClean="0"/>
              <a:t> </a:t>
            </a:r>
            <a:r>
              <a:rPr lang="ru-RU" dirty="0" err="1" smtClean="0"/>
              <a:t>лежачи</a:t>
            </a:r>
            <a:r>
              <a:rPr lang="ru-RU" dirty="0" smtClean="0"/>
              <a:t> при АТ ≥ 150/90 мм </a:t>
            </a:r>
            <a:r>
              <a:rPr lang="ru-RU" dirty="0" err="1" smtClean="0"/>
              <a:t>рт</a:t>
            </a:r>
            <a:r>
              <a:rPr lang="ru-RU" dirty="0" smtClean="0"/>
              <a:t>. ст.</a:t>
            </a:r>
          </a:p>
          <a:p>
            <a:r>
              <a:rPr lang="ru-RU" dirty="0" smtClean="0"/>
              <a:t>На </a:t>
            </a:r>
            <a:r>
              <a:rPr lang="ru-RU" dirty="0" err="1" smtClean="0"/>
              <a:t>лівому</a:t>
            </a:r>
            <a:r>
              <a:rPr lang="ru-RU" dirty="0" smtClean="0"/>
              <a:t> </a:t>
            </a:r>
            <a:r>
              <a:rPr lang="ru-RU" dirty="0" err="1" smtClean="0"/>
              <a:t>боці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кутом не </a:t>
            </a:r>
            <a:r>
              <a:rPr lang="ru-RU" dirty="0" err="1" smtClean="0"/>
              <a:t>менше</a:t>
            </a:r>
            <a:r>
              <a:rPr lang="ru-RU" dirty="0" smtClean="0"/>
              <a:t> 15 - 30 °</a:t>
            </a:r>
          </a:p>
          <a:p>
            <a:pPr marL="0" indent="0">
              <a:buNone/>
            </a:pP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ручне</a:t>
            </a:r>
            <a:r>
              <a:rPr lang="ru-RU" dirty="0" smtClean="0"/>
              <a:t> </a:t>
            </a:r>
            <a:r>
              <a:rPr lang="ru-RU" dirty="0" err="1" smtClean="0"/>
              <a:t>зміщення</a:t>
            </a:r>
            <a:r>
              <a:rPr lang="ru-RU" dirty="0" smtClean="0"/>
              <a:t> матки в </a:t>
            </a:r>
            <a:r>
              <a:rPr lang="ru-RU" dirty="0" err="1" smtClean="0"/>
              <a:t>ліву</a:t>
            </a:r>
            <a:r>
              <a:rPr lang="ru-RU" dirty="0" smtClean="0"/>
              <a:t> сторону</a:t>
            </a:r>
          </a:p>
          <a:p>
            <a:r>
              <a:rPr lang="ru-RU" dirty="0" err="1" smtClean="0"/>
              <a:t>Після</a:t>
            </a:r>
            <a:r>
              <a:rPr lang="ru-RU" dirty="0" smtClean="0"/>
              <a:t> судом - поза </a:t>
            </a:r>
            <a:r>
              <a:rPr lang="ru-RU" dirty="0" err="1" smtClean="0"/>
              <a:t>виживання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/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відновлення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113" y="5242683"/>
            <a:ext cx="437968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3">
            <a:extLst>
              <a:ext uri="{FF2B5EF4-FFF2-40B4-BE49-F238E27FC236}">
                <a16:creationId xmlns:a16="http://schemas.microsoft.com/office/drawing/2014/main" xmlns="" id="{166E4385-CE7A-42E0-8F44-A22D603C1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sz="3600" dirty="0" smtClean="0">
                <a:solidFill>
                  <a:schemeClr val="bg1"/>
                </a:solidFill>
              </a:rPr>
              <a:t>Стандарт </a:t>
            </a:r>
            <a:r>
              <a:rPr lang="ru-RU" altLang="ru-RU" sz="3600" dirty="0" err="1" smtClean="0">
                <a:solidFill>
                  <a:schemeClr val="bg1"/>
                </a:solidFill>
              </a:rPr>
              <a:t>надання</a:t>
            </a:r>
            <a:r>
              <a:rPr lang="ru-RU" altLang="ru-RU" sz="3600" dirty="0" smtClean="0">
                <a:solidFill>
                  <a:schemeClr val="bg1"/>
                </a:solidFill>
              </a:rPr>
              <a:t> </a:t>
            </a:r>
            <a:r>
              <a:rPr lang="ru-RU" altLang="ru-RU" sz="3600" dirty="0" err="1" smtClean="0">
                <a:solidFill>
                  <a:schemeClr val="bg1"/>
                </a:solidFill>
              </a:rPr>
              <a:t>допомоги</a:t>
            </a:r>
            <a:r>
              <a:rPr lang="ru-RU" altLang="ru-RU" sz="3600" dirty="0" smtClean="0">
                <a:solidFill>
                  <a:schemeClr val="bg1"/>
                </a:solidFill>
              </a:rPr>
              <a:t> при </a:t>
            </a:r>
            <a:r>
              <a:rPr lang="ru-RU" altLang="ru-RU" sz="3600" dirty="0" err="1" smtClean="0">
                <a:solidFill>
                  <a:schemeClr val="bg1"/>
                </a:solidFill>
              </a:rPr>
              <a:t>прееклампсії</a:t>
            </a:r>
            <a:r>
              <a:rPr lang="ru-RU" altLang="ru-RU" sz="3600" dirty="0" smtClean="0">
                <a:solidFill>
                  <a:schemeClr val="bg1"/>
                </a:solidFill>
              </a:rPr>
              <a:t>/ </a:t>
            </a:r>
            <a:r>
              <a:rPr lang="ru-RU" altLang="ru-RU" sz="3600" dirty="0" err="1" smtClean="0">
                <a:solidFill>
                  <a:schemeClr val="bg1"/>
                </a:solidFill>
              </a:rPr>
              <a:t>еклампсії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016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A5E465-E480-4DA5-8F9A-1D1615B03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/>
              <a:t>Патогенетичні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методи</a:t>
            </a:r>
            <a:r>
              <a:rPr lang="ru-RU" sz="2000" dirty="0" smtClean="0"/>
              <a:t> </a:t>
            </a:r>
            <a:r>
              <a:rPr lang="ru-RU" sz="2000" dirty="0" err="1" smtClean="0"/>
              <a:t>лікування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прееклампсії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безпечного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продовження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вагітності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відсутні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По </a:t>
            </a:r>
            <a:r>
              <a:rPr lang="ru-RU" sz="2000" dirty="0" err="1" smtClean="0"/>
              <a:t>суті</a:t>
            </a:r>
            <a:r>
              <a:rPr lang="ru-RU" sz="2000" dirty="0" smtClean="0"/>
              <a:t>, </a:t>
            </a:r>
            <a:r>
              <a:rPr lang="ru-RU" sz="2000" dirty="0" err="1" smtClean="0"/>
              <a:t>лікування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обмежується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оптимізацією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материнського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артеріального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тиску</a:t>
            </a:r>
            <a:r>
              <a:rPr lang="ru-RU" sz="2000" dirty="0" smtClean="0"/>
              <a:t>. </a:t>
            </a:r>
          </a:p>
          <a:p>
            <a:r>
              <a:rPr lang="ru-RU" sz="2000" dirty="0" err="1" smtClean="0"/>
              <a:t>Материнська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ендотеліальна</a:t>
            </a:r>
            <a:r>
              <a:rPr lang="ru-RU" sz="2000" dirty="0" smtClean="0"/>
              <a:t> </a:t>
            </a:r>
            <a:r>
              <a:rPr lang="ru-RU" sz="2000" dirty="0" err="1" smtClean="0"/>
              <a:t>дисфункція</a:t>
            </a:r>
            <a:r>
              <a:rPr lang="ru-RU" sz="2000" dirty="0" smtClean="0"/>
              <a:t>,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вторинною</a:t>
            </a:r>
            <a:r>
              <a:rPr lang="ru-RU" sz="2000" dirty="0" smtClean="0"/>
              <a:t> по </a:t>
            </a:r>
            <a:r>
              <a:rPr lang="ru-RU" sz="2000" dirty="0" err="1" smtClean="0"/>
              <a:t>відношенню</a:t>
            </a:r>
            <a:r>
              <a:rPr lang="ru-RU" sz="2000" dirty="0" smtClean="0"/>
              <a:t> до системного </a:t>
            </a:r>
            <a:r>
              <a:rPr lang="ru-RU" sz="2000" dirty="0" err="1" smtClean="0"/>
              <a:t>окислювального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стресу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надмірного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вивільнення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антиангіогенних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факторів</a:t>
            </a:r>
            <a:r>
              <a:rPr lang="ru-RU" sz="2000" dirty="0" smtClean="0"/>
              <a:t> (sFlt-1, </a:t>
            </a:r>
            <a:r>
              <a:rPr lang="ru-RU" sz="2000" dirty="0" err="1" smtClean="0"/>
              <a:t>активин</a:t>
            </a:r>
            <a:r>
              <a:rPr lang="ru-RU" sz="2000" dirty="0" smtClean="0"/>
              <a:t>, </a:t>
            </a:r>
            <a:r>
              <a:rPr lang="ru-RU" sz="2000" dirty="0" err="1" smtClean="0"/>
              <a:t>розчинний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ендоглін</a:t>
            </a:r>
            <a:r>
              <a:rPr lang="ru-RU" sz="2000" dirty="0" smtClean="0"/>
              <a:t>),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продукує</a:t>
            </a:r>
            <a:r>
              <a:rPr lang="ru-RU" sz="2000" dirty="0" smtClean="0"/>
              <a:t> плацента при </a:t>
            </a:r>
            <a:r>
              <a:rPr lang="ru-RU" sz="2000" dirty="0" err="1" smtClean="0"/>
              <a:t>гострій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хронічній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гіпоксії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На </a:t>
            </a:r>
            <a:r>
              <a:rPr lang="ru-RU" sz="2000" dirty="0" err="1" smtClean="0"/>
              <a:t>даний</a:t>
            </a:r>
            <a:r>
              <a:rPr lang="ru-RU" sz="2000" dirty="0" smtClean="0"/>
              <a:t> момент </a:t>
            </a:r>
            <a:r>
              <a:rPr lang="ru-RU" sz="2000" dirty="0" err="1" smtClean="0"/>
              <a:t>звернення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патофізіології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прееклампсії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доцільним</a:t>
            </a:r>
            <a:r>
              <a:rPr lang="ru-RU" sz="2000" dirty="0" smtClean="0"/>
              <a:t>, </a:t>
            </a:r>
            <a:r>
              <a:rPr lang="ru-RU" sz="2000" dirty="0" err="1" smtClean="0"/>
              <a:t>ніж</a:t>
            </a:r>
            <a:r>
              <a:rPr lang="ru-RU" sz="2000" dirty="0" smtClean="0"/>
              <a:t>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контроль цифр </a:t>
            </a:r>
            <a:r>
              <a:rPr lang="ru-RU" sz="2000" dirty="0" err="1" smtClean="0"/>
              <a:t>тиску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подальшої</a:t>
            </a:r>
            <a:r>
              <a:rPr lang="ru-RU" sz="2000" dirty="0" smtClean="0"/>
              <a:t> </a:t>
            </a:r>
            <a:r>
              <a:rPr lang="ru-RU" sz="2000" dirty="0" err="1" smtClean="0"/>
              <a:t>долі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плоду. </a:t>
            </a:r>
            <a:endParaRPr lang="x-none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61" y="457200"/>
            <a:ext cx="8229600" cy="1143000"/>
          </a:xfrm>
        </p:spPr>
        <p:txBody>
          <a:bodyPr/>
          <a:lstStyle/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47A0145-28ED-4FC0-8494-152A57720D3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oundRect">
            <a:avLst/>
          </a:prstGeom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 smtClean="0"/>
              <a:t>Нові підходи до терапії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4964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ГЕСТОЗИ</a:t>
            </a:r>
            <a:endParaRPr lang="ru-RU" sz="3200" dirty="0"/>
          </a:p>
        </p:txBody>
      </p:sp>
      <p:sp>
        <p:nvSpPr>
          <p:cNvPr id="16386" name="Заголовок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70784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Ряд </a:t>
            </a:r>
            <a:r>
              <a:rPr lang="ru-RU" dirty="0" err="1" smtClean="0"/>
              <a:t>захворювань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вагітності</a:t>
            </a:r>
            <a:r>
              <a:rPr lang="ru-RU" dirty="0" smtClean="0"/>
              <a:t>, </a:t>
            </a:r>
            <a:r>
              <a:rPr lang="ru-RU" dirty="0" err="1" smtClean="0"/>
              <a:t>ускладнюючи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перебіг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, як правило, </a:t>
            </a:r>
            <a:r>
              <a:rPr lang="ru-RU" dirty="0" err="1" smtClean="0"/>
              <a:t>припиняються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закінченням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перериванням</a:t>
            </a:r>
            <a:r>
              <a:rPr lang="ru-RU" dirty="0" smtClean="0"/>
              <a:t> </a:t>
            </a:r>
            <a:r>
              <a:rPr lang="ru-RU" dirty="0" err="1" smtClean="0"/>
              <a:t>вагітності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27316" y="1452602"/>
            <a:ext cx="3892624" cy="540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67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890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Hemolysis</a:t>
            </a:r>
            <a:r>
              <a:rPr lang="en-US" sz="3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мікроангіопатичноа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гемолітична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анемія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Elevation </a:t>
            </a:r>
            <a:r>
              <a:rPr lang="en-US" sz="3600" b="1" dirty="0" err="1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od</a:t>
            </a:r>
            <a:r>
              <a:rPr lang="en-US" sz="36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Liver enzymes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- </a:t>
            </a:r>
          </a:p>
          <a:p>
            <a:pPr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↑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концентрація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ферментів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печінки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плазмі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крові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Low Platelet count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- </a:t>
            </a:r>
          </a:p>
          <a:p>
            <a:pPr marL="0" indent="0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↓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рівня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тромбоцитів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3">
            <a:extLst>
              <a:ext uri="{FF2B5EF4-FFF2-40B4-BE49-F238E27FC236}">
                <a16:creationId xmlns:a16="http://schemas.microsoft.com/office/drawing/2014/main" xmlns="" id="{07B314F9-C8C7-4593-9A70-045911516980}"/>
              </a:ext>
            </a:extLst>
          </p:cNvPr>
          <p:cNvSpPr txBox="1">
            <a:spLocks/>
          </p:cNvSpPr>
          <p:nvPr/>
        </p:nvSpPr>
        <p:spPr>
          <a:xfrm>
            <a:off x="582960" y="168424"/>
            <a:ext cx="8229600" cy="1143000"/>
          </a:xfrm>
          <a:prstGeom prst="roundRect">
            <a:avLst/>
          </a:prstGeom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3200" dirty="0" smtClean="0">
                <a:ea typeface="ＭＳ Ｐゴシック" panose="020B0600070205080204" pitchFamily="34" charset="-128"/>
              </a:rPr>
              <a:t>HEL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L</a:t>
            </a:r>
            <a:r>
              <a:rPr lang="en-GB" altLang="en-US" sz="3200" dirty="0" smtClean="0">
                <a:ea typeface="ＭＳ Ｐゴシック" panose="020B0600070205080204" pitchFamily="34" charset="-128"/>
              </a:rPr>
              <a:t>P</a:t>
            </a:r>
            <a:r>
              <a:rPr lang="ru-RU" altLang="en-US" sz="3200" dirty="0">
                <a:ea typeface="ＭＳ Ｐゴシック" panose="020B0600070205080204" pitchFamily="34" charset="-128"/>
              </a:rPr>
              <a:t>-синдром</a:t>
            </a:r>
            <a:r>
              <a:rPr lang="en-GB" altLang="en-US" sz="3200" dirty="0">
                <a:ea typeface="ＭＳ Ｐゴシック" panose="020B0600070205080204" pitchFamily="34" charset="-128"/>
              </a:rPr>
              <a:t>: </a:t>
            </a:r>
            <a:r>
              <a:rPr lang="ru-RU" altLang="en-US" sz="3200" dirty="0" err="1" smtClean="0">
                <a:ea typeface="ＭＳ Ｐゴシック" panose="020B0600070205080204" pitchFamily="34" charset="-128"/>
              </a:rPr>
              <a:t>основні</a:t>
            </a:r>
            <a:r>
              <a:rPr lang="ru-RU" altLang="en-US" sz="3200" dirty="0" smtClean="0">
                <a:ea typeface="ＭＳ Ｐゴシック" panose="020B0600070205080204" pitchFamily="34" charset="-128"/>
              </a:rPr>
              <a:t> </a:t>
            </a:r>
            <a:r>
              <a:rPr lang="ru-RU" altLang="en-US" sz="3200" dirty="0">
                <a:ea typeface="ＭＳ Ｐゴシック" panose="020B0600070205080204" pitchFamily="34" charset="-128"/>
              </a:rPr>
              <a:t>характеристики 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283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ÐÐ°ÑÑÐ¸Ð½ÐºÐ¸ Ð¿Ð¾ Ð·Ð°Ð¿ÑÐ¾ÑÑ Ð¾ÑÐµÐº Ð»ÐµÐ³ÐºÐ¸Ñ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1219" y="4522681"/>
            <a:ext cx="1565948" cy="2348942"/>
          </a:xfrm>
          <a:prstGeom prst="rect">
            <a:avLst/>
          </a:prstGeom>
          <a:noFill/>
        </p:spPr>
      </p:pic>
      <p:sp>
        <p:nvSpPr>
          <p:cNvPr id="40961" name="Rectangle 2"/>
          <p:cNvSpPr>
            <a:spLocks noGrp="1"/>
          </p:cNvSpPr>
          <p:nvPr>
            <p:ph type="title"/>
          </p:nvPr>
        </p:nvSpPr>
        <p:spPr>
          <a:xfrm>
            <a:off x="92879" y="221445"/>
            <a:ext cx="8229600" cy="1066800"/>
          </a:xfrm>
        </p:spPr>
        <p:txBody>
          <a:bodyPr/>
          <a:lstStyle/>
          <a:p>
            <a:endParaRPr lang="ru-RU" sz="3200" b="1" u="sng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>
          <a:xfrm>
            <a:off x="92879" y="1419851"/>
            <a:ext cx="7500958" cy="432435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ДВЗ синдром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ПВНРП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ниркова</a:t>
            </a:r>
            <a:r>
              <a:rPr lang="ru-RU" sz="2400" b="1" i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недостатність</a:t>
            </a:r>
            <a:endParaRPr lang="ru-RU" sz="2400" b="1" i="1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набряк </a:t>
            </a:r>
            <a:r>
              <a:rPr lang="ru-RU" sz="2400" b="1" i="1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легенів</a:t>
            </a:r>
            <a:endParaRPr lang="ru-RU" sz="2400" b="1" i="1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відшарування</a:t>
            </a:r>
            <a:r>
              <a:rPr lang="ru-RU" sz="2400" b="1" i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сітківки</a:t>
            </a:r>
            <a:endParaRPr lang="ru-RU" sz="2400" b="1" i="1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гостра</a:t>
            </a:r>
            <a:r>
              <a:rPr lang="ru-RU" sz="2400" b="1" i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жирова</a:t>
            </a:r>
            <a:r>
              <a:rPr lang="ru-RU" sz="2400" b="1" i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дистрофія</a:t>
            </a:r>
            <a:r>
              <a:rPr lang="ru-RU" sz="2400" b="1" i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печінки</a:t>
            </a:r>
            <a:endParaRPr lang="ru-RU" sz="2400" b="1" i="1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поліорганна</a:t>
            </a:r>
            <a:r>
              <a:rPr lang="ru-RU" sz="2400" b="1" i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недостатність</a:t>
            </a:r>
            <a:endParaRPr lang="ru-RU" sz="2400" b="1" i="1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ru-RU" sz="2400" b="1" i="1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ru-RU" sz="2400" b="1" i="1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ÐÐ°ÑÑÐ¸Ð½ÐºÐ¸ Ð¿Ð¾ Ð·Ð°Ð¿ÑÐ¾ÑÑ Ð¶Ð¸ÑÐ¾Ð²Ð°Ñ Ð´Ð¸ÑÑÑÐ¾ÑÐ¸Ñ Ð¿ÐµÑÐµÐ½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109" y="4542561"/>
            <a:ext cx="2392002" cy="2329061"/>
          </a:xfrm>
          <a:prstGeom prst="rect">
            <a:avLst/>
          </a:prstGeom>
          <a:noFill/>
        </p:spPr>
      </p:pic>
      <p:pic>
        <p:nvPicPr>
          <p:cNvPr id="23558" name="Picture 6" descr="ÐÐ°ÑÑÐ¸Ð½ÐºÐ¸ Ð¿Ð¾ Ð·Ð°Ð¿ÑÐ¾ÑÑ Ð¿Ð¾ÑÐµÑÐ½Ð°Ñ Ð½ÐµÐ´Ð¾ÑÑÐ°ÑÐ¾ÑÐ½Ð¾ÑÑÑ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9184" y="3999490"/>
            <a:ext cx="2071670" cy="2643182"/>
          </a:xfrm>
          <a:prstGeom prst="rect">
            <a:avLst/>
          </a:prstGeom>
          <a:noFill/>
        </p:spPr>
      </p:pic>
      <p:pic>
        <p:nvPicPr>
          <p:cNvPr id="23564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724638"/>
            <a:ext cx="2071670" cy="1857388"/>
          </a:xfrm>
          <a:prstGeom prst="rect">
            <a:avLst/>
          </a:prstGeom>
          <a:noFill/>
        </p:spPr>
      </p:pic>
      <p:pic>
        <p:nvPicPr>
          <p:cNvPr id="23556" name="Picture 4" descr="ÐÐ°ÑÑÐ¸Ð½ÐºÐ¸ Ð¿Ð¾ Ð·Ð°Ð¿ÑÐ¾ÑÑ Ð¾ÑÑÐ»Ð¾Ð¹ÐºÐ° Ð¿Ð»Ð°ÑÐµÐ½ÑÑ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20345" y="4542562"/>
            <a:ext cx="2525756" cy="2285188"/>
          </a:xfrm>
          <a:prstGeom prst="rect">
            <a:avLst/>
          </a:prstGeom>
          <a:noFill/>
        </p:spPr>
      </p:pic>
      <p:sp>
        <p:nvSpPr>
          <p:cNvPr id="10" name="Скругленный прямоугольник 3">
            <a:extLst>
              <a:ext uri="{FF2B5EF4-FFF2-40B4-BE49-F238E27FC236}">
                <a16:creationId xmlns:a16="http://schemas.microsoft.com/office/drawing/2014/main" xmlns="" id="{07B314F9-C8C7-4593-9A70-045911516980}"/>
              </a:ext>
            </a:extLst>
          </p:cNvPr>
          <p:cNvSpPr txBox="1">
            <a:spLocks/>
          </p:cNvSpPr>
          <p:nvPr/>
        </p:nvSpPr>
        <p:spPr>
          <a:xfrm>
            <a:off x="395536" y="125212"/>
            <a:ext cx="8229600" cy="1143000"/>
          </a:xfrm>
          <a:prstGeom prst="roundRect">
            <a:avLst/>
          </a:prstGeom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3200" dirty="0">
                <a:ea typeface="ＭＳ Ｐゴシック" panose="020B0600070205080204" pitchFamily="34" charset="-128"/>
              </a:rPr>
              <a:t>HELLP</a:t>
            </a:r>
            <a:r>
              <a:rPr lang="ru-RU" altLang="en-US" sz="3200" dirty="0">
                <a:ea typeface="ＭＳ Ｐゴシック" panose="020B0600070205080204" pitchFamily="34" charset="-128"/>
              </a:rPr>
              <a:t>-синдром</a:t>
            </a:r>
            <a:r>
              <a:rPr lang="en-GB" altLang="en-US" sz="3200" dirty="0">
                <a:ea typeface="ＭＳ Ｐゴシック" panose="020B0600070205080204" pitchFamily="34" charset="-128"/>
              </a:rPr>
              <a:t>: </a:t>
            </a:r>
            <a:r>
              <a:rPr lang="ru-RU" altLang="en-US" sz="3200" dirty="0" err="1" smtClean="0">
                <a:ea typeface="ＭＳ Ｐゴシック" panose="020B0600070205080204" pitchFamily="34" charset="-128"/>
              </a:rPr>
              <a:t>ускладнення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567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ru-RU" altLang="en-US" sz="2400" dirty="0" smtClean="0">
                <a:ea typeface="ＭＳ Ｐゴシック" panose="020B0600070205080204" pitchFamily="34" charset="-128"/>
              </a:rPr>
              <a:t>На </a:t>
            </a:r>
            <a:r>
              <a:rPr lang="ru-RU" altLang="en-US" sz="2400" dirty="0" err="1" smtClean="0">
                <a:ea typeface="ＭＳ Ｐゴシック" panose="020B0600070205080204" pitchFamily="34" charset="-128"/>
              </a:rPr>
              <a:t>ранніх</a:t>
            </a:r>
            <a:r>
              <a:rPr lang="ru-RU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ru-RU" altLang="en-US" sz="2400" dirty="0" err="1" smtClean="0">
                <a:ea typeface="ＭＳ Ｐゴシック" panose="020B0600070205080204" pitchFamily="34" charset="-128"/>
              </a:rPr>
              <a:t>термінах</a:t>
            </a:r>
            <a:r>
              <a:rPr lang="ru-RU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ru-RU" altLang="en-US" sz="2400" dirty="0" err="1" smtClean="0">
                <a:ea typeface="ＭＳ Ｐゴシック" panose="020B0600070205080204" pitchFamily="34" charset="-128"/>
              </a:rPr>
              <a:t>гестації</a:t>
            </a:r>
            <a:r>
              <a:rPr lang="ru-RU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ru-RU" altLang="en-US" sz="2400" dirty="0" err="1" smtClean="0">
                <a:ea typeface="ＭＳ Ｐゴシック" panose="020B0600070205080204" pitchFamily="34" charset="-128"/>
              </a:rPr>
              <a:t>потрібно</a:t>
            </a:r>
            <a:r>
              <a:rPr lang="ru-RU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ru-RU" altLang="en-US" sz="2400" dirty="0" err="1" smtClean="0">
                <a:ea typeface="ＭＳ Ｐゴシック" panose="020B0600070205080204" pitchFamily="34" charset="-128"/>
              </a:rPr>
              <a:t>дотримуватися</a:t>
            </a:r>
            <a:r>
              <a:rPr lang="ru-RU" altLang="en-US" sz="2400" dirty="0" smtClean="0">
                <a:ea typeface="ＭＳ Ｐゴシック" panose="020B0600070205080204" pitchFamily="34" charset="-128"/>
              </a:rPr>
              <a:t> «</a:t>
            </a:r>
            <a:r>
              <a:rPr lang="ru-RU" altLang="en-US" sz="2400" dirty="0" err="1" smtClean="0">
                <a:ea typeface="ＭＳ Ｐゴシック" panose="020B0600070205080204" pitchFamily="34" charset="-128"/>
              </a:rPr>
              <a:t>вичікувальної</a:t>
            </a:r>
            <a:r>
              <a:rPr lang="ru-RU" altLang="en-US" sz="2400" dirty="0" smtClean="0">
                <a:ea typeface="ＭＳ Ｐゴシック" panose="020B0600070205080204" pitchFamily="34" charset="-128"/>
              </a:rPr>
              <a:t> тактики», </a:t>
            </a:r>
            <a:r>
              <a:rPr lang="ru-RU" altLang="en-US" sz="2400" dirty="0" err="1" smtClean="0">
                <a:ea typeface="ＭＳ Ｐゴシック" panose="020B0600070205080204" pitchFamily="34" charset="-128"/>
              </a:rPr>
              <a:t>але</a:t>
            </a:r>
            <a:r>
              <a:rPr lang="ru-RU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ru-RU" altLang="en-US" sz="2400" dirty="0" err="1" smtClean="0">
                <a:ea typeface="ＭＳ Ｐゴシック" panose="020B0600070205080204" pitchFamily="34" charset="-128"/>
              </a:rPr>
              <a:t>немає</a:t>
            </a:r>
            <a:r>
              <a:rPr lang="ru-RU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ru-RU" altLang="en-US" sz="2400" dirty="0" err="1" smtClean="0">
                <a:ea typeface="ＭＳ Ｐゴシック" panose="020B0600070205080204" pitchFamily="34" charset="-128"/>
              </a:rPr>
              <a:t>доказів</a:t>
            </a:r>
            <a:r>
              <a:rPr lang="ru-RU" altLang="en-US" sz="2400" dirty="0" smtClean="0">
                <a:ea typeface="ＭＳ Ｐゴシック" panose="020B0600070205080204" pitchFamily="34" charset="-128"/>
              </a:rPr>
              <a:t>, </a:t>
            </a:r>
            <a:r>
              <a:rPr lang="ru-RU" altLang="en-US" sz="2400" dirty="0" err="1" smtClean="0">
                <a:ea typeface="ＭＳ Ｐゴシック" panose="020B0600070205080204" pitchFamily="34" charset="-128"/>
              </a:rPr>
              <a:t>яким</a:t>
            </a:r>
            <a:r>
              <a:rPr lang="ru-RU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ru-RU" altLang="en-US" sz="2400" dirty="0" err="1" smtClean="0">
                <a:ea typeface="ＭＳ Ｐゴシック" panose="020B0600070205080204" pitchFamily="34" charset="-128"/>
              </a:rPr>
              <a:t>саме</a:t>
            </a:r>
            <a:r>
              <a:rPr lang="ru-RU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ru-RU" altLang="en-US" sz="2400" dirty="0" err="1" smtClean="0">
                <a:ea typeface="ＭＳ Ｐゴシック" panose="020B0600070205080204" pitchFamily="34" charset="-128"/>
              </a:rPr>
              <a:t>жінкам</a:t>
            </a:r>
            <a:r>
              <a:rPr lang="ru-RU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ru-RU" altLang="en-US" sz="2400" dirty="0" err="1" smtClean="0">
                <a:ea typeface="ＭＳ Ｐゴシック" panose="020B0600070205080204" pitchFamily="34" charset="-128"/>
              </a:rPr>
              <a:t>може</a:t>
            </a:r>
            <a:r>
              <a:rPr lang="ru-RU" altLang="en-US" sz="2400" dirty="0" smtClean="0">
                <a:ea typeface="ＭＳ Ｐゴシック" panose="020B0600070205080204" pitchFamily="34" charset="-128"/>
              </a:rPr>
              <a:t> бути </a:t>
            </a:r>
            <a:r>
              <a:rPr lang="ru-RU" altLang="en-US" sz="2400" dirty="0" err="1" smtClean="0">
                <a:ea typeface="ＭＳ Ｐゴシック" panose="020B0600070205080204" pitchFamily="34" charset="-128"/>
              </a:rPr>
              <a:t>застосована</a:t>
            </a:r>
            <a:r>
              <a:rPr lang="ru-RU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ru-RU" altLang="en-US" sz="2400" dirty="0" err="1" smtClean="0">
                <a:ea typeface="ＭＳ Ｐゴシック" panose="020B0600070205080204" pitchFamily="34" charset="-128"/>
              </a:rPr>
              <a:t>така</a:t>
            </a:r>
            <a:r>
              <a:rPr lang="ru-RU" altLang="en-US" sz="2400" dirty="0" smtClean="0">
                <a:ea typeface="ＭＳ Ｐゴシック" panose="020B0600070205080204" pitchFamily="34" charset="-128"/>
              </a:rPr>
              <a:t> тактика без </a:t>
            </a:r>
            <a:r>
              <a:rPr lang="ru-RU" altLang="en-US" sz="2400" dirty="0" err="1" smtClean="0">
                <a:ea typeface="ＭＳ Ｐゴシック" panose="020B0600070205080204" pitchFamily="34" charset="-128"/>
              </a:rPr>
              <a:t>істотних</a:t>
            </a:r>
            <a:r>
              <a:rPr lang="ru-RU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ru-RU" altLang="en-US" sz="2400" dirty="0" err="1" smtClean="0">
                <a:ea typeface="ＭＳ Ｐゴシック" panose="020B0600070205080204" pitchFamily="34" charset="-128"/>
              </a:rPr>
              <a:t>ризиків</a:t>
            </a:r>
            <a:r>
              <a:rPr lang="ru-RU" altLang="en-US" sz="2400" dirty="0" smtClean="0">
                <a:ea typeface="ＭＳ Ｐゴシック" panose="020B0600070205080204" pitchFamily="34" charset="-128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ru-RU" altLang="en-US" sz="2400" dirty="0" err="1" smtClean="0">
                <a:ea typeface="ＭＳ Ｐゴシック" panose="020B0600070205080204" pitchFamily="34" charset="-128"/>
              </a:rPr>
              <a:t>Вичікувальна</a:t>
            </a:r>
            <a:r>
              <a:rPr lang="ru-RU" altLang="en-US" sz="2400" dirty="0" smtClean="0">
                <a:ea typeface="ＭＳ Ｐゴシック" panose="020B0600070205080204" pitchFamily="34" charset="-128"/>
              </a:rPr>
              <a:t> тактика </a:t>
            </a:r>
            <a:r>
              <a:rPr lang="ru-RU" altLang="en-US" sz="2400" dirty="0" err="1" smtClean="0">
                <a:ea typeface="ＭＳ Ｐゴシック" panose="020B0600070205080204" pitchFamily="34" charset="-128"/>
              </a:rPr>
              <a:t>може</a:t>
            </a:r>
            <a:r>
              <a:rPr lang="ru-RU" altLang="en-US" sz="2400" dirty="0" smtClean="0">
                <a:ea typeface="ＭＳ Ｐゴシック" panose="020B0600070205080204" pitchFamily="34" charset="-128"/>
              </a:rPr>
              <a:t> бути </a:t>
            </a:r>
            <a:r>
              <a:rPr lang="ru-RU" altLang="en-US" sz="2400" dirty="0" err="1" smtClean="0">
                <a:ea typeface="ＭＳ Ｐゴシック" panose="020B0600070205080204" pitchFamily="34" charset="-128"/>
              </a:rPr>
              <a:t>розглянута</a:t>
            </a:r>
            <a:r>
              <a:rPr lang="ru-RU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ru-RU" altLang="en-US" sz="2400" dirty="0" err="1" smtClean="0">
                <a:ea typeface="ＭＳ Ｐゴシック" panose="020B0600070205080204" pitchFamily="34" charset="-128"/>
              </a:rPr>
              <a:t>тільки</a:t>
            </a:r>
            <a:r>
              <a:rPr lang="ru-RU" altLang="en-US" sz="2400" dirty="0" smtClean="0">
                <a:ea typeface="ＭＳ Ｐゴシック" panose="020B0600070205080204" pitchFamily="34" charset="-128"/>
              </a:rPr>
              <a:t> в </a:t>
            </a:r>
            <a:r>
              <a:rPr lang="ru-RU" altLang="en-US" sz="2400" dirty="0" err="1" smtClean="0">
                <a:ea typeface="ＭＳ Ｐゴシック" panose="020B0600070205080204" pitchFamily="34" charset="-128"/>
              </a:rPr>
              <a:t>установах</a:t>
            </a:r>
            <a:r>
              <a:rPr lang="ru-RU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ru-RU" altLang="en-US" sz="2400" dirty="0" err="1" smtClean="0">
                <a:ea typeface="ＭＳ Ｐゴシック" panose="020B0600070205080204" pitchFamily="34" charset="-128"/>
              </a:rPr>
              <a:t>з</a:t>
            </a:r>
            <a:r>
              <a:rPr lang="ru-RU" altLang="en-US" sz="2400" dirty="0" smtClean="0">
                <a:ea typeface="ＭＳ Ｐゴシック" panose="020B0600070205080204" pitchFamily="34" charset="-128"/>
              </a:rPr>
              <a:t> великим </a:t>
            </a:r>
            <a:r>
              <a:rPr lang="ru-RU" altLang="en-US" sz="2400" dirty="0" err="1" smtClean="0">
                <a:ea typeface="ＭＳ Ｐゴシック" panose="020B0600070205080204" pitchFamily="34" charset="-128"/>
              </a:rPr>
              <a:t>досвідом</a:t>
            </a:r>
            <a:r>
              <a:rPr lang="ru-RU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ru-RU" altLang="en-US" sz="2400" dirty="0" err="1" smtClean="0">
                <a:ea typeface="ＭＳ Ｐゴシック" panose="020B0600070205080204" pitchFamily="34" charset="-128"/>
              </a:rPr>
              <a:t>лікування</a:t>
            </a:r>
            <a:r>
              <a:rPr lang="ru-RU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ru-RU" altLang="en-US" sz="2400" dirty="0" err="1" smtClean="0">
                <a:ea typeface="ＭＳ Ｐゴシック" panose="020B0600070205080204" pitchFamily="34" charset="-128"/>
              </a:rPr>
              <a:t>прееклампсії</a:t>
            </a:r>
            <a:r>
              <a:rPr lang="ru-RU" altLang="en-US" sz="2400" dirty="0" smtClean="0">
                <a:ea typeface="ＭＳ Ｐゴシック" panose="020B0600070205080204" pitchFamily="34" charset="-128"/>
              </a:rPr>
              <a:t> (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HELLP</a:t>
            </a:r>
            <a:r>
              <a:rPr lang="ru-RU" altLang="en-US" sz="2400" dirty="0" smtClean="0">
                <a:ea typeface="ＭＳ Ｐゴシック" panose="020B0600070205080204" pitchFamily="34" charset="-128"/>
              </a:rPr>
              <a:t>-синдром </a:t>
            </a:r>
            <a:r>
              <a:rPr lang="ru-RU" altLang="en-US" sz="2400" dirty="0" err="1" smtClean="0">
                <a:ea typeface="ＭＳ Ｐゴシック" panose="020B0600070205080204" pitchFamily="34" charset="-128"/>
              </a:rPr>
              <a:t>пов'язаний</a:t>
            </a:r>
            <a:r>
              <a:rPr lang="ru-RU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ru-RU" altLang="en-US" sz="2400" dirty="0" err="1" smtClean="0">
                <a:ea typeface="ＭＳ Ｐゴシック" panose="020B0600070205080204" pitchFamily="34" charset="-128"/>
              </a:rPr>
              <a:t>з</a:t>
            </a:r>
            <a:r>
              <a:rPr lang="ru-RU" altLang="en-US" sz="2400" dirty="0" smtClean="0">
                <a:ea typeface="ＭＳ Ｐゴシック" panose="020B0600070205080204" pitchFamily="34" charset="-128"/>
              </a:rPr>
              <a:t> тяжкою </a:t>
            </a:r>
            <a:r>
              <a:rPr lang="ru-RU" altLang="en-US" sz="2400" dirty="0" err="1" smtClean="0">
                <a:ea typeface="ＭＳ Ｐゴシック" panose="020B0600070205080204" pitchFamily="34" charset="-128"/>
              </a:rPr>
              <a:t>захворюваністю</a:t>
            </a:r>
            <a:r>
              <a:rPr lang="ru-RU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ru-RU" altLang="en-US" sz="2400" dirty="0" err="1" smtClean="0">
                <a:ea typeface="ＭＳ Ｐゴシック" panose="020B0600070205080204" pitchFamily="34" charset="-128"/>
              </a:rPr>
              <a:t>і</a:t>
            </a:r>
            <a:r>
              <a:rPr lang="ru-RU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ru-RU" altLang="en-US" sz="2400" dirty="0" err="1" smtClean="0">
                <a:ea typeface="ＭＳ Ｐゴシック" panose="020B0600070205080204" pitchFamily="34" charset="-128"/>
              </a:rPr>
              <a:t>смертністю</a:t>
            </a:r>
            <a:r>
              <a:rPr lang="ru-RU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ru-RU" altLang="en-US" sz="2400" dirty="0" err="1" smtClean="0">
                <a:ea typeface="ＭＳ Ｐゴシック" panose="020B0600070205080204" pitchFamily="34" charset="-128"/>
              </a:rPr>
              <a:t>жінок</a:t>
            </a:r>
            <a:r>
              <a:rPr lang="ru-RU" altLang="en-US" sz="2400" dirty="0" smtClean="0">
                <a:ea typeface="ＭＳ Ｐゴシック" panose="020B0600070205080204" pitchFamily="34" charset="-128"/>
              </a:rPr>
              <a:t>).</a:t>
            </a:r>
          </a:p>
          <a:p>
            <a:pPr>
              <a:spcAft>
                <a:spcPts val="600"/>
              </a:spcAft>
            </a:pPr>
            <a:r>
              <a:rPr lang="ru-RU" altLang="en-US" sz="2400" dirty="0" smtClean="0">
                <a:ea typeface="ＭＳ Ｐゴシック" panose="020B0600070205080204" pitchFamily="34" charset="-128"/>
              </a:rPr>
              <a:t>Не </a:t>
            </a:r>
            <a:r>
              <a:rPr lang="ru-RU" altLang="en-US" sz="2400" dirty="0" err="1" smtClean="0">
                <a:ea typeface="ＭＳ Ｐゴシック" panose="020B0600070205080204" pitchFamily="34" charset="-128"/>
              </a:rPr>
              <a:t>можна</a:t>
            </a:r>
            <a:r>
              <a:rPr lang="ru-RU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ru-RU" altLang="en-US" sz="2400" dirty="0" err="1" smtClean="0">
                <a:ea typeface="ＭＳ Ｐゴシック" panose="020B0600070205080204" pitchFamily="34" charset="-128"/>
              </a:rPr>
              <a:t>використовувати</a:t>
            </a:r>
            <a:r>
              <a:rPr lang="ru-RU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ru-RU" altLang="en-US" sz="2400" dirty="0" err="1" smtClean="0">
                <a:ea typeface="ＭＳ Ｐゴシック" panose="020B0600070205080204" pitchFamily="34" charset="-128"/>
              </a:rPr>
              <a:t>дексаметазон</a:t>
            </a:r>
            <a:r>
              <a:rPr lang="ru-RU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ru-RU" altLang="en-US" sz="2400" dirty="0" err="1" smtClean="0">
                <a:ea typeface="ＭＳ Ｐゴシック" panose="020B0600070205080204" pitchFamily="34" charset="-128"/>
              </a:rPr>
              <a:t>або</a:t>
            </a:r>
            <a:r>
              <a:rPr lang="ru-RU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ru-RU" altLang="en-US" sz="2400" dirty="0" err="1" smtClean="0">
                <a:ea typeface="ＭＳ Ｐゴシック" panose="020B0600070205080204" pitchFamily="34" charset="-128"/>
              </a:rPr>
              <a:t>бетаметазон</a:t>
            </a:r>
            <a:r>
              <a:rPr lang="ru-RU" altLang="en-US" sz="2400" dirty="0" smtClean="0">
                <a:ea typeface="ＭＳ Ｐゴシック" panose="020B0600070205080204" pitchFamily="34" charset="-128"/>
              </a:rPr>
              <a:t> для </a:t>
            </a:r>
            <a:r>
              <a:rPr lang="ru-RU" altLang="en-US" sz="2400" dirty="0" err="1" smtClean="0">
                <a:ea typeface="ＭＳ Ｐゴシック" panose="020B0600070205080204" pitchFamily="34" charset="-128"/>
              </a:rPr>
              <a:t>лікування</a:t>
            </a:r>
            <a:r>
              <a:rPr lang="ru-RU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HELLP</a:t>
            </a:r>
            <a:r>
              <a:rPr lang="ru-RU" altLang="en-US" sz="2400" dirty="0" smtClean="0">
                <a:ea typeface="ＭＳ Ｐゴシック" panose="020B0600070205080204" pitchFamily="34" charset="-128"/>
              </a:rPr>
              <a:t>-синдрома.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spcAft>
                <a:spcPts val="1200"/>
              </a:spcAft>
            </a:pPr>
            <a:endParaRPr lang="en-GB" altLang="en-US" sz="2000" dirty="0" smtClean="0">
              <a:solidFill>
                <a:srgbClr val="CC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58620"/>
            <a:ext cx="8229600" cy="1143000"/>
          </a:xfrm>
        </p:spPr>
        <p:txBody>
          <a:bodyPr/>
          <a:lstStyle/>
          <a:p>
            <a:pPr marL="627063" indent="-627063" eaLnBrk="1" hangingPunct="1"/>
            <a:endParaRPr lang="fr-FR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5724525" y="5733256"/>
            <a:ext cx="3175000" cy="90725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n"/>
              <a:defRPr sz="240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2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dirty="0">
                <a:solidFill>
                  <a:srgbClr val="002060"/>
                </a:solidFill>
              </a:rPr>
              <a:t>WHO 2011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dirty="0">
                <a:solidFill>
                  <a:srgbClr val="002060"/>
                </a:solidFill>
              </a:rPr>
              <a:t> NICE 2010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dirty="0" err="1">
                <a:solidFill>
                  <a:srgbClr val="002060"/>
                </a:solidFill>
              </a:rPr>
              <a:t>Steegers</a:t>
            </a:r>
            <a:r>
              <a:rPr lang="en-GB" altLang="en-US" sz="1600" dirty="0">
                <a:solidFill>
                  <a:srgbClr val="002060"/>
                </a:solidFill>
              </a:rPr>
              <a:t> 2010</a:t>
            </a:r>
          </a:p>
        </p:txBody>
      </p:sp>
      <p:sp>
        <p:nvSpPr>
          <p:cNvPr id="5" name="Скругленный прямоугольник 3">
            <a:extLst>
              <a:ext uri="{FF2B5EF4-FFF2-40B4-BE49-F238E27FC236}">
                <a16:creationId xmlns:a16="http://schemas.microsoft.com/office/drawing/2014/main" xmlns="" id="{07B314F9-C8C7-4593-9A70-045911516980}"/>
              </a:ext>
            </a:extLst>
          </p:cNvPr>
          <p:cNvSpPr txBox="1">
            <a:spLocks/>
          </p:cNvSpPr>
          <p:nvPr/>
        </p:nvSpPr>
        <p:spPr>
          <a:xfrm>
            <a:off x="450016" y="260040"/>
            <a:ext cx="8229600" cy="1143000"/>
          </a:xfrm>
          <a:prstGeom prst="roundRect">
            <a:avLst/>
          </a:prstGeom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3200" dirty="0">
                <a:ea typeface="ＭＳ Ｐゴシック" panose="020B0600070205080204" pitchFamily="34" charset="-128"/>
              </a:rPr>
              <a:t>HELLP</a:t>
            </a:r>
            <a:r>
              <a:rPr lang="ru-RU" altLang="en-US" sz="3200" dirty="0">
                <a:ea typeface="ＭＳ Ｐゴシック" panose="020B0600070205080204" pitchFamily="34" charset="-128"/>
              </a:rPr>
              <a:t>-синдром</a:t>
            </a:r>
            <a:r>
              <a:rPr lang="en-GB" altLang="en-US" sz="3200" dirty="0">
                <a:ea typeface="ＭＳ Ｐゴシック" panose="020B0600070205080204" pitchFamily="34" charset="-128"/>
              </a:rPr>
              <a:t>: </a:t>
            </a:r>
            <a:r>
              <a:rPr lang="ru-RU" altLang="en-US" sz="3200" dirty="0" err="1" smtClean="0">
                <a:ea typeface="ＭＳ Ｐゴシック" panose="020B0600070205080204" pitchFamily="34" charset="-128"/>
              </a:rPr>
              <a:t>лікування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5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272901B-AB11-46BC-8A78-4CB549F44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133" y="5877272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uk-UA" sz="3200" b="0" dirty="0" smtClean="0">
                <a:solidFill>
                  <a:srgbClr val="002060"/>
                </a:solidFill>
              </a:rPr>
              <a:t>на сьогодні це ВСЕ</a:t>
            </a:r>
            <a:endParaRPr lang="uk-UA" sz="3200" b="0" dirty="0">
              <a:solidFill>
                <a:srgbClr val="00206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57197FB-2E5F-49F2-80FF-3F53563AE5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2" r="9102"/>
          <a:stretch>
            <a:fillRect/>
          </a:stretch>
        </p:blipFill>
        <p:spPr>
          <a:xfrm>
            <a:off x="0" y="0"/>
            <a:ext cx="5486400" cy="4114800"/>
          </a:xfr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3C0B5482-CAA4-4577-AA5F-F2BF6B98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0945" y="4941168"/>
            <a:ext cx="6984776" cy="804862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pic>
        <p:nvPicPr>
          <p:cNvPr id="5" name="Picture 8" descr="I:\Documents and Settings\Администратор\Рабочий стол\19OzvubOd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089" y="0"/>
            <a:ext cx="3867911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5984" y="4643446"/>
            <a:ext cx="4697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Дякую</a:t>
            </a:r>
            <a:r>
              <a:rPr lang="ru-RU" sz="5400" b="0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5400" b="0" cap="none" spc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увагу</a:t>
            </a:r>
            <a:endParaRPr lang="ru-RU" sz="54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491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7"/>
          <p:cNvSpPr>
            <a:spLocks noGrp="1"/>
          </p:cNvSpPr>
          <p:nvPr>
            <p:ph idx="1"/>
          </p:nvPr>
        </p:nvSpPr>
        <p:spPr>
          <a:xfrm>
            <a:off x="716215" y="1229907"/>
            <a:ext cx="7772400" cy="5000625"/>
          </a:xfrm>
        </p:spPr>
        <p:txBody>
          <a:bodyPr/>
          <a:lstStyle/>
          <a:p>
            <a:r>
              <a:rPr lang="ru-RU" sz="2800" b="1" dirty="0" err="1" smtClean="0"/>
              <a:t>Ранні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гестози</a:t>
            </a:r>
            <a:r>
              <a:rPr lang="ru-RU" sz="2800" dirty="0" smtClean="0"/>
              <a:t> – </a:t>
            </a:r>
            <a:r>
              <a:rPr lang="ru-RU" sz="2800" dirty="0" err="1" smtClean="0"/>
              <a:t>перші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місяці</a:t>
            </a:r>
            <a:r>
              <a:rPr lang="ru-RU" sz="2800" dirty="0" smtClean="0"/>
              <a:t> </a:t>
            </a:r>
            <a:r>
              <a:rPr lang="ru-RU" sz="2800" dirty="0" err="1" smtClean="0"/>
              <a:t>вагітності</a:t>
            </a:r>
            <a:r>
              <a:rPr lang="ru-RU" sz="2800" dirty="0" smtClean="0"/>
              <a:t>, для них </a:t>
            </a:r>
            <a:r>
              <a:rPr lang="ru-RU" sz="2800" dirty="0" err="1" smtClean="0"/>
              <a:t>характерні</a:t>
            </a:r>
            <a:r>
              <a:rPr lang="ru-RU" sz="2800" dirty="0" smtClean="0"/>
              <a:t>, в основному </a:t>
            </a:r>
            <a:r>
              <a:rPr lang="ru-RU" sz="2800" dirty="0" err="1" smtClean="0"/>
              <a:t>розлади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боку </a:t>
            </a:r>
            <a:r>
              <a:rPr lang="ru-RU" sz="2800" dirty="0" err="1" smtClean="0"/>
              <a:t>шлунково-кишкового</a:t>
            </a:r>
            <a:r>
              <a:rPr lang="ru-RU" sz="2800" dirty="0" smtClean="0"/>
              <a:t> тракту.</a:t>
            </a:r>
            <a:endParaRPr lang="en-US" sz="2800" dirty="0" smtClean="0"/>
          </a:p>
          <a:p>
            <a:r>
              <a:rPr lang="ru-RU" sz="2800" b="1" dirty="0" err="1" smtClean="0"/>
              <a:t>Пізні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гестози</a:t>
            </a:r>
            <a:r>
              <a:rPr lang="en-US" sz="2800" b="1" dirty="0" smtClean="0"/>
              <a:t> </a:t>
            </a:r>
            <a:r>
              <a:rPr lang="ru-RU" sz="2800" dirty="0" smtClean="0"/>
              <a:t>–</a:t>
            </a:r>
            <a:r>
              <a:rPr lang="en-US" sz="2800" dirty="0" smtClean="0"/>
              <a:t> </a:t>
            </a:r>
            <a:r>
              <a:rPr lang="ru-RU" sz="2800" dirty="0" smtClean="0"/>
              <a:t>II-а половина </a:t>
            </a:r>
            <a:r>
              <a:rPr lang="ru-RU" sz="2800" dirty="0" err="1" smtClean="0"/>
              <a:t>вагітності</a:t>
            </a:r>
            <a:r>
              <a:rPr lang="ru-RU" sz="2800" dirty="0" smtClean="0"/>
              <a:t> (в </a:t>
            </a:r>
            <a:r>
              <a:rPr lang="ru-RU" sz="2800" dirty="0" err="1" smtClean="0"/>
              <a:t>основі</a:t>
            </a:r>
            <a:r>
              <a:rPr lang="ru-RU" sz="2800" dirty="0" smtClean="0"/>
              <a:t> </a:t>
            </a:r>
            <a:r>
              <a:rPr lang="ru-RU" sz="2800" dirty="0" err="1" smtClean="0"/>
              <a:t>їх</a:t>
            </a:r>
            <a:r>
              <a:rPr lang="ru-RU" sz="2800" dirty="0" smtClean="0"/>
              <a:t> лежать </a:t>
            </a:r>
            <a:r>
              <a:rPr lang="ru-RU" sz="2800" dirty="0" err="1" smtClean="0"/>
              <a:t>судинні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розлади</a:t>
            </a:r>
            <a:r>
              <a:rPr lang="ru-RU" sz="2800" dirty="0" smtClean="0"/>
              <a:t>).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3">
            <a:extLst>
              <a:ext uri="{FF2B5EF4-FFF2-40B4-BE49-F238E27FC236}">
                <a16:creationId xmlns:a16="http://schemas.microsoft.com/office/drawing/2014/main" xmlns="" id="{181D303D-BD51-438E-9665-577506B13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86409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 smtClean="0"/>
              <a:t>Класиф</a:t>
            </a:r>
            <a:r>
              <a:rPr lang="uk-UA" sz="3200" dirty="0" smtClean="0"/>
              <a:t>і</a:t>
            </a:r>
            <a:r>
              <a:rPr lang="ru-RU" sz="3200" dirty="0" err="1" smtClean="0"/>
              <a:t>кація</a:t>
            </a:r>
            <a:r>
              <a:rPr lang="ru-RU" sz="3200" dirty="0" smtClean="0"/>
              <a:t> </a:t>
            </a:r>
            <a:r>
              <a:rPr lang="ru-RU" sz="3200" dirty="0" err="1" smtClean="0"/>
              <a:t>гестозів</a:t>
            </a:r>
            <a:endParaRPr lang="ru-RU" sz="3200" dirty="0"/>
          </a:p>
        </p:txBody>
      </p:sp>
      <p:pic>
        <p:nvPicPr>
          <p:cNvPr id="5" name="Picture 2" descr="http://osobayamama.ucoz.com/14d6b0bd84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001712"/>
            <a:ext cx="2627784" cy="285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8580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За </a:t>
            </a:r>
            <a:r>
              <a:rPr lang="ru-RU" sz="2800" dirty="0" err="1" smtClean="0"/>
              <a:t>даними</a:t>
            </a:r>
            <a:r>
              <a:rPr lang="ru-RU" sz="2800" dirty="0" smtClean="0"/>
              <a:t> ВООЗ (2014 року), </a:t>
            </a:r>
            <a:r>
              <a:rPr lang="ru-RU" sz="2800" dirty="0" err="1" smtClean="0"/>
              <a:t>гіпертензивними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розладами</a:t>
            </a:r>
            <a:r>
              <a:rPr lang="ru-RU" sz="2800" dirty="0" smtClean="0"/>
              <a:t>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час </a:t>
            </a:r>
            <a:r>
              <a:rPr lang="ru-RU" sz="2800" dirty="0" err="1" smtClean="0"/>
              <a:t>вагітності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страждає</a:t>
            </a:r>
            <a:r>
              <a:rPr lang="ru-RU" sz="2800" dirty="0" smtClean="0"/>
              <a:t> </a:t>
            </a:r>
            <a:r>
              <a:rPr lang="ru-RU" sz="2800" dirty="0" err="1" smtClean="0"/>
              <a:t>близько</a:t>
            </a:r>
            <a:r>
              <a:rPr lang="ru-RU" sz="2800" dirty="0" smtClean="0"/>
              <a:t> 10% </a:t>
            </a:r>
            <a:r>
              <a:rPr lang="ru-RU" sz="2800" dirty="0" err="1" smtClean="0"/>
              <a:t>жіночого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населення</a:t>
            </a:r>
            <a:r>
              <a:rPr lang="ru-RU" sz="2800" dirty="0" smtClean="0"/>
              <a:t>.</a:t>
            </a:r>
          </a:p>
          <a:p>
            <a:pPr algn="just"/>
            <a:r>
              <a:rPr lang="ru-RU" sz="2800" dirty="0" smtClean="0"/>
              <a:t>Структура причин </a:t>
            </a:r>
            <a:r>
              <a:rPr lang="ru-RU" sz="2800" dirty="0" err="1" smtClean="0"/>
              <a:t>гіпертензивних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розладів</a:t>
            </a:r>
            <a:r>
              <a:rPr lang="ru-RU" sz="2800" dirty="0" smtClean="0"/>
              <a:t>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час </a:t>
            </a:r>
            <a:r>
              <a:rPr lang="ru-RU" sz="2800" dirty="0" err="1" smtClean="0"/>
              <a:t>вагітності</a:t>
            </a:r>
            <a:r>
              <a:rPr lang="ru-RU" sz="2800" dirty="0" smtClean="0"/>
              <a:t>:</a:t>
            </a:r>
          </a:p>
          <a:p>
            <a:pPr algn="just" eaLnBrk="1" hangingPunct="1"/>
            <a:r>
              <a:rPr lang="ru-RU" sz="2400" dirty="0" smtClean="0"/>
              <a:t>  </a:t>
            </a:r>
            <a:r>
              <a:rPr lang="ru-RU" sz="2400" dirty="0" err="1" smtClean="0"/>
              <a:t>гестаційна</a:t>
            </a:r>
            <a:r>
              <a:rPr lang="ru-RU" sz="2400" dirty="0" smtClean="0"/>
              <a:t> </a:t>
            </a:r>
            <a:r>
              <a:rPr lang="ru-RU" sz="2400" dirty="0" err="1" smtClean="0"/>
              <a:t>гіпертензія</a:t>
            </a:r>
            <a:r>
              <a:rPr lang="ru-RU" sz="2400" dirty="0" smtClean="0"/>
              <a:t> - 43%,</a:t>
            </a:r>
          </a:p>
          <a:p>
            <a:pPr algn="just" eaLnBrk="1" hangingPunct="1"/>
            <a:r>
              <a:rPr lang="ru-RU" sz="2400" dirty="0"/>
              <a:t>  </a:t>
            </a:r>
            <a:r>
              <a:rPr lang="ru-RU" sz="2400" dirty="0" err="1" smtClean="0"/>
              <a:t>прееклампсія</a:t>
            </a:r>
            <a:r>
              <a:rPr lang="ru-RU" sz="2400" dirty="0" smtClean="0"/>
              <a:t> </a:t>
            </a:r>
            <a:r>
              <a:rPr lang="ru-RU" sz="2400" dirty="0"/>
              <a:t>- 27%,</a:t>
            </a:r>
          </a:p>
          <a:p>
            <a:pPr algn="just" eaLnBrk="1" hangingPunct="1"/>
            <a:r>
              <a:rPr lang="ru-RU" sz="2400" dirty="0"/>
              <a:t>  </a:t>
            </a:r>
            <a:r>
              <a:rPr lang="ru-RU" sz="2400" dirty="0" err="1" smtClean="0"/>
              <a:t>есенціальна</a:t>
            </a:r>
            <a:r>
              <a:rPr lang="ru-RU" sz="2400" dirty="0" smtClean="0"/>
              <a:t> </a:t>
            </a:r>
            <a:r>
              <a:rPr lang="ru-RU" sz="2400" dirty="0" err="1" smtClean="0"/>
              <a:t>гіпертензія</a:t>
            </a:r>
            <a:r>
              <a:rPr lang="ru-RU" sz="2400" dirty="0" smtClean="0"/>
              <a:t> </a:t>
            </a:r>
            <a:r>
              <a:rPr lang="ru-RU" sz="2400" dirty="0"/>
              <a:t>- 19%,</a:t>
            </a:r>
          </a:p>
          <a:p>
            <a:pPr algn="just"/>
            <a:r>
              <a:rPr lang="ru-RU" sz="2400" dirty="0"/>
              <a:t> </a:t>
            </a:r>
            <a:r>
              <a:rPr lang="ru-RU" sz="2400" dirty="0" err="1" smtClean="0"/>
              <a:t>прееклампсія</a:t>
            </a:r>
            <a:r>
              <a:rPr lang="ru-RU" sz="2400" dirty="0" smtClean="0"/>
              <a:t> яка </a:t>
            </a:r>
            <a:r>
              <a:rPr lang="ru-RU" sz="2400" dirty="0" err="1" smtClean="0"/>
              <a:t>нашарувалася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попередню</a:t>
            </a:r>
            <a:r>
              <a:rPr lang="ru-RU" sz="2400" dirty="0" smtClean="0"/>
              <a:t> </a:t>
            </a:r>
            <a:r>
              <a:rPr lang="ru-RU" sz="2400" dirty="0" err="1" smtClean="0"/>
              <a:t>гіпертензію</a:t>
            </a:r>
            <a:r>
              <a:rPr lang="ru-RU" sz="2400" dirty="0" smtClean="0"/>
              <a:t> - </a:t>
            </a:r>
            <a:r>
              <a:rPr lang="ru-RU" sz="2400" dirty="0"/>
              <a:t>7%,</a:t>
            </a:r>
          </a:p>
          <a:p>
            <a:pPr algn="just" eaLnBrk="1" hangingPunct="1"/>
            <a:r>
              <a:rPr lang="ru-RU" sz="2400" dirty="0"/>
              <a:t>  </a:t>
            </a:r>
            <a:r>
              <a:rPr lang="ru-RU" sz="2400" dirty="0" err="1" smtClean="0"/>
              <a:t>вторинна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ru-RU" sz="2400" dirty="0" smtClean="0"/>
              <a:t>симптоматична) </a:t>
            </a:r>
            <a:r>
              <a:rPr lang="ru-RU" sz="2400" dirty="0" err="1" smtClean="0"/>
              <a:t>гіпертензія</a:t>
            </a:r>
            <a:r>
              <a:rPr lang="ru-RU" sz="2400" dirty="0" smtClean="0"/>
              <a:t> </a:t>
            </a:r>
            <a:r>
              <a:rPr lang="ru-RU" sz="2400" dirty="0"/>
              <a:t>- 4%.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08053FC-3B1F-4DA6-9656-287D70FC8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xmlns="" id="{09D4951E-3BCA-4C94-AB9A-4CC65780148F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oundRect">
            <a:avLst/>
          </a:prstGeom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 smtClean="0"/>
              <a:t>Гіпертензивні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розлади</a:t>
            </a:r>
            <a:r>
              <a:rPr lang="ru-RU" sz="3200" dirty="0" smtClean="0"/>
              <a:t> </a:t>
            </a:r>
            <a:r>
              <a:rPr lang="ru-RU" sz="3200" dirty="0" err="1" smtClean="0"/>
              <a:t>під</a:t>
            </a:r>
            <a:r>
              <a:rPr lang="ru-RU" sz="3200" dirty="0" smtClean="0"/>
              <a:t> час </a:t>
            </a:r>
            <a:r>
              <a:rPr lang="ru-RU" sz="3200" dirty="0" err="1" smtClean="0"/>
              <a:t>вагітності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87888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7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5643602"/>
          </a:xfrm>
        </p:spPr>
        <p:txBody>
          <a:bodyPr rtlCol="0"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dirty="0"/>
              <a:t> </a:t>
            </a:r>
            <a:r>
              <a:rPr lang="ru-RU" b="1" dirty="0" err="1" smtClean="0">
                <a:solidFill>
                  <a:srgbClr val="1338AD"/>
                </a:solidFill>
              </a:rPr>
              <a:t>специфічне</a:t>
            </a:r>
            <a:r>
              <a:rPr lang="ru-RU" b="1" dirty="0" smtClean="0">
                <a:solidFill>
                  <a:srgbClr val="1338AD"/>
                </a:solidFill>
              </a:rPr>
              <a:t> </a:t>
            </a:r>
            <a:r>
              <a:rPr lang="ru-RU" b="1" dirty="0" err="1" smtClean="0">
                <a:solidFill>
                  <a:srgbClr val="1338AD"/>
                </a:solidFill>
              </a:rPr>
              <a:t>ускладнення</a:t>
            </a:r>
            <a:r>
              <a:rPr lang="ru-RU" b="1" dirty="0" smtClean="0">
                <a:solidFill>
                  <a:srgbClr val="1338AD"/>
                </a:solidFill>
              </a:rPr>
              <a:t> </a:t>
            </a:r>
            <a:r>
              <a:rPr lang="ru-RU" b="1" dirty="0" err="1" smtClean="0">
                <a:solidFill>
                  <a:srgbClr val="1338AD"/>
                </a:solidFill>
              </a:rPr>
              <a:t>перебігу</a:t>
            </a:r>
            <a:r>
              <a:rPr lang="ru-RU" b="1" dirty="0" smtClean="0">
                <a:solidFill>
                  <a:srgbClr val="1338AD"/>
                </a:solidFill>
              </a:rPr>
              <a:t> </a:t>
            </a:r>
            <a:r>
              <a:rPr lang="ru-RU" b="1" dirty="0" err="1" smtClean="0">
                <a:solidFill>
                  <a:srgbClr val="1338AD"/>
                </a:solidFill>
              </a:rPr>
              <a:t>вагітності</a:t>
            </a:r>
            <a:r>
              <a:rPr lang="ru-RU" b="1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виявляється</a:t>
            </a:r>
            <a:r>
              <a:rPr lang="ru-RU" dirty="0" smtClean="0"/>
              <a:t>, як правило, у </a:t>
            </a:r>
            <a:r>
              <a:rPr lang="ru-RU" dirty="0" err="1" smtClean="0"/>
              <a:t>другій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</a:t>
            </a:r>
            <a:r>
              <a:rPr lang="ru-RU" dirty="0" err="1" smtClean="0"/>
              <a:t>глибоким</a:t>
            </a:r>
            <a:r>
              <a:rPr lang="ru-RU" dirty="0" smtClean="0"/>
              <a:t> </a:t>
            </a:r>
            <a:r>
              <a:rPr lang="ru-RU" dirty="0" err="1" smtClean="0"/>
              <a:t>розладом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, </a:t>
            </a:r>
            <a:r>
              <a:rPr lang="ru-RU" dirty="0" err="1" smtClean="0"/>
              <a:t>порушенням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ru-RU" dirty="0" err="1" smtClean="0"/>
              <a:t>плаценти</a:t>
            </a:r>
            <a:r>
              <a:rPr lang="ru-RU" dirty="0" smtClean="0"/>
              <a:t>, </a:t>
            </a:r>
            <a:r>
              <a:rPr lang="ru-RU" dirty="0" err="1" smtClean="0"/>
              <a:t>зміною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судинної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нервової</a:t>
            </a:r>
            <a:r>
              <a:rPr lang="ru-RU" dirty="0" smtClean="0"/>
              <a:t> систем, </a:t>
            </a:r>
            <a:r>
              <a:rPr lang="ru-RU" dirty="0" err="1" smtClean="0"/>
              <a:t>нирок</a:t>
            </a:r>
            <a:r>
              <a:rPr lang="ru-RU" dirty="0" smtClean="0"/>
              <a:t>, </a:t>
            </a:r>
            <a:r>
              <a:rPr lang="ru-RU" dirty="0" err="1" smtClean="0"/>
              <a:t>печінки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життєво</a:t>
            </a:r>
            <a:r>
              <a:rPr lang="ru-RU" dirty="0" smtClean="0"/>
              <a:t> </a:t>
            </a:r>
            <a:r>
              <a:rPr lang="ru-RU" dirty="0" err="1" smtClean="0"/>
              <a:t>важливих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морфологічних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42852"/>
            <a:ext cx="8715436" cy="78581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 smtClean="0"/>
              <a:t>Прееклампсія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23568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7119"/>
            <a:ext cx="8229600" cy="1143000"/>
          </a:xfrm>
        </p:spPr>
        <p:txBody>
          <a:bodyPr/>
          <a:lstStyle/>
          <a:p>
            <a:pPr algn="ctr"/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прееклампсії</a:t>
            </a:r>
            <a:r>
              <a:rPr lang="ru-RU" dirty="0" smtClean="0"/>
              <a:t> - </a:t>
            </a:r>
            <a:r>
              <a:rPr lang="ru-RU" u="sng" dirty="0" smtClean="0">
                <a:solidFill>
                  <a:srgbClr val="C00000"/>
                </a:solidFill>
              </a:rPr>
              <a:t>Плацента </a:t>
            </a:r>
            <a:r>
              <a:rPr lang="ru-RU" u="sng" dirty="0" err="1" smtClean="0">
                <a:solidFill>
                  <a:srgbClr val="C00000"/>
                </a:solidFill>
              </a:rPr>
              <a:t>займає</a:t>
            </a:r>
            <a:r>
              <a:rPr lang="ru-RU" u="sng" dirty="0" smtClean="0">
                <a:solidFill>
                  <a:srgbClr val="C00000"/>
                </a:solidFill>
              </a:rPr>
              <a:t> </a:t>
            </a:r>
            <a:r>
              <a:rPr lang="ru-RU" u="sng" dirty="0" err="1" smtClean="0">
                <a:solidFill>
                  <a:srgbClr val="C00000"/>
                </a:solidFill>
              </a:rPr>
              <a:t>центральне</a:t>
            </a:r>
            <a:r>
              <a:rPr lang="ru-RU" u="sng" dirty="0" smtClean="0">
                <a:solidFill>
                  <a:srgbClr val="C00000"/>
                </a:solidFill>
              </a:rPr>
              <a:t> </a:t>
            </a:r>
            <a:r>
              <a:rPr lang="ru-RU" u="sng" dirty="0" err="1" smtClean="0">
                <a:solidFill>
                  <a:srgbClr val="C00000"/>
                </a:solidFill>
              </a:rPr>
              <a:t>місце</a:t>
            </a:r>
            <a:r>
              <a:rPr lang="ru-RU" u="sng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 smtClean="0"/>
              <a:t>Частота </a:t>
            </a:r>
            <a:r>
              <a:rPr lang="ru-RU" dirty="0" err="1" smtClean="0"/>
              <a:t>прееклампсії</a:t>
            </a:r>
            <a:r>
              <a:rPr lang="ru-RU" dirty="0" smtClean="0"/>
              <a:t> </a:t>
            </a:r>
            <a:r>
              <a:rPr lang="ru-RU" dirty="0" err="1" smtClean="0"/>
              <a:t>зростає</a:t>
            </a:r>
            <a:r>
              <a:rPr lang="ru-RU" dirty="0" smtClean="0"/>
              <a:t> в </a:t>
            </a:r>
            <a:r>
              <a:rPr lang="ru-RU" dirty="0" err="1" smtClean="0"/>
              <a:t>міру</a:t>
            </a:r>
            <a:r>
              <a:rPr lang="ru-RU" dirty="0" smtClean="0"/>
              <a:t>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плодів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збільшенням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 </a:t>
            </a:r>
            <a:r>
              <a:rPr lang="ru-RU" dirty="0" err="1" smtClean="0"/>
              <a:t>плаценти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Прееклампсія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зустрічається</a:t>
            </a:r>
            <a:r>
              <a:rPr lang="ru-RU" dirty="0" smtClean="0"/>
              <a:t> при </a:t>
            </a:r>
            <a:r>
              <a:rPr lang="ru-RU" dirty="0" err="1" smtClean="0"/>
              <a:t>міхуровому</a:t>
            </a:r>
            <a:r>
              <a:rPr lang="ru-RU" dirty="0" smtClean="0"/>
              <a:t> </a:t>
            </a:r>
            <a:r>
              <a:rPr lang="ru-RU" dirty="0" err="1" smtClean="0"/>
              <a:t>заносі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вказує</a:t>
            </a:r>
            <a:r>
              <a:rPr lang="ru-RU" dirty="0" smtClean="0"/>
              <a:t> на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плацента, а не </a:t>
            </a:r>
            <a:r>
              <a:rPr lang="ru-RU" dirty="0" err="1" smtClean="0"/>
              <a:t>плід</a:t>
            </a:r>
            <a:r>
              <a:rPr lang="ru-RU" dirty="0" smtClean="0"/>
              <a:t>,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стан.</a:t>
            </a:r>
          </a:p>
          <a:p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плаценти</a:t>
            </a:r>
            <a:r>
              <a:rPr lang="ru-RU" dirty="0" smtClean="0"/>
              <a:t> </a:t>
            </a:r>
            <a:r>
              <a:rPr lang="ru-RU" dirty="0" err="1" smtClean="0"/>
              <a:t>симптоми</a:t>
            </a:r>
            <a:r>
              <a:rPr lang="ru-RU" dirty="0" smtClean="0"/>
              <a:t> </a:t>
            </a:r>
            <a:r>
              <a:rPr lang="ru-RU" dirty="0" err="1" smtClean="0"/>
              <a:t>прееклампсії</a:t>
            </a:r>
            <a:r>
              <a:rPr lang="ru-RU" dirty="0" smtClean="0"/>
              <a:t> </a:t>
            </a:r>
            <a:r>
              <a:rPr lang="ru-RU" dirty="0" err="1" smtClean="0"/>
              <a:t>починають</a:t>
            </a:r>
            <a:r>
              <a:rPr lang="ru-RU" dirty="0" smtClean="0"/>
              <a:t> </a:t>
            </a:r>
            <a:r>
              <a:rPr lang="ru-RU" dirty="0" err="1" smtClean="0"/>
              <a:t>зменшуватися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9679" y="226414"/>
            <a:ext cx="8319900" cy="96440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chemeClr val="bg1"/>
                </a:solidFill>
                <a:latin typeface="+mj-lt"/>
                <a:cs typeface="Arial" charset="0"/>
              </a:rPr>
              <a:t>Патогенез </a:t>
            </a:r>
            <a:r>
              <a:rPr lang="uk-UA" sz="32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ПЕ</a:t>
            </a:r>
            <a:r>
              <a:rPr lang="uk-UA" sz="3200" dirty="0" smtClean="0">
                <a:solidFill>
                  <a:schemeClr val="bg1"/>
                </a:solidFill>
                <a:latin typeface="+mj-lt"/>
                <a:cs typeface="Arial" charset="0"/>
              </a:rPr>
              <a:t>: </a:t>
            </a:r>
            <a:endParaRPr lang="uk-UA" sz="32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 smtClean="0">
                <a:solidFill>
                  <a:schemeClr val="bg1"/>
                </a:solidFill>
                <a:latin typeface="+mj-lt"/>
                <a:cs typeface="Arial" charset="0"/>
              </a:rPr>
              <a:t>сучасні уявлення</a:t>
            </a:r>
            <a:endParaRPr lang="ru-R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817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1"/>
          <p:cNvSpPr>
            <a:spLocks noGrp="1"/>
          </p:cNvSpPr>
          <p:nvPr>
            <p:ph sz="quarter" idx="1"/>
          </p:nvPr>
        </p:nvSpPr>
        <p:spPr>
          <a:xfrm>
            <a:off x="379282" y="1268760"/>
            <a:ext cx="8280400" cy="532787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ru-RU" sz="2800" dirty="0"/>
              <a:t> </a:t>
            </a:r>
            <a:r>
              <a:rPr lang="ru-RU" sz="2200" b="1" dirty="0" err="1" smtClean="0"/>
              <a:t>хронічна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гіпертензія</a:t>
            </a:r>
            <a:r>
              <a:rPr lang="ru-RU" sz="2200" b="1" dirty="0" smtClean="0"/>
              <a:t> </a:t>
            </a:r>
            <a:r>
              <a:rPr lang="ru-RU" sz="2200" dirty="0" smtClean="0"/>
              <a:t>– та,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спостерігалася</a:t>
            </a:r>
            <a:r>
              <a:rPr lang="ru-RU" sz="2200" dirty="0" smtClean="0"/>
              <a:t> до </a:t>
            </a:r>
            <a:r>
              <a:rPr lang="ru-RU" sz="2200" dirty="0" err="1" smtClean="0"/>
              <a:t>вагітності</a:t>
            </a:r>
            <a:r>
              <a:rPr lang="ru-RU" sz="2200" dirty="0" smtClean="0"/>
              <a:t> </a:t>
            </a:r>
            <a:r>
              <a:rPr lang="ru-RU" sz="2200" dirty="0" err="1" smtClean="0"/>
              <a:t>або</a:t>
            </a:r>
            <a:r>
              <a:rPr lang="ru-RU" sz="2200" dirty="0" smtClean="0"/>
              <a:t> </a:t>
            </a:r>
            <a:r>
              <a:rPr lang="ru-RU" sz="2200" dirty="0" err="1" smtClean="0"/>
              <a:t>виявлена</a:t>
            </a:r>
            <a:r>
              <a:rPr lang="ru-RU" sz="2200" dirty="0" smtClean="0"/>
              <a:t> </a:t>
            </a:r>
            <a:r>
              <a:rPr lang="ru-RU" sz="2200" dirty="0" err="1" smtClean="0"/>
              <a:t>вперше</a:t>
            </a:r>
            <a:r>
              <a:rPr lang="ru-RU" sz="2200" dirty="0" smtClean="0"/>
              <a:t> </a:t>
            </a:r>
            <a:r>
              <a:rPr lang="ru-RU" sz="2200" dirty="0" err="1" smtClean="0"/>
              <a:t>до</a:t>
            </a:r>
            <a:r>
              <a:rPr lang="ru-RU" sz="2200" dirty="0" smtClean="0"/>
              <a:t> 20 </a:t>
            </a:r>
            <a:r>
              <a:rPr lang="ru-RU" sz="2200" dirty="0" err="1" smtClean="0"/>
              <a:t>тижня</a:t>
            </a:r>
            <a:r>
              <a:rPr lang="ru-RU" sz="2200" dirty="0" smtClean="0"/>
              <a:t> </a:t>
            </a:r>
            <a:r>
              <a:rPr lang="ru-RU" sz="2200" dirty="0" err="1" smtClean="0"/>
              <a:t>вагітності</a:t>
            </a:r>
            <a:endParaRPr lang="ru-RU" sz="2200" dirty="0"/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200" b="1" dirty="0"/>
              <a:t> </a:t>
            </a:r>
            <a:r>
              <a:rPr lang="ru-RU" sz="2200" b="1" dirty="0" err="1" smtClean="0"/>
              <a:t>гестаційна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гіпертензія</a:t>
            </a:r>
            <a:r>
              <a:rPr lang="ru-RU" sz="2200" b="1" dirty="0" smtClean="0"/>
              <a:t> </a:t>
            </a:r>
            <a:r>
              <a:rPr lang="ru-RU" sz="2200" dirty="0" smtClean="0"/>
              <a:t>– та,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виникла</a:t>
            </a:r>
            <a:r>
              <a:rPr lang="ru-RU" sz="2200" dirty="0" smtClean="0"/>
              <a:t> </a:t>
            </a:r>
            <a:r>
              <a:rPr lang="ru-RU" sz="2200" dirty="0" err="1" smtClean="0"/>
              <a:t>після</a:t>
            </a:r>
            <a:r>
              <a:rPr lang="ru-RU" sz="2200" dirty="0" smtClean="0"/>
              <a:t> 20 </a:t>
            </a:r>
            <a:r>
              <a:rPr lang="ru-RU" sz="2200" dirty="0" err="1" smtClean="0"/>
              <a:t>тижнів</a:t>
            </a:r>
            <a:r>
              <a:rPr lang="ru-RU" sz="2200" dirty="0" smtClean="0"/>
              <a:t> </a:t>
            </a:r>
            <a:r>
              <a:rPr lang="ru-RU" sz="2200" dirty="0" err="1" smtClean="0"/>
              <a:t>вагітності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не </a:t>
            </a:r>
            <a:r>
              <a:rPr lang="ru-RU" sz="2200" dirty="0" err="1" smtClean="0"/>
              <a:t>супроводжується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протеїнурією</a:t>
            </a:r>
            <a:r>
              <a:rPr lang="ru-RU" sz="2200" dirty="0" smtClean="0"/>
              <a:t> аж до </a:t>
            </a:r>
            <a:r>
              <a:rPr lang="ru-RU" sz="2200" dirty="0" err="1" smtClean="0"/>
              <a:t>пологів</a:t>
            </a:r>
            <a:endParaRPr lang="ru-RU" sz="2200" dirty="0"/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200" b="1" dirty="0"/>
              <a:t> </a:t>
            </a:r>
            <a:r>
              <a:rPr lang="ru-RU" sz="2200" b="1" dirty="0" err="1" smtClean="0"/>
              <a:t>прееклампсія</a:t>
            </a:r>
            <a:r>
              <a:rPr lang="ru-RU" sz="2200" b="1" dirty="0" smtClean="0"/>
              <a:t> </a:t>
            </a:r>
            <a:r>
              <a:rPr lang="ru-RU" sz="2200" dirty="0"/>
              <a:t>- </a:t>
            </a:r>
            <a:r>
              <a:rPr lang="ru-RU" sz="2200" dirty="0" smtClean="0"/>
              <a:t>та,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виникла</a:t>
            </a:r>
            <a:r>
              <a:rPr lang="ru-RU" sz="2200" dirty="0" smtClean="0"/>
              <a:t> </a:t>
            </a:r>
            <a:r>
              <a:rPr lang="ru-RU" sz="2200" dirty="0" err="1" smtClean="0"/>
              <a:t>після</a:t>
            </a:r>
            <a:r>
              <a:rPr lang="ru-RU" sz="2200" dirty="0" smtClean="0"/>
              <a:t> 20 </a:t>
            </a:r>
            <a:r>
              <a:rPr lang="ru-RU" sz="2200" dirty="0" err="1" smtClean="0"/>
              <a:t>тижнів</a:t>
            </a:r>
            <a:r>
              <a:rPr lang="ru-RU" sz="2200" dirty="0" smtClean="0"/>
              <a:t> </a:t>
            </a:r>
            <a:r>
              <a:rPr lang="ru-RU" sz="2200" dirty="0" err="1" smtClean="0"/>
              <a:t>вагітності</a:t>
            </a:r>
            <a:r>
              <a:rPr lang="ru-RU" sz="2200" dirty="0" smtClean="0"/>
              <a:t> в </a:t>
            </a:r>
            <a:r>
              <a:rPr lang="ru-RU" sz="2200" dirty="0" err="1" smtClean="0"/>
              <a:t>поєднанні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протеїнурією</a:t>
            </a:r>
            <a:endParaRPr lang="ru-RU" sz="2200" dirty="0"/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200" b="1" dirty="0" err="1" smtClean="0"/>
              <a:t>еклампсія</a:t>
            </a:r>
            <a:r>
              <a:rPr lang="ru-RU" sz="2200" b="1" dirty="0" smtClean="0"/>
              <a:t> </a:t>
            </a:r>
            <a:r>
              <a:rPr lang="ru-RU" sz="2200" dirty="0" smtClean="0"/>
              <a:t>- </a:t>
            </a:r>
            <a:r>
              <a:rPr lang="ru-RU" sz="2200" dirty="0" err="1" smtClean="0"/>
              <a:t>напад</a:t>
            </a:r>
            <a:r>
              <a:rPr lang="ru-RU" sz="2200" dirty="0" smtClean="0"/>
              <a:t> судом у </a:t>
            </a:r>
            <a:r>
              <a:rPr lang="ru-RU" sz="2200" dirty="0" err="1" smtClean="0"/>
              <a:t>жінок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прееклампсією</a:t>
            </a:r>
            <a:endParaRPr lang="ru-RU" sz="2200" dirty="0"/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200" dirty="0"/>
              <a:t> </a:t>
            </a:r>
            <a:r>
              <a:rPr lang="ru-RU" sz="2200" b="1" dirty="0" err="1" smtClean="0"/>
              <a:t>поєднана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прееклампсія</a:t>
            </a:r>
            <a:r>
              <a:rPr lang="ru-RU" sz="2200" b="1" dirty="0" smtClean="0"/>
              <a:t> </a:t>
            </a:r>
            <a:r>
              <a:rPr lang="ru-RU" sz="2200" dirty="0" smtClean="0"/>
              <a:t>– </a:t>
            </a:r>
            <a:r>
              <a:rPr lang="ru-RU" sz="2200" dirty="0" err="1" smtClean="0"/>
              <a:t>поява</a:t>
            </a:r>
            <a:r>
              <a:rPr lang="ru-RU" sz="2200" dirty="0" smtClean="0"/>
              <a:t> </a:t>
            </a:r>
            <a:r>
              <a:rPr lang="ru-RU" sz="2200" dirty="0" err="1" smtClean="0"/>
              <a:t>протеїнурії</a:t>
            </a:r>
            <a:r>
              <a:rPr lang="ru-RU" sz="2200" dirty="0" smtClean="0"/>
              <a:t> </a:t>
            </a:r>
            <a:r>
              <a:rPr lang="ru-RU" sz="2200" dirty="0" err="1" smtClean="0"/>
              <a:t>після</a:t>
            </a:r>
            <a:r>
              <a:rPr lang="ru-RU" sz="2200" dirty="0" smtClean="0"/>
              <a:t> 20 </a:t>
            </a:r>
            <a:r>
              <a:rPr lang="ru-RU" sz="2200" dirty="0" err="1" smtClean="0"/>
              <a:t>тижнів</a:t>
            </a:r>
            <a:r>
              <a:rPr lang="ru-RU" sz="2200" dirty="0" smtClean="0"/>
              <a:t> у </a:t>
            </a:r>
            <a:r>
              <a:rPr lang="ru-RU" sz="2200" dirty="0" err="1" smtClean="0"/>
              <a:t>вагітної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хронічною</a:t>
            </a:r>
            <a:r>
              <a:rPr lang="ru-RU" sz="2200" dirty="0" smtClean="0"/>
              <a:t> </a:t>
            </a:r>
            <a:r>
              <a:rPr lang="ru-RU" sz="2200" dirty="0" err="1" smtClean="0"/>
              <a:t>гіпертензією</a:t>
            </a:r>
            <a:endParaRPr lang="ru-RU" sz="2200" dirty="0"/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200" dirty="0"/>
              <a:t> </a:t>
            </a:r>
            <a:r>
              <a:rPr lang="ru-RU" sz="2200" b="1" dirty="0" err="1" smtClean="0"/>
              <a:t>гіпертензія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неуточнена</a:t>
            </a:r>
            <a:r>
              <a:rPr lang="ru-RU" sz="2200" b="1" dirty="0" smtClean="0"/>
              <a:t> </a:t>
            </a:r>
            <a:r>
              <a:rPr lang="ru-RU" sz="2200" dirty="0"/>
              <a:t>– </a:t>
            </a:r>
            <a:r>
              <a:rPr lang="ru-RU" sz="2200" dirty="0" smtClean="0"/>
              <a:t>та,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виявлена</a:t>
            </a:r>
            <a:r>
              <a:rPr lang="ru-RU" sz="2200" dirty="0" smtClean="0"/>
              <a:t> </a:t>
            </a:r>
            <a:r>
              <a:rPr lang="ru-RU" sz="2200" dirty="0" err="1" smtClean="0"/>
              <a:t>після</a:t>
            </a:r>
            <a:r>
              <a:rPr lang="ru-RU" sz="2200" dirty="0" smtClean="0"/>
              <a:t> 20 </a:t>
            </a:r>
            <a:r>
              <a:rPr lang="ru-RU" sz="2200" dirty="0" err="1" smtClean="0"/>
              <a:t>тижнів</a:t>
            </a:r>
            <a:r>
              <a:rPr lang="ru-RU" sz="2200" dirty="0" smtClean="0"/>
              <a:t> </a:t>
            </a:r>
            <a:r>
              <a:rPr lang="ru-RU" sz="2200" dirty="0" err="1" smtClean="0"/>
              <a:t>вагітності</a:t>
            </a:r>
            <a:r>
              <a:rPr lang="ru-RU" sz="2200" dirty="0" smtClean="0"/>
              <a:t>, за </a:t>
            </a:r>
            <a:r>
              <a:rPr lang="ru-RU" sz="2200" dirty="0" err="1" smtClean="0"/>
              <a:t>умови</a:t>
            </a:r>
            <a:r>
              <a:rPr lang="ru-RU" sz="2200" dirty="0" smtClean="0"/>
              <a:t> </a:t>
            </a:r>
            <a:r>
              <a:rPr lang="ru-RU" sz="2200" dirty="0" err="1" smtClean="0"/>
              <a:t>відсутності</a:t>
            </a:r>
            <a:r>
              <a:rPr lang="ru-RU" sz="2200" dirty="0" smtClean="0"/>
              <a:t> </a:t>
            </a:r>
            <a:r>
              <a:rPr lang="ru-RU" sz="2200" dirty="0" err="1" smtClean="0"/>
              <a:t>інформації</a:t>
            </a:r>
            <a:r>
              <a:rPr lang="ru-RU" sz="2200" dirty="0" smtClean="0"/>
              <a:t> про </a:t>
            </a:r>
            <a:r>
              <a:rPr lang="ru-RU" sz="2200" dirty="0" err="1" smtClean="0"/>
              <a:t>рівень</a:t>
            </a:r>
            <a:r>
              <a:rPr lang="ru-RU" sz="2200" dirty="0" smtClean="0"/>
              <a:t> АТ до 20 </a:t>
            </a:r>
            <a:r>
              <a:rPr lang="ru-RU" sz="2200" dirty="0" err="1" smtClean="0"/>
              <a:t>тижня</a:t>
            </a:r>
            <a:r>
              <a:rPr lang="ru-RU" sz="2200" dirty="0" smtClean="0"/>
              <a:t> </a:t>
            </a:r>
            <a:r>
              <a:rPr lang="ru-RU" sz="2200" dirty="0" err="1" smtClean="0"/>
              <a:t>вагітності</a:t>
            </a:r>
            <a:endParaRPr lang="en-US" altLang="en-US" sz="2800" dirty="0">
              <a:ea typeface="ＭＳ Ｐゴシック" pitchFamily="34" charset="-128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88640"/>
            <a:ext cx="8391908" cy="92867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КЛАСИФІКАЦІЯ ГІПЕРТЕНЗИВНИХ РОЗЛАДІВ ПІД ЧАС ВАГІТНОСТІ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5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379413" y="1297127"/>
          <a:ext cx="8280399" cy="4508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133"/>
                <a:gridCol w="2760133"/>
                <a:gridCol w="2760133"/>
              </a:tblGrid>
              <a:tr h="17449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Ступінь</a:t>
                      </a:r>
                      <a:r>
                        <a:rPr kumimoji="0" lang="ru-RU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ru-RU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тяжкості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>
                      <a:lvl1pPr marL="381000" indent="-3810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381000" marR="0" lvl="0" indent="-3810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Діастолічний</a:t>
                      </a:r>
                      <a:r>
                        <a:rPr kumimoji="0" lang="ru-RU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</a:t>
                      </a: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(</a:t>
                      </a:r>
                      <a:r>
                        <a:rPr kumimoji="0" lang="ru-RU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мм. рт. ст.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>
                      <a:lvl1pPr marL="381000" indent="-3810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381000" marR="0" lvl="0" indent="-3810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Систолічний</a:t>
                      </a:r>
                      <a:r>
                        <a:rPr kumimoji="0" lang="ru-RU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</a:t>
                      </a: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  <a:p>
                      <a:pPr marL="381000" marR="0" lvl="0" indent="-3810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(</a:t>
                      </a:r>
                      <a:r>
                        <a:rPr kumimoji="0" lang="ru-RU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мм. рт. ст.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marT="45722" marB="45722" anchor="ctr" horzOverflow="overflow"/>
                </a:tc>
              </a:tr>
              <a:tr h="11224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Легка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90-99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140-149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45722" marB="45722" anchor="ctr" horzOverflow="overflow"/>
                </a:tc>
              </a:tr>
              <a:tr h="11224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Середня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100-109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150-159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45722" marB="45722" anchor="ctr" horzOverflow="overflow"/>
                </a:tc>
              </a:tr>
              <a:tr h="4024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Тяжка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≥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110</a:t>
                      </a: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itchFamily="2" charset="2"/>
                        <a:defRPr sz="1400">
                          <a:solidFill>
                            <a:schemeClr val="bg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≥ 160</a:t>
                      </a:r>
                    </a:p>
                  </a:txBody>
                  <a:tcPr marT="45722" marB="45722" anchor="ctr" horzOverflow="overflow"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23528" y="188640"/>
            <a:ext cx="8391908" cy="92867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3200" dirty="0" err="1" smtClean="0">
                <a:ea typeface="ＭＳ Ｐゴシック" pitchFamily="34" charset="-128"/>
              </a:rPr>
              <a:t>Гіпертензія</a:t>
            </a:r>
            <a:r>
              <a:rPr lang="ru-RU" altLang="en-US" sz="3200" dirty="0" smtClean="0">
                <a:ea typeface="ＭＳ Ｐゴシック" pitchFamily="34" charset="-128"/>
              </a:rPr>
              <a:t> </a:t>
            </a:r>
            <a:r>
              <a:rPr lang="ru-RU" altLang="en-US" sz="3200" dirty="0" err="1" smtClean="0">
                <a:ea typeface="ＭＳ Ｐゴシック" pitchFamily="34" charset="-128"/>
              </a:rPr>
              <a:t>під</a:t>
            </a:r>
            <a:r>
              <a:rPr lang="ru-RU" altLang="en-US" sz="3200" dirty="0" smtClean="0">
                <a:ea typeface="ＭＳ Ｐゴシック" pitchFamily="34" charset="-128"/>
              </a:rPr>
              <a:t> час </a:t>
            </a:r>
            <a:r>
              <a:rPr lang="ru-RU" altLang="en-US" sz="3200" dirty="0" err="1" smtClean="0">
                <a:ea typeface="ＭＳ Ｐゴシック" pitchFamily="34" charset="-128"/>
              </a:rPr>
              <a:t>вагітності</a:t>
            </a:r>
            <a:r>
              <a:rPr lang="ru-RU" altLang="en-US" sz="3200" dirty="0" smtClean="0">
                <a:ea typeface="ＭＳ Ｐゴシック" pitchFamily="34" charset="-128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3200" dirty="0" err="1" smtClean="0">
                <a:ea typeface="ＭＳ Ｐゴシック" pitchFamily="34" charset="-128"/>
              </a:rPr>
              <a:t>ступінь</a:t>
            </a:r>
            <a:r>
              <a:rPr lang="ru-RU" altLang="en-US" sz="3200" dirty="0" smtClean="0">
                <a:ea typeface="ＭＳ Ｐゴシック" pitchFamily="34" charset="-128"/>
              </a:rPr>
              <a:t> </a:t>
            </a:r>
            <a:r>
              <a:rPr lang="ru-RU" altLang="en-US" sz="3200" dirty="0" err="1" smtClean="0">
                <a:ea typeface="ＭＳ Ｐゴシック" pitchFamily="34" charset="-128"/>
              </a:rPr>
              <a:t>тяжкості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9" y="5986154"/>
            <a:ext cx="8391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400" b="1" dirty="0" err="1" smtClean="0"/>
              <a:t>Принаймні</a:t>
            </a:r>
            <a:r>
              <a:rPr lang="ru-RU" altLang="en-US" sz="2400" b="1" dirty="0" smtClean="0"/>
              <a:t> </a:t>
            </a:r>
            <a:r>
              <a:rPr lang="ru-RU" altLang="en-US" sz="2400" b="1" dirty="0" err="1" smtClean="0"/>
              <a:t>дворазове</a:t>
            </a:r>
            <a:r>
              <a:rPr lang="ru-RU" altLang="en-US" sz="2400" b="1" dirty="0" smtClean="0"/>
              <a:t> </a:t>
            </a:r>
            <a:r>
              <a:rPr lang="ru-RU" altLang="en-US" sz="2400" b="1" dirty="0" err="1" smtClean="0"/>
              <a:t>вимірювання</a:t>
            </a:r>
            <a:r>
              <a:rPr lang="ru-RU" altLang="en-US" sz="2400" b="1" dirty="0" smtClean="0"/>
              <a:t> на </a:t>
            </a:r>
            <a:r>
              <a:rPr lang="ru-RU" altLang="en-US" sz="2400" b="1" dirty="0" err="1" smtClean="0"/>
              <a:t>одній</a:t>
            </a:r>
            <a:r>
              <a:rPr lang="ru-RU" altLang="en-US" sz="2400" b="1" dirty="0" smtClean="0"/>
              <a:t> </a:t>
            </a:r>
            <a:r>
              <a:rPr lang="ru-RU" altLang="en-US" sz="2400" b="1" dirty="0" err="1" smtClean="0"/>
              <a:t>руці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68344" y="6401652"/>
            <a:ext cx="12137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GB" altLang="en-US" sz="1600" dirty="0">
                <a:solidFill>
                  <a:srgbClr val="000099"/>
                </a:solidFill>
                <a:latin typeface="Tahoma" pitchFamily="34" charset="0"/>
                <a:ea typeface="ＭＳ Ｐゴシック" pitchFamily="34" charset="-128"/>
                <a:cs typeface="+mn-cs"/>
              </a:rPr>
              <a:t>NICE  2010</a:t>
            </a:r>
          </a:p>
        </p:txBody>
      </p:sp>
    </p:spTree>
    <p:extLst>
      <p:ext uri="{BB962C8B-B14F-4D97-AF65-F5344CB8AC3E}">
        <p14:creationId xmlns:p14="http://schemas.microsoft.com/office/powerpoint/2010/main" val="58457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1"/>
          <p:cNvSpPr>
            <a:spLocks noGrp="1"/>
          </p:cNvSpPr>
          <p:nvPr>
            <p:ph sz="quarter" idx="1"/>
          </p:nvPr>
        </p:nvSpPr>
        <p:spPr>
          <a:xfrm>
            <a:off x="357158" y="1071546"/>
            <a:ext cx="8264684" cy="5232074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ru-RU" altLang="en-US" sz="2800" dirty="0" smtClean="0">
                <a:ea typeface="ＭＳ Ｐゴシック" pitchFamily="34" charset="-128"/>
              </a:rPr>
              <a:t>Провести </a:t>
            </a:r>
            <a:r>
              <a:rPr lang="ru-RU" altLang="en-US" sz="2800" dirty="0" err="1" smtClean="0">
                <a:ea typeface="ＭＳ Ｐゴシック" pitchFamily="34" charset="-128"/>
              </a:rPr>
              <a:t>належне</a:t>
            </a:r>
            <a:r>
              <a:rPr lang="ru-RU" altLang="en-US" sz="2800" dirty="0" smtClean="0">
                <a:ea typeface="ＭＳ Ｐゴシック" pitchFamily="34" charset="-128"/>
              </a:rPr>
              <a:t> </a:t>
            </a:r>
            <a:r>
              <a:rPr lang="ru-RU" altLang="en-US" sz="2800" dirty="0" err="1" smtClean="0">
                <a:ea typeface="ＭＳ Ｐゴシック" pitchFamily="34" charset="-128"/>
              </a:rPr>
              <a:t>обстеження</a:t>
            </a:r>
            <a:r>
              <a:rPr lang="ru-RU" altLang="en-US" sz="2800" dirty="0" smtClean="0">
                <a:ea typeface="ＭＳ Ｐゴシック" pitchFamily="34" charset="-128"/>
              </a:rPr>
              <a:t>.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altLang="en-US" sz="2800" dirty="0" err="1" smtClean="0">
                <a:ea typeface="ＭＳ Ｐゴシック" pitchFamily="34" charset="-128"/>
              </a:rPr>
              <a:t>Встановити</a:t>
            </a:r>
            <a:r>
              <a:rPr lang="ru-RU" altLang="en-US" sz="2800" dirty="0" smtClean="0">
                <a:ea typeface="ＭＳ Ｐゴシック" pitchFamily="34" charset="-128"/>
              </a:rPr>
              <a:t> </a:t>
            </a:r>
            <a:r>
              <a:rPr lang="ru-RU" altLang="en-US" sz="2800" dirty="0" err="1" smtClean="0">
                <a:ea typeface="ＭＳ Ｐゴシック" pitchFamily="34" charset="-128"/>
              </a:rPr>
              <a:t>правильний</a:t>
            </a:r>
            <a:r>
              <a:rPr lang="ru-RU" altLang="en-US" sz="2800" dirty="0" smtClean="0">
                <a:ea typeface="ＭＳ Ｐゴシック" pitchFamily="34" charset="-128"/>
              </a:rPr>
              <a:t> </a:t>
            </a:r>
            <a:r>
              <a:rPr lang="ru-RU" altLang="en-US" sz="2800" dirty="0" err="1" smtClean="0">
                <a:ea typeface="ＭＳ Ｐゴシック" pitchFamily="34" charset="-128"/>
              </a:rPr>
              <a:t>діагноз</a:t>
            </a:r>
            <a:r>
              <a:rPr lang="ru-RU" altLang="en-US" sz="2800" dirty="0" smtClean="0">
                <a:ea typeface="ＭＳ Ｐゴシック" pitchFamily="34" charset="-128"/>
              </a:rPr>
              <a:t>.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altLang="en-US" sz="2800" dirty="0" err="1" smtClean="0">
                <a:ea typeface="ＭＳ Ｐゴシック" pitchFamily="34" charset="-128"/>
              </a:rPr>
              <a:t>Ухвалення</a:t>
            </a:r>
            <a:r>
              <a:rPr lang="ru-RU" altLang="en-US" sz="2800" dirty="0" smtClean="0">
                <a:ea typeface="ＭＳ Ｐゴシック" pitchFamily="34" charset="-128"/>
              </a:rPr>
              <a:t> </a:t>
            </a:r>
            <a:r>
              <a:rPr lang="ru-RU" altLang="en-US" sz="2800" dirty="0" err="1" smtClean="0">
                <a:ea typeface="ＭＳ Ｐゴシック" pitchFamily="34" charset="-128"/>
              </a:rPr>
              <a:t>рішення</a:t>
            </a:r>
            <a:r>
              <a:rPr lang="ru-RU" altLang="en-US" sz="2800" dirty="0" smtClean="0">
                <a:ea typeface="ＭＳ Ｐゴシック" pitchFamily="34" charset="-128"/>
              </a:rPr>
              <a:t> </a:t>
            </a:r>
            <a:r>
              <a:rPr lang="ru-RU" altLang="en-US" sz="2800" dirty="0" err="1" smtClean="0">
                <a:ea typeface="ＭＳ Ｐゴシック" pitchFamily="34" charset="-128"/>
              </a:rPr>
              <a:t>стосовно</a:t>
            </a:r>
            <a:r>
              <a:rPr lang="ru-RU" altLang="en-US" sz="2800" dirty="0" smtClean="0">
                <a:ea typeface="ＭＳ Ｐゴシック" pitchFamily="34" charset="-128"/>
              </a:rPr>
              <a:t> </a:t>
            </a:r>
            <a:r>
              <a:rPr lang="ru-RU" altLang="en-US" sz="2800" dirty="0" err="1" smtClean="0">
                <a:ea typeface="ＭＳ Ｐゴシック" pitchFamily="34" charset="-128"/>
              </a:rPr>
              <a:t>пренатального</a:t>
            </a:r>
            <a:r>
              <a:rPr lang="ru-RU" altLang="en-US" sz="2800" dirty="0" smtClean="0">
                <a:ea typeface="ＭＳ Ｐゴシック" pitchFamily="34" charset="-128"/>
              </a:rPr>
              <a:t> </a:t>
            </a:r>
            <a:r>
              <a:rPr lang="ru-RU" altLang="en-US" sz="2800" dirty="0" err="1" smtClean="0">
                <a:ea typeface="ＭＳ Ｐゴシック" pitchFamily="34" charset="-128"/>
              </a:rPr>
              <a:t>лікування</a:t>
            </a:r>
            <a:r>
              <a:rPr lang="ru-RU" altLang="en-US" sz="2800" dirty="0" smtClean="0">
                <a:ea typeface="ＭＳ Ｐゴシック" pitchFamily="34" charset="-128"/>
              </a:rPr>
              <a:t> </a:t>
            </a:r>
            <a:r>
              <a:rPr lang="ru-RU" altLang="en-US" sz="2800" dirty="0" err="1" smtClean="0">
                <a:ea typeface="ＭＳ Ｐゴシック" pitchFamily="34" charset="-128"/>
              </a:rPr>
              <a:t>матері</a:t>
            </a:r>
            <a:r>
              <a:rPr lang="ru-RU" altLang="en-US" sz="2800" dirty="0" smtClean="0">
                <a:ea typeface="ＭＳ Ｐゴシック" pitchFamily="34" charset="-128"/>
              </a:rPr>
              <a:t>.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altLang="en-US" sz="2800" dirty="0" err="1" smtClean="0">
                <a:ea typeface="ＭＳ Ｐゴシック" pitchFamily="34" charset="-128"/>
              </a:rPr>
              <a:t>Ретельний</a:t>
            </a:r>
            <a:r>
              <a:rPr lang="ru-RU" altLang="en-US" sz="2800" dirty="0" smtClean="0">
                <a:ea typeface="ＭＳ Ｐゴシック" pitchFamily="34" charset="-128"/>
              </a:rPr>
              <a:t> </a:t>
            </a:r>
            <a:r>
              <a:rPr lang="ru-RU" altLang="en-US" sz="2800" dirty="0" err="1" smtClean="0">
                <a:ea typeface="ＭＳ Ｐゴシック" pitchFamily="34" charset="-128"/>
              </a:rPr>
              <a:t>нагляд</a:t>
            </a:r>
            <a:r>
              <a:rPr lang="ru-RU" altLang="en-US" sz="2800" dirty="0" smtClean="0">
                <a:ea typeface="ＭＳ Ｐゴシック" pitchFamily="34" charset="-128"/>
              </a:rPr>
              <a:t>.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altLang="en-US" sz="2800" dirty="0" err="1" smtClean="0">
                <a:ea typeface="ＭＳ Ｐゴシック" pitchFamily="34" charset="-128"/>
              </a:rPr>
              <a:t>Спостереження</a:t>
            </a:r>
            <a:r>
              <a:rPr lang="ru-RU" altLang="en-US" sz="2800" dirty="0" smtClean="0">
                <a:ea typeface="ＭＳ Ｐゴシック" pitchFamily="34" charset="-128"/>
              </a:rPr>
              <a:t> </a:t>
            </a:r>
            <a:r>
              <a:rPr lang="ru-RU" altLang="en-US" sz="2800" dirty="0" err="1" smtClean="0">
                <a:ea typeface="ＭＳ Ｐゴシック" pitchFamily="34" charset="-128"/>
              </a:rPr>
              <a:t>і</a:t>
            </a:r>
            <a:r>
              <a:rPr lang="ru-RU" altLang="en-US" sz="2800" dirty="0" smtClean="0">
                <a:ea typeface="ＭＳ Ｐゴシック" pitchFamily="34" charset="-128"/>
              </a:rPr>
              <a:t> </a:t>
            </a:r>
            <a:r>
              <a:rPr lang="ru-RU" altLang="en-US" sz="2800" dirty="0" err="1" smtClean="0">
                <a:ea typeface="ＭＳ Ｐゴシック" pitchFamily="34" charset="-128"/>
              </a:rPr>
              <a:t>корекція</a:t>
            </a:r>
            <a:r>
              <a:rPr lang="ru-RU" altLang="en-US" sz="2800" dirty="0" smtClean="0">
                <a:ea typeface="ＭＳ Ｐゴシック" pitchFamily="34" charset="-128"/>
              </a:rPr>
              <a:t> стану плода.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altLang="en-US" sz="2800" dirty="0" err="1" smtClean="0">
                <a:ea typeface="ＭＳ Ｐゴシック" pitchFamily="34" charset="-128"/>
              </a:rPr>
              <a:t>Ухвалення</a:t>
            </a:r>
            <a:r>
              <a:rPr lang="ru-RU" altLang="en-US" sz="2800" dirty="0" smtClean="0">
                <a:ea typeface="ＭＳ Ｐゴシック" pitchFamily="34" charset="-128"/>
              </a:rPr>
              <a:t> </a:t>
            </a:r>
            <a:r>
              <a:rPr lang="ru-RU" altLang="en-US" sz="2800" dirty="0" err="1" smtClean="0">
                <a:ea typeface="ＭＳ Ｐゴシック" pitchFamily="34" charset="-128"/>
              </a:rPr>
              <a:t>рішення</a:t>
            </a:r>
            <a:r>
              <a:rPr lang="ru-RU" altLang="en-US" sz="2800" dirty="0" smtClean="0">
                <a:ea typeface="ＭＳ Ｐゴシック" pitchFamily="34" charset="-128"/>
              </a:rPr>
              <a:t> </a:t>
            </a:r>
            <a:r>
              <a:rPr lang="ru-RU" altLang="en-US" sz="2800" dirty="0" err="1" smtClean="0">
                <a:ea typeface="ＭＳ Ｐゴシック" pitchFamily="34" charset="-128"/>
              </a:rPr>
              <a:t>стосовно</a:t>
            </a:r>
            <a:r>
              <a:rPr lang="ru-RU" altLang="en-US" sz="2800" dirty="0" smtClean="0">
                <a:ea typeface="ＭＳ Ｐゴシック" pitchFamily="34" charset="-128"/>
              </a:rPr>
              <a:t> </a:t>
            </a:r>
            <a:r>
              <a:rPr lang="ru-RU" altLang="en-US" sz="2800" dirty="0" err="1" smtClean="0">
                <a:ea typeface="ＭＳ Ｐゴシック" pitchFamily="34" charset="-128"/>
              </a:rPr>
              <a:t>терміну</a:t>
            </a:r>
            <a:r>
              <a:rPr lang="ru-RU" altLang="en-US" sz="2800" dirty="0" smtClean="0">
                <a:ea typeface="ＭＳ Ｐゴシック" pitchFamily="34" charset="-128"/>
              </a:rPr>
              <a:t> </a:t>
            </a:r>
            <a:r>
              <a:rPr lang="ru-RU" altLang="en-US" sz="2800" dirty="0" err="1" smtClean="0">
                <a:ea typeface="ＭＳ Ｐゴシック" pitchFamily="34" charset="-128"/>
              </a:rPr>
              <a:t>розродження</a:t>
            </a:r>
            <a:r>
              <a:rPr lang="ru-RU" altLang="en-US" sz="2800" dirty="0" smtClean="0">
                <a:ea typeface="ＭＳ Ｐゴシック" pitchFamily="34" charset="-128"/>
              </a:rPr>
              <a:t>.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altLang="en-US" sz="2800" dirty="0" err="1" smtClean="0">
                <a:ea typeface="ＭＳ Ｐゴシック" pitchFamily="34" charset="-128"/>
              </a:rPr>
              <a:t>Ухвалення</a:t>
            </a:r>
            <a:r>
              <a:rPr lang="ru-RU" altLang="en-US" sz="2800" dirty="0" smtClean="0">
                <a:ea typeface="ＭＳ Ｐゴシック" pitchFamily="34" charset="-128"/>
              </a:rPr>
              <a:t> </a:t>
            </a:r>
            <a:r>
              <a:rPr lang="ru-RU" altLang="en-US" sz="2800" dirty="0" err="1" smtClean="0">
                <a:ea typeface="ＭＳ Ｐゴシック" pitchFamily="34" charset="-128"/>
              </a:rPr>
              <a:t>рішення</a:t>
            </a:r>
            <a:r>
              <a:rPr lang="ru-RU" altLang="en-US" sz="2800" dirty="0" smtClean="0">
                <a:ea typeface="ＭＳ Ｐゴシック" pitchFamily="34" charset="-128"/>
              </a:rPr>
              <a:t> </a:t>
            </a:r>
            <a:r>
              <a:rPr lang="ru-RU" altLang="en-US" sz="2800" dirty="0" err="1" smtClean="0">
                <a:ea typeface="ＭＳ Ｐゴシック" pitchFamily="34" charset="-128"/>
              </a:rPr>
              <a:t>стосовно</a:t>
            </a:r>
            <a:r>
              <a:rPr lang="ru-RU" altLang="en-US" sz="2800" dirty="0" smtClean="0">
                <a:ea typeface="ＭＳ Ｐゴシック" pitchFamily="34" charset="-128"/>
              </a:rPr>
              <a:t> </a:t>
            </a:r>
            <a:r>
              <a:rPr lang="ru-RU" altLang="en-US" sz="2800" dirty="0" err="1" smtClean="0">
                <a:ea typeface="ＭＳ Ｐゴシック" pitchFamily="34" charset="-128"/>
              </a:rPr>
              <a:t>післяпологового</a:t>
            </a:r>
            <a:r>
              <a:rPr lang="ru-RU" altLang="en-US" sz="2800" dirty="0" smtClean="0">
                <a:ea typeface="ＭＳ Ｐゴシック" pitchFamily="34" charset="-128"/>
              </a:rPr>
              <a:t> </a:t>
            </a:r>
            <a:r>
              <a:rPr lang="ru-RU" altLang="en-US" sz="2800" dirty="0" err="1" smtClean="0">
                <a:ea typeface="ＭＳ Ｐゴシック" pitchFamily="34" charset="-128"/>
              </a:rPr>
              <a:t>лікування</a:t>
            </a:r>
            <a:r>
              <a:rPr lang="ru-RU" altLang="en-US" sz="2800" dirty="0" smtClean="0">
                <a:ea typeface="ＭＳ Ｐゴシック" pitchFamily="34" charset="-128"/>
              </a:rPr>
              <a:t> </a:t>
            </a:r>
            <a:r>
              <a:rPr lang="ru-RU" altLang="en-US" sz="2800" dirty="0" err="1" smtClean="0">
                <a:ea typeface="ＭＳ Ｐゴシック" pitchFamily="34" charset="-128"/>
              </a:rPr>
              <a:t>матері</a:t>
            </a:r>
            <a:r>
              <a:rPr lang="ru-RU" altLang="en-US" sz="2800" dirty="0" smtClean="0">
                <a:ea typeface="ＭＳ Ｐゴシック" pitchFamily="34" charset="-128"/>
              </a:rPr>
              <a:t>.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altLang="en-US" sz="2800" dirty="0" err="1" smtClean="0">
                <a:ea typeface="ＭＳ Ｐゴシック" pitchFamily="34" charset="-128"/>
              </a:rPr>
              <a:t>Надання</a:t>
            </a:r>
            <a:r>
              <a:rPr lang="ru-RU" altLang="en-US" sz="2800" dirty="0" smtClean="0">
                <a:ea typeface="ＭＳ Ｐゴシック" pitchFamily="34" charset="-128"/>
              </a:rPr>
              <a:t> </a:t>
            </a:r>
            <a:r>
              <a:rPr lang="ru-RU" altLang="en-US" sz="2800" dirty="0" err="1" smtClean="0">
                <a:ea typeface="ＭＳ Ｐゴシック" pitchFamily="34" charset="-128"/>
              </a:rPr>
              <a:t>адекватної</a:t>
            </a:r>
            <a:r>
              <a:rPr lang="ru-RU" altLang="en-US" sz="2800" dirty="0" smtClean="0">
                <a:ea typeface="ＭＳ Ｐゴシック" pitchFamily="34" charset="-128"/>
              </a:rPr>
              <a:t> </a:t>
            </a:r>
            <a:r>
              <a:rPr lang="ru-RU" altLang="en-US" sz="2800" dirty="0" err="1" smtClean="0">
                <a:ea typeface="ＭＳ Ｐゴシック" pitchFamily="34" charset="-128"/>
              </a:rPr>
              <a:t>підтримки</a:t>
            </a:r>
            <a:r>
              <a:rPr lang="ru-RU" altLang="en-US" sz="2800" dirty="0" smtClean="0">
                <a:ea typeface="ＭＳ Ｐゴシック" pitchFamily="34" charset="-128"/>
              </a:rPr>
              <a:t> </a:t>
            </a:r>
            <a:r>
              <a:rPr lang="ru-RU" altLang="en-US" sz="2800" dirty="0" err="1" smtClean="0">
                <a:ea typeface="ＭＳ Ｐゴシック" pitchFamily="34" charset="-128"/>
              </a:rPr>
              <a:t>жінці</a:t>
            </a:r>
            <a:r>
              <a:rPr lang="ru-RU" altLang="en-US" sz="2800" dirty="0" smtClean="0">
                <a:ea typeface="ＭＳ Ｐゴシック" pitchFamily="34" charset="-128"/>
              </a:rPr>
              <a:t> </a:t>
            </a:r>
            <a:r>
              <a:rPr lang="ru-RU" altLang="en-US" sz="2800" dirty="0" err="1" smtClean="0">
                <a:ea typeface="ＭＳ Ｐゴシック" pitchFamily="34" charset="-128"/>
              </a:rPr>
              <a:t>і</a:t>
            </a:r>
            <a:r>
              <a:rPr lang="ru-RU" altLang="en-US" sz="2800" dirty="0" smtClean="0">
                <a:ea typeface="ＭＳ Ｐゴシック" pitchFamily="34" charset="-128"/>
              </a:rPr>
              <a:t> </a:t>
            </a:r>
            <a:r>
              <a:rPr lang="ru-RU" altLang="en-US" sz="2800" dirty="0" err="1" smtClean="0">
                <a:ea typeface="ＭＳ Ｐゴシック" pitchFamily="34" charset="-128"/>
              </a:rPr>
              <a:t>її</a:t>
            </a:r>
            <a:r>
              <a:rPr lang="ru-RU" altLang="en-US" sz="2800" dirty="0" smtClean="0">
                <a:ea typeface="ＭＳ Ｐゴシック" pitchFamily="34" charset="-128"/>
              </a:rPr>
              <a:t> </a:t>
            </a:r>
            <a:r>
              <a:rPr lang="ru-RU" altLang="en-US" sz="2800" dirty="0" err="1" smtClean="0">
                <a:ea typeface="ＭＳ Ｐゴシック" pitchFamily="34" charset="-128"/>
              </a:rPr>
              <a:t>сім'ї</a:t>
            </a:r>
            <a:r>
              <a:rPr lang="ru-RU" altLang="en-US" sz="2800" dirty="0" smtClean="0">
                <a:ea typeface="ＭＳ Ｐゴシック" pitchFamily="34" charset="-128"/>
              </a:rPr>
              <a:t> </a:t>
            </a:r>
            <a:r>
              <a:rPr lang="ru-RU" altLang="en-US" sz="2800" dirty="0" err="1" smtClean="0">
                <a:ea typeface="ＭＳ Ｐゴシック" pitchFamily="34" charset="-128"/>
              </a:rPr>
              <a:t>впродовж</a:t>
            </a:r>
            <a:r>
              <a:rPr lang="ru-RU" altLang="en-US" sz="2800" dirty="0" smtClean="0">
                <a:ea typeface="ＭＳ Ｐゴシック" pitchFamily="34" charset="-128"/>
              </a:rPr>
              <a:t> </a:t>
            </a:r>
            <a:r>
              <a:rPr lang="ru-RU" altLang="en-US" sz="2800" dirty="0" err="1" smtClean="0">
                <a:ea typeface="ＭＳ Ｐゴシック" pitchFamily="34" charset="-128"/>
              </a:rPr>
              <a:t>усього</a:t>
            </a:r>
            <a:r>
              <a:rPr lang="ru-RU" altLang="en-US" sz="2800" dirty="0" smtClean="0">
                <a:ea typeface="ＭＳ Ｐゴシック" pitchFamily="34" charset="-128"/>
              </a:rPr>
              <a:t> </a:t>
            </a:r>
            <a:r>
              <a:rPr lang="ru-RU" altLang="en-US" sz="2800" dirty="0" err="1" smtClean="0">
                <a:ea typeface="ＭＳ Ｐゴシック" pitchFamily="34" charset="-128"/>
              </a:rPr>
              <a:t>процесу</a:t>
            </a:r>
            <a:r>
              <a:rPr lang="ru-RU" altLang="en-US" sz="2800" dirty="0" smtClean="0">
                <a:ea typeface="ＭＳ Ｐゴシック" pitchFamily="34" charset="-128"/>
              </a:rPr>
              <a:t>.</a:t>
            </a:r>
            <a:endParaRPr lang="en-US" altLang="en-US" sz="2800" dirty="0">
              <a:ea typeface="ＭＳ Ｐゴシック" pitchFamily="34" charset="-128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88640"/>
            <a:ext cx="8391908" cy="92867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3200" dirty="0" err="1" smtClean="0">
                <a:ea typeface="ＭＳ Ｐゴシック" pitchFamily="34" charset="-128"/>
              </a:rPr>
              <a:t>Основні</a:t>
            </a:r>
            <a:r>
              <a:rPr lang="ru-RU" altLang="en-US" sz="3200" dirty="0" smtClean="0">
                <a:ea typeface="ＭＳ Ｐゴシック" pitchFamily="34" charset="-128"/>
              </a:rPr>
              <a:t> </a:t>
            </a:r>
            <a:r>
              <a:rPr lang="ru-RU" altLang="en-US" sz="3200" dirty="0" err="1" smtClean="0">
                <a:ea typeface="ＭＳ Ｐゴシック" pitchFamily="34" charset="-128"/>
              </a:rPr>
              <a:t>рекомендації</a:t>
            </a:r>
            <a:r>
              <a:rPr lang="ru-RU" altLang="en-US" sz="3200" dirty="0" smtClean="0">
                <a:ea typeface="ＭＳ Ｐゴシック" pitchFamily="34" charset="-128"/>
              </a:rPr>
              <a:t> по </a:t>
            </a:r>
            <a:r>
              <a:rPr lang="ru-RU" altLang="en-US" sz="3200" dirty="0" err="1" smtClean="0">
                <a:ea typeface="ＭＳ Ｐゴシック" pitchFamily="34" charset="-128"/>
              </a:rPr>
              <a:t>веденню</a:t>
            </a:r>
            <a:r>
              <a:rPr lang="ru-RU" altLang="en-US" sz="3200" dirty="0" smtClean="0">
                <a:ea typeface="ＭＳ Ｐゴシック" pitchFamily="34" charset="-128"/>
              </a:rPr>
              <a:t> </a:t>
            </a:r>
            <a:r>
              <a:rPr lang="ru-RU" altLang="en-US" sz="3200" dirty="0" err="1" smtClean="0">
                <a:ea typeface="ＭＳ Ｐゴシック" pitchFamily="34" charset="-128"/>
              </a:rPr>
              <a:t>жінок</a:t>
            </a:r>
            <a:r>
              <a:rPr lang="ru-RU" altLang="en-US" sz="3200" dirty="0" smtClean="0">
                <a:ea typeface="ＭＳ Ｐゴシック" pitchFamily="34" charset="-128"/>
              </a:rPr>
              <a:t> </a:t>
            </a:r>
            <a:r>
              <a:rPr lang="ru-RU" altLang="en-US" sz="3200" dirty="0" err="1" smtClean="0">
                <a:ea typeface="ＭＳ Ｐゴシック" pitchFamily="34" charset="-128"/>
              </a:rPr>
              <a:t>з</a:t>
            </a:r>
            <a:r>
              <a:rPr lang="ru-RU" altLang="en-US" sz="3200" dirty="0" smtClean="0">
                <a:ea typeface="ＭＳ Ｐゴシック" pitchFamily="34" charset="-128"/>
              </a:rPr>
              <a:t> </a:t>
            </a:r>
            <a:r>
              <a:rPr lang="ru-RU" altLang="en-US" sz="3200" dirty="0" err="1" smtClean="0">
                <a:ea typeface="ＭＳ Ｐゴシック" pitchFamily="34" charset="-128"/>
              </a:rPr>
              <a:t>гіпертензією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2458</TotalTime>
  <Words>1778</Words>
  <Application>Microsoft Office PowerPoint</Application>
  <PresentationFormat>Экран (4:3)</PresentationFormat>
  <Paragraphs>210</Paragraphs>
  <Slides>23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ＭＳ Ｐゴシック</vt:lpstr>
      <vt:lpstr>Arial</vt:lpstr>
      <vt:lpstr>Calibri</vt:lpstr>
      <vt:lpstr>Tahoma</vt:lpstr>
      <vt:lpstr>Times New Roman</vt:lpstr>
      <vt:lpstr>Wingdings</vt:lpstr>
      <vt:lpstr>Wingdings 2</vt:lpstr>
      <vt:lpstr>Тема Office</vt:lpstr>
      <vt:lpstr>Гіпертензивні розлади під час вагітності</vt:lpstr>
      <vt:lpstr>ГЕСТОЗИ</vt:lpstr>
      <vt:lpstr>Класифікація гестозів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Гестаційна гіпертензія:  характеристики</vt:lpstr>
      <vt:lpstr>Гестаційна гіпертензія: спостереження</vt:lpstr>
      <vt:lpstr>Фактори ризику розвитку прееклампсії</vt:lpstr>
      <vt:lpstr>Фактори ризику розвитку прееклампсії</vt:lpstr>
      <vt:lpstr>Презентация PowerPoint</vt:lpstr>
      <vt:lpstr>Презентация PowerPoint</vt:lpstr>
      <vt:lpstr>Презентация PowerPoint</vt:lpstr>
      <vt:lpstr>Презентация PowerPoint</vt:lpstr>
      <vt:lpstr>Стандарт надання допомоги при прееклампсії/ еклампсії</vt:lpstr>
      <vt:lpstr>Презентация PowerPoint</vt:lpstr>
      <vt:lpstr>Презентация PowerPoint</vt:lpstr>
      <vt:lpstr>Презентация PowerPoint</vt:lpstr>
      <vt:lpstr>Презентация PowerPoint</vt:lpstr>
      <vt:lpstr>на сьогодні це ВСЕ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Гипертензивные расстройства во время беременности, преэклампсия, эклампсия</dc:title>
  <dc:creator>WOLF</dc:creator>
  <cp:lastModifiedBy>Учетная запись Майкрософт</cp:lastModifiedBy>
  <cp:revision>438</cp:revision>
  <dcterms:created xsi:type="dcterms:W3CDTF">2009-08-21T08:36:08Z</dcterms:created>
  <dcterms:modified xsi:type="dcterms:W3CDTF">2020-09-01T12:26:56Z</dcterms:modified>
</cp:coreProperties>
</file>