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13822-CB49-4742-9025-2A14DC9699FF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8677E-AB44-4326-B907-0D5CC9E365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516938" cy="13684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Запорожский государственный медицинский университет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Кафедра патологической физиологии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0825" y="1125538"/>
            <a:ext cx="851852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Патофизиология экстремальных состояний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Лектор: профессор Абрамов А.В.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Травматический </a:t>
            </a:r>
            <a:r>
              <a:rPr lang="ru-RU" sz="4400" dirty="0" smtClean="0">
                <a:solidFill>
                  <a:srgbClr val="FFFF00"/>
                </a:solidFill>
              </a:rPr>
              <a:t>шок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 lnSpcReduction="10000"/>
          </a:bodyPr>
          <a:lstStyle/>
          <a:p>
            <a:pPr indent="530225" algn="l"/>
            <a:r>
              <a:rPr lang="ru-RU" sz="2800" dirty="0" smtClean="0"/>
              <a:t>Часто </a:t>
            </a:r>
            <a:r>
              <a:rPr lang="ru-RU" sz="2800" dirty="0" smtClean="0"/>
              <a:t>сопровождается кровопотерей и инфицированием. Во время </a:t>
            </a:r>
            <a:r>
              <a:rPr lang="ru-RU" sz="2800" dirty="0" err="1" smtClean="0"/>
              <a:t>эректильной</a:t>
            </a:r>
            <a:r>
              <a:rPr lang="ru-RU" sz="2800" dirty="0" smtClean="0"/>
              <a:t> стадии наблюдается часто двигательное возбуждение, повышение функции кровообращения и дыхания, что связано с активаций </a:t>
            </a:r>
            <a:r>
              <a:rPr lang="ru-RU" sz="2800" dirty="0" err="1" smtClean="0"/>
              <a:t>симпато-адреналовой</a:t>
            </a:r>
            <a:r>
              <a:rPr lang="ru-RU" sz="2800" dirty="0" smtClean="0"/>
              <a:t> системы. В дальнейшем функции этих систем угнетаются и значительная часть больных погибает от прогрессирующего расстройства кровообращения, дыхательной или почечной недостаточности. Важную роль нарушения кровообращения и </a:t>
            </a:r>
            <a:r>
              <a:rPr lang="ru-RU" sz="2800" dirty="0" err="1" smtClean="0"/>
              <a:t>микроциркуляции</a:t>
            </a:r>
            <a:r>
              <a:rPr lang="ru-RU" sz="2800" dirty="0" smtClean="0"/>
              <a:t> играют в развитии почечной и печеночной недостаточности.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Ожоговый </a:t>
            </a:r>
            <a:r>
              <a:rPr lang="ru-RU" sz="4400" dirty="0" smtClean="0">
                <a:solidFill>
                  <a:srgbClr val="FFFF00"/>
                </a:solidFill>
              </a:rPr>
              <a:t>шок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 fontScale="85000" lnSpcReduction="20000"/>
          </a:bodyPr>
          <a:lstStyle/>
          <a:p>
            <a:pPr indent="530225" algn="l"/>
            <a:r>
              <a:rPr lang="ru-RU" dirty="0" err="1" smtClean="0"/>
              <a:t>Эректильная</a:t>
            </a:r>
            <a:r>
              <a:rPr lang="ru-RU" dirty="0" smtClean="0"/>
              <a:t> </a:t>
            </a:r>
            <a:r>
              <a:rPr lang="ru-RU" dirty="0" smtClean="0"/>
              <a:t>фаза короткая и быстро переходит в торпидную. Характерно быстрое развитие интоксикации, которое определяет своеобразие данного вида шока. Наряду с биологически активными веществами в патогенезе шока важную роль играют продукты массированного </a:t>
            </a:r>
            <a:r>
              <a:rPr lang="ru-RU" dirty="0" err="1" smtClean="0"/>
              <a:t>протеолиза</a:t>
            </a:r>
            <a:r>
              <a:rPr lang="ru-RU" dirty="0" smtClean="0"/>
              <a:t>, обусловленного первичным поражением белковых структур высокой температурой и вторичным </a:t>
            </a:r>
            <a:r>
              <a:rPr lang="ru-RU" dirty="0" err="1" smtClean="0"/>
              <a:t>протеолизом</a:t>
            </a:r>
            <a:r>
              <a:rPr lang="ru-RU" dirty="0" smtClean="0"/>
              <a:t> за счет </a:t>
            </a:r>
            <a:r>
              <a:rPr lang="ru-RU" dirty="0" err="1" smtClean="0"/>
              <a:t>лизосомальных</a:t>
            </a:r>
            <a:r>
              <a:rPr lang="ru-RU" dirty="0" smtClean="0"/>
              <a:t> ферментов и инфекционного процесса в раневой поверхности. </a:t>
            </a:r>
            <a:endParaRPr lang="ru-RU" dirty="0" smtClean="0"/>
          </a:p>
          <a:p>
            <a:pPr indent="530225" algn="l"/>
            <a:r>
              <a:rPr lang="ru-RU" dirty="0" smtClean="0"/>
              <a:t>Нарушения </a:t>
            </a:r>
            <a:r>
              <a:rPr lang="ru-RU" dirty="0" smtClean="0"/>
              <a:t>проницаемости сосудов при шоке также способствуют массивному всасыванию токсических продуктов. Важным патогенетическим механизмом ожогового шока является нарушение водного баланса за счет </a:t>
            </a:r>
            <a:r>
              <a:rPr lang="ru-RU" dirty="0" err="1" smtClean="0"/>
              <a:t>плазморреи</a:t>
            </a:r>
            <a:r>
              <a:rPr lang="ru-RU" dirty="0" smtClean="0"/>
              <a:t>. Развивается дегидратация и сгущение крови. При этом может наступать внутриклеточная </a:t>
            </a:r>
            <a:r>
              <a:rPr lang="ru-RU" dirty="0" err="1" smtClean="0"/>
              <a:t>гипергидратация</a:t>
            </a:r>
            <a:r>
              <a:rPr lang="ru-RU" dirty="0" smtClean="0"/>
              <a:t>. Сгущение крови вызывает гемолиз эритроцитов и может приводить к </a:t>
            </a:r>
            <a:r>
              <a:rPr lang="ru-RU" dirty="0" err="1" smtClean="0"/>
              <a:t>обтурации</a:t>
            </a:r>
            <a:r>
              <a:rPr lang="ru-RU" dirty="0" smtClean="0"/>
              <a:t> почечных канальцев и развитию почечной недостаточности. На более поздних стадиях ожогового шока важную роль могут играть </a:t>
            </a:r>
            <a:r>
              <a:rPr lang="ru-RU" dirty="0" err="1" smtClean="0"/>
              <a:t>аутоаллергические</a:t>
            </a:r>
            <a:r>
              <a:rPr lang="ru-RU" dirty="0" smtClean="0"/>
              <a:t> процессы.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Анафилактический </a:t>
            </a:r>
            <a:r>
              <a:rPr lang="ru-RU" sz="4400" dirty="0" smtClean="0">
                <a:solidFill>
                  <a:srgbClr val="FFFF00"/>
                </a:solidFill>
              </a:rPr>
              <a:t>шок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 fontScale="92500" lnSpcReduction="10000"/>
          </a:bodyPr>
          <a:lstStyle/>
          <a:p>
            <a:pPr indent="530225" algn="l"/>
            <a:r>
              <a:rPr lang="ru-RU" sz="2800" dirty="0" smtClean="0"/>
              <a:t>Р</a:t>
            </a:r>
            <a:r>
              <a:rPr lang="ru-RU" sz="2800" dirty="0" smtClean="0"/>
              <a:t>азвивается </a:t>
            </a:r>
            <a:r>
              <a:rPr lang="ru-RU" sz="2800" dirty="0" smtClean="0"/>
              <a:t>очень быстро. </a:t>
            </a:r>
            <a:endParaRPr lang="ru-RU" sz="2800" dirty="0" smtClean="0"/>
          </a:p>
          <a:p>
            <a:pPr indent="530225" algn="l"/>
            <a:r>
              <a:rPr lang="ru-RU" sz="2800" dirty="0" err="1" smtClean="0"/>
              <a:t>Эректильная</a:t>
            </a:r>
            <a:r>
              <a:rPr lang="ru-RU" sz="2800" dirty="0" smtClean="0"/>
              <a:t> </a:t>
            </a:r>
            <a:r>
              <a:rPr lang="ru-RU" sz="2800" dirty="0" smtClean="0"/>
              <a:t>стадия очень короткая. Важную роль играет </a:t>
            </a:r>
            <a:r>
              <a:rPr lang="ru-RU" sz="2800" dirty="0" err="1" smtClean="0"/>
              <a:t>гиперафферентация</a:t>
            </a:r>
            <a:r>
              <a:rPr lang="ru-RU" sz="2800" dirty="0" smtClean="0"/>
              <a:t> в результате раздражения рецепторов сосудов комплексами антиген-антитело и образующимися биологически активными веществами, которые раздражают рецепторы других органов и тканей. В торпидной стадии в результате </a:t>
            </a:r>
            <a:r>
              <a:rPr lang="ru-RU" sz="2800" dirty="0" err="1" smtClean="0"/>
              <a:t>бронхоспазма</a:t>
            </a:r>
            <a:r>
              <a:rPr lang="ru-RU" sz="2800" dirty="0" smtClean="0"/>
              <a:t> развивается острая дыхательная недостаточность вплоть до асфиксии. Одновременно под влиянием медиаторов возникает распространенная </a:t>
            </a:r>
            <a:r>
              <a:rPr lang="ru-RU" sz="2800" dirty="0" err="1" smtClean="0"/>
              <a:t>вазодилятация</a:t>
            </a:r>
            <a:r>
              <a:rPr lang="ru-RU" sz="2800" dirty="0" smtClean="0"/>
              <a:t>, системная гипотензия и другие гемодинамические нарушения вплоть до коллапса. Состояние усугубляется отеком гортани.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143056" cy="6120680"/>
          </a:xfrm>
        </p:spPr>
        <p:txBody>
          <a:bodyPr>
            <a:normAutofit fontScale="92500" lnSpcReduction="10000"/>
          </a:bodyPr>
          <a:lstStyle/>
          <a:p>
            <a:pPr indent="633413" algn="l"/>
            <a:r>
              <a:rPr lang="ru-RU" b="1" u="sng" dirty="0" smtClean="0">
                <a:solidFill>
                  <a:srgbClr val="FFFF00"/>
                </a:solidFill>
              </a:rPr>
              <a:t>Гемотрансфузионный шок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в его возникновении главным патогенным фактором является массивная агглютинация и образование конгломератов эритроцитов с последующим их гемолизом. Нарушается кислородтранспортная функция крови и развивается </a:t>
            </a:r>
            <a:r>
              <a:rPr lang="ru-RU" dirty="0" err="1" smtClean="0"/>
              <a:t>гемическая</a:t>
            </a:r>
            <a:r>
              <a:rPr lang="ru-RU" dirty="0" smtClean="0"/>
              <a:t> гипоксия, тяжесть которой нарастает в результате расстройства кровообращения. При данном виде шока нарушается процесс свертывания крови и возникают множественные кровоизлияния. Нарушается функция почек – развивается </a:t>
            </a:r>
            <a:r>
              <a:rPr lang="ru-RU" dirty="0" err="1" smtClean="0"/>
              <a:t>геммоглобиновый</a:t>
            </a:r>
            <a:r>
              <a:rPr lang="ru-RU" dirty="0" smtClean="0"/>
              <a:t> нефроз.</a:t>
            </a:r>
          </a:p>
          <a:p>
            <a:pPr indent="633413" algn="l"/>
            <a:r>
              <a:rPr lang="ru-RU" b="1" u="sng" dirty="0" err="1" smtClean="0">
                <a:solidFill>
                  <a:srgbClr val="FFFF00"/>
                </a:solidFill>
              </a:rPr>
              <a:t>Кардиогенный</a:t>
            </a:r>
            <a:r>
              <a:rPr lang="ru-RU" b="1" u="sng" dirty="0" smtClean="0">
                <a:solidFill>
                  <a:srgbClr val="FFFF00"/>
                </a:solidFill>
              </a:rPr>
              <a:t> шок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smtClean="0"/>
              <a:t>К нему следует относить все состояния, при которых в результате ИМ или других острых нарушениях функции сердца резко падает УО И МОК, АД, возникают нарушения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, функции почек и легких. При </a:t>
            </a:r>
            <a:r>
              <a:rPr lang="ru-RU" dirty="0" err="1" smtClean="0"/>
              <a:t>кардиогенном</a:t>
            </a:r>
            <a:r>
              <a:rPr lang="ru-RU" dirty="0" smtClean="0"/>
              <a:t> шоке в отличие от других видов шока в </a:t>
            </a:r>
            <a:r>
              <a:rPr lang="ru-RU" dirty="0" err="1" smtClean="0"/>
              <a:t>эректильной</a:t>
            </a:r>
            <a:r>
              <a:rPr lang="ru-RU" dirty="0" smtClean="0"/>
              <a:t> стадии не повышается АД.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Принципы противошоковой </a:t>
            </a:r>
            <a:r>
              <a:rPr lang="ru-RU" sz="4000" dirty="0" smtClean="0">
                <a:solidFill>
                  <a:srgbClr val="FFFF00"/>
                </a:solidFill>
              </a:rPr>
              <a:t>терапии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arenR"/>
            </a:pPr>
            <a:r>
              <a:rPr lang="ru-RU" sz="3200" dirty="0" smtClean="0"/>
              <a:t>Устранение </a:t>
            </a:r>
            <a:r>
              <a:rPr lang="ru-RU" sz="3200" dirty="0" smtClean="0"/>
              <a:t>болевого синдрома</a:t>
            </a:r>
          </a:p>
          <a:p>
            <a:pPr marL="514350" lvl="0" indent="-514350" algn="l">
              <a:buFont typeface="+mj-lt"/>
              <a:buAutoNum type="arabicParenR"/>
            </a:pPr>
            <a:r>
              <a:rPr lang="ru-RU" sz="3200" dirty="0" smtClean="0"/>
              <a:t>Снижение токсемии</a:t>
            </a:r>
          </a:p>
          <a:p>
            <a:pPr marL="514350" lvl="0" indent="-514350" algn="l">
              <a:buFont typeface="+mj-lt"/>
              <a:buAutoNum type="arabicParenR"/>
            </a:pPr>
            <a:r>
              <a:rPr lang="ru-RU" sz="3200" dirty="0" smtClean="0"/>
              <a:t>Устранение </a:t>
            </a:r>
            <a:r>
              <a:rPr lang="ru-RU" sz="3200" dirty="0" err="1" smtClean="0"/>
              <a:t>гиповолемии</a:t>
            </a:r>
            <a:r>
              <a:rPr lang="ru-RU" sz="3200" dirty="0" smtClean="0"/>
              <a:t> и нарушений водно-солевого баланса.</a:t>
            </a:r>
          </a:p>
          <a:p>
            <a:pPr marL="514350" lvl="0" indent="-514350" algn="l">
              <a:buFont typeface="+mj-lt"/>
              <a:buAutoNum type="arabicParenR"/>
            </a:pPr>
            <a:r>
              <a:rPr lang="ru-RU" sz="3200" dirty="0" smtClean="0"/>
              <a:t>Устранение дыхательной недостаточности.</a:t>
            </a:r>
          </a:p>
          <a:p>
            <a:pPr marL="514350" lvl="0" indent="-514350" algn="l">
              <a:buFont typeface="+mj-lt"/>
              <a:buAutoNum type="arabicParenR"/>
            </a:pPr>
            <a:r>
              <a:rPr lang="ru-RU" sz="3200" dirty="0" smtClean="0"/>
              <a:t>Улучшение </a:t>
            </a:r>
            <a:r>
              <a:rPr lang="ru-RU" sz="3200" dirty="0" err="1" smtClean="0"/>
              <a:t>микроциркуляции</a:t>
            </a:r>
            <a:endParaRPr lang="ru-RU" sz="3200" dirty="0" smtClean="0"/>
          </a:p>
          <a:p>
            <a:pPr algn="ctr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FF00"/>
                </a:solidFill>
              </a:rPr>
              <a:t>Коллапс - (от лат.  </a:t>
            </a:r>
            <a:r>
              <a:rPr lang="ru-RU" sz="3100" dirty="0" err="1" smtClean="0">
                <a:solidFill>
                  <a:srgbClr val="FFFF00"/>
                </a:solidFill>
              </a:rPr>
              <a:t>collapsus</a:t>
            </a:r>
            <a:r>
              <a:rPr lang="ru-RU" sz="3100" dirty="0" smtClean="0">
                <a:solidFill>
                  <a:srgbClr val="FFFF00"/>
                </a:solidFill>
              </a:rPr>
              <a:t> – ослабевший, упавший)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 острая сосудистая </a:t>
            </a:r>
            <a:r>
              <a:rPr lang="ru-RU" sz="3100" dirty="0" smtClean="0">
                <a:solidFill>
                  <a:srgbClr val="FFFF00"/>
                </a:solidFill>
              </a:rPr>
              <a:t>недостаточность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8143056" cy="5256584"/>
          </a:xfrm>
        </p:spPr>
        <p:txBody>
          <a:bodyPr>
            <a:normAutofit fontScale="77500" lnSpcReduction="20000"/>
          </a:bodyPr>
          <a:lstStyle/>
          <a:p>
            <a:pPr indent="530225" algn="l"/>
            <a:r>
              <a:rPr lang="ru-RU" dirty="0" smtClean="0"/>
              <a:t>Известно, что уровень системного АД находится в прямой зависимости от ОЦК, сердечного выброса (СВ), ОПСС и обратной от объема сосудистого русла. В связи с этим развитие коллапса может быть связано с:</a:t>
            </a:r>
          </a:p>
          <a:p>
            <a:pPr lvl="0" indent="530225" algn="l">
              <a:buFont typeface="+mj-lt"/>
              <a:buAutoNum type="arabicPeriod"/>
            </a:pPr>
            <a:r>
              <a:rPr lang="ru-RU" dirty="0" smtClean="0"/>
              <a:t>Уменьшением ОЦК при кровопотере, </a:t>
            </a:r>
            <a:r>
              <a:rPr lang="ru-RU" dirty="0" err="1" smtClean="0"/>
              <a:t>плазмораагии</a:t>
            </a:r>
            <a:r>
              <a:rPr lang="ru-RU" dirty="0" smtClean="0"/>
              <a:t>, ожогах, обезвоживании, избыточном депонировании крови при падении тонуса мелких сосудов, правожелудочковой недостаточности.</a:t>
            </a:r>
          </a:p>
          <a:p>
            <a:pPr lvl="0" indent="530225" algn="l">
              <a:buFont typeface="+mj-lt"/>
              <a:buAutoNum type="arabicPeriod"/>
            </a:pPr>
            <a:r>
              <a:rPr lang="ru-RU" dirty="0" smtClean="0"/>
              <a:t>Уменьшение сердечного выброса в результате острой </a:t>
            </a:r>
            <a:r>
              <a:rPr lang="ru-RU" dirty="0" err="1" smtClean="0"/>
              <a:t>миокардиальной</a:t>
            </a:r>
            <a:r>
              <a:rPr lang="ru-RU" dirty="0" smtClean="0"/>
              <a:t> недостаточности при инфаркте миокарда, тампонаде сердца, аритмиях, тяжелых инфекциях и интоксикация, нарушающих функцию миокарда.</a:t>
            </a:r>
          </a:p>
          <a:p>
            <a:pPr lvl="0" indent="530225" algn="l">
              <a:buFont typeface="+mj-lt"/>
              <a:buAutoNum type="arabicPeriod"/>
            </a:pPr>
            <a:r>
              <a:rPr lang="ru-RU" dirty="0" smtClean="0"/>
              <a:t>Первичное падение ОПСС отмечается падении </a:t>
            </a:r>
            <a:r>
              <a:rPr lang="ru-RU" dirty="0" err="1" smtClean="0"/>
              <a:t>миогенного</a:t>
            </a:r>
            <a:r>
              <a:rPr lang="ru-RU" dirty="0" smtClean="0"/>
              <a:t> компонента тонуса резистивных и емкостных сосудов и снижении их чувствительности к </a:t>
            </a:r>
            <a:r>
              <a:rPr lang="ru-RU" dirty="0" err="1" smtClean="0"/>
              <a:t>прессорным</a:t>
            </a:r>
            <a:r>
              <a:rPr lang="ru-RU" dirty="0" smtClean="0"/>
              <a:t> факторам.</a:t>
            </a:r>
          </a:p>
          <a:p>
            <a:pPr indent="530225" algn="l"/>
            <a:r>
              <a:rPr lang="ru-RU" dirty="0" smtClean="0"/>
              <a:t>Различают несколько видов </a:t>
            </a:r>
            <a:r>
              <a:rPr lang="ru-RU" dirty="0" err="1" smtClean="0"/>
              <a:t>колласа</a:t>
            </a:r>
            <a:r>
              <a:rPr lang="ru-RU" dirty="0" smtClean="0"/>
              <a:t>: </a:t>
            </a:r>
            <a:r>
              <a:rPr lang="ru-RU" dirty="0" err="1" smtClean="0"/>
              <a:t>геморагический</a:t>
            </a:r>
            <a:r>
              <a:rPr lang="ru-RU" dirty="0" smtClean="0"/>
              <a:t>, </a:t>
            </a:r>
            <a:r>
              <a:rPr lang="ru-RU" dirty="0" err="1" smtClean="0"/>
              <a:t>кардиогенный</a:t>
            </a:r>
            <a:r>
              <a:rPr lang="ru-RU" dirty="0" smtClean="0"/>
              <a:t>, инфекционный, токсический, радиационный, </a:t>
            </a:r>
            <a:r>
              <a:rPr lang="ru-RU" dirty="0" err="1" smtClean="0"/>
              <a:t>дегидратиционный</a:t>
            </a:r>
            <a:r>
              <a:rPr lang="ru-RU" dirty="0" smtClean="0"/>
              <a:t>, </a:t>
            </a:r>
            <a:r>
              <a:rPr lang="ru-RU" dirty="0" err="1" smtClean="0"/>
              <a:t>гипертермический</a:t>
            </a:r>
            <a:r>
              <a:rPr lang="ru-RU" dirty="0" smtClean="0"/>
              <a:t>, ортостатический, панкреатический, </a:t>
            </a:r>
            <a:r>
              <a:rPr lang="ru-RU" dirty="0" err="1" smtClean="0"/>
              <a:t>гипокапнический</a:t>
            </a:r>
            <a:r>
              <a:rPr lang="ru-RU" dirty="0" smtClean="0"/>
              <a:t>, рефлекторный.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Патогенез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530225">
              <a:buNone/>
            </a:pPr>
            <a:r>
              <a:rPr lang="ru-RU" dirty="0" smtClean="0"/>
              <a:t>Падение </a:t>
            </a:r>
            <a:r>
              <a:rPr lang="ru-RU" dirty="0" smtClean="0"/>
              <a:t>тонуса сосудов вследствие как прямого действия метаболитов и гормонов, так и нервно рефлекторного влияния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увеличение емкости сосудистого русла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ОЦК (кровопотеря)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уменьшение притока крови к сердцу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МОК (</a:t>
            </a:r>
            <a:r>
              <a:rPr lang="ru-RU" dirty="0" err="1" smtClean="0"/>
              <a:t>кардиогенный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АД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гипоксия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ацидоз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повышение проницаемости мембран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, выход жидкой части крови и электролитов за пределы сосудов (обезвоживание)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сгущение крови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агрегации эритроцитов и тромбоцитов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стаз и появление микро тромбов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err="1" smtClean="0"/>
              <a:t>сладж</a:t>
            </a:r>
            <a:r>
              <a:rPr lang="ru-RU" dirty="0" smtClean="0"/>
              <a:t> синдром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ДВС синдром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solidFill>
                  <a:srgbClr val="FF0000"/>
                </a:solidFill>
              </a:rPr>
              <a:t>Клиника</a:t>
            </a:r>
            <a:endParaRPr lang="ru-RU" sz="45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530225">
              <a:buNone/>
            </a:pPr>
            <a:r>
              <a:rPr lang="ru-RU" dirty="0" smtClean="0"/>
              <a:t>Коллапс </a:t>
            </a:r>
            <a:r>
              <a:rPr lang="ru-RU" dirty="0" smtClean="0"/>
              <a:t>развивается остро и проявляется нарушениями центральной гемодинамики. Падает АД ниже 60-70 </a:t>
            </a:r>
            <a:r>
              <a:rPr lang="ru-RU" dirty="0" err="1" smtClean="0"/>
              <a:t>мм.рт.ст</a:t>
            </a:r>
            <a:r>
              <a:rPr lang="ru-RU" dirty="0" smtClean="0"/>
              <a:t>. Сознание в большинстве случаев сохраняется, но отмечается общая заторможенность, резкая слабость, звон в ушах, ослабление зрения, жажда, снижение температуры, бледность кожных покровов, холодный пот, расширение зрачков, иногда тошнота и рвота. В результате падения АД нарушается деятельность почек. В целом при коллапсе при неблагоприятном развитии процесса развивается картина </a:t>
            </a:r>
            <a:r>
              <a:rPr lang="ru-RU" dirty="0" err="1" smtClean="0"/>
              <a:t>циркуляторной</a:t>
            </a:r>
            <a:r>
              <a:rPr lang="ru-RU" dirty="0" smtClean="0"/>
              <a:t> гипоксии, а затем смешанной, которая и представляет угрозу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solidFill>
                  <a:srgbClr val="FF0000"/>
                </a:solidFill>
              </a:rPr>
              <a:t>Принципы </a:t>
            </a:r>
            <a:r>
              <a:rPr lang="ru-RU" sz="4500" dirty="0" smtClean="0">
                <a:solidFill>
                  <a:srgbClr val="FF0000"/>
                </a:solidFill>
              </a:rPr>
              <a:t>коррекции </a:t>
            </a:r>
            <a:r>
              <a:rPr lang="ru-RU" sz="4500" dirty="0" smtClean="0">
                <a:solidFill>
                  <a:srgbClr val="FF0000"/>
                </a:solidFill>
              </a:rPr>
              <a:t>коллапса</a:t>
            </a:r>
            <a:endParaRPr lang="ru-RU" sz="45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10000"/>
          </a:bodyPr>
          <a:lstStyle/>
          <a:p>
            <a:pPr marL="0" indent="530225">
              <a:buNone/>
            </a:pPr>
            <a:r>
              <a:rPr lang="ru-RU" dirty="0" smtClean="0"/>
              <a:t>Основным </a:t>
            </a:r>
            <a:r>
              <a:rPr lang="ru-RU" dirty="0" smtClean="0"/>
              <a:t>принципом лечения коллапса является устранение вызвавшей его причины. В случае геморрагического коллапса это достигается остановкой кровотечения, при токсическом коллапсе – применением </a:t>
            </a:r>
            <a:r>
              <a:rPr lang="ru-RU" dirty="0" err="1" smtClean="0"/>
              <a:t>антидотной</a:t>
            </a:r>
            <a:r>
              <a:rPr lang="ru-RU" dirty="0" smtClean="0"/>
              <a:t> и </a:t>
            </a:r>
            <a:r>
              <a:rPr lang="ru-RU" dirty="0" err="1" smtClean="0"/>
              <a:t>дезинтоксикационной</a:t>
            </a:r>
            <a:r>
              <a:rPr lang="ru-RU" dirty="0" smtClean="0"/>
              <a:t> терапии, при инфекционно-токсическом коллапсе – </a:t>
            </a:r>
            <a:r>
              <a:rPr lang="ru-RU" dirty="0" err="1" smtClean="0"/>
              <a:t>антимикробными</a:t>
            </a:r>
            <a:r>
              <a:rPr lang="ru-RU" dirty="0" smtClean="0"/>
              <a:t> препаратами, при аллергии – антигистаминными препаратами и другими </a:t>
            </a:r>
            <a:r>
              <a:rPr lang="ru-RU" dirty="0" err="1" smtClean="0"/>
              <a:t>антимедиаторами</a:t>
            </a:r>
            <a:r>
              <a:rPr lang="ru-RU" dirty="0" smtClean="0"/>
              <a:t>.</a:t>
            </a:r>
          </a:p>
          <a:p>
            <a:pPr marL="0" indent="530225">
              <a:buNone/>
            </a:pPr>
            <a:r>
              <a:rPr lang="ru-RU" dirty="0" smtClean="0"/>
              <a:t>Главное место должна занимать нормализация центрального и органного кровообращения и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. Для этого применяют переливание крови или заменителей, устраняют дегидратацию, используют стимуляторы </a:t>
            </a:r>
            <a:r>
              <a:rPr lang="ru-RU" dirty="0" err="1" smtClean="0"/>
              <a:t>кровобращения</a:t>
            </a:r>
            <a:r>
              <a:rPr lang="ru-RU" dirty="0" smtClean="0"/>
              <a:t>, сосудосуживающие препараты, а также средства, улучшающие реологические свойства крови (</a:t>
            </a:r>
            <a:r>
              <a:rPr lang="ru-RU" dirty="0" err="1" smtClean="0"/>
              <a:t>реополиглюкин</a:t>
            </a:r>
            <a:r>
              <a:rPr lang="ru-RU" dirty="0" smtClean="0"/>
              <a:t>, </a:t>
            </a:r>
            <a:r>
              <a:rPr lang="ru-RU" dirty="0" err="1" smtClean="0"/>
              <a:t>гемодез</a:t>
            </a:r>
            <a:r>
              <a:rPr lang="ru-RU" dirty="0" smtClean="0"/>
              <a:t>). Применяют </a:t>
            </a:r>
            <a:r>
              <a:rPr lang="ru-RU" dirty="0" err="1" smtClean="0"/>
              <a:t>глюкокортикоиды</a:t>
            </a:r>
            <a:r>
              <a:rPr lang="ru-RU" dirty="0" smtClean="0"/>
              <a:t>. При необходимости используют искусственную вентиляцию легких, ГБО и другие средства.</a:t>
            </a:r>
          </a:p>
          <a:p>
            <a:pPr marL="6350" indent="3603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Кома </a:t>
            </a:r>
            <a:r>
              <a:rPr lang="ru-RU" sz="4000" dirty="0" smtClean="0">
                <a:solidFill>
                  <a:srgbClr val="FF0000"/>
                </a:solidFill>
              </a:rPr>
              <a:t>(от греч. </a:t>
            </a:r>
            <a:r>
              <a:rPr lang="ru-RU" sz="4000" dirty="0" err="1" smtClean="0">
                <a:solidFill>
                  <a:srgbClr val="FF0000"/>
                </a:solidFill>
              </a:rPr>
              <a:t>koma</a:t>
            </a:r>
            <a:r>
              <a:rPr lang="ru-RU" sz="4000" dirty="0" smtClean="0">
                <a:solidFill>
                  <a:srgbClr val="FF0000"/>
                </a:solidFill>
              </a:rPr>
              <a:t> – глубокий сон</a:t>
            </a:r>
            <a:r>
              <a:rPr lang="ru-RU" sz="4000" dirty="0" smtClean="0">
                <a:solidFill>
                  <a:srgbClr val="FF0000"/>
                </a:solidFill>
              </a:rPr>
              <a:t>)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6350" indent="523875">
              <a:buNone/>
            </a:pPr>
            <a:r>
              <a:rPr lang="ru-RU" dirty="0" smtClean="0"/>
              <a:t>– </a:t>
            </a:r>
            <a:r>
              <a:rPr lang="ru-RU" dirty="0" smtClean="0"/>
              <a:t>крайне тяжелое состояние с глубоким патологическим торможением ЦНС, характеризующееся стойкой потерей сознания, утратой рефлексов и реакций на внешние, в том числе болевые раздражители любой интенсивности, расстройствами систем жизнеобеспечения.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Этиология экстремальных </a:t>
            </a:r>
            <a:r>
              <a:rPr lang="ru-RU" sz="4400" dirty="0" smtClean="0">
                <a:solidFill>
                  <a:srgbClr val="FFFF00"/>
                </a:solidFill>
              </a:rPr>
              <a:t>состояний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 lnSpcReduction="10000"/>
          </a:bodyPr>
          <a:lstStyle/>
          <a:p>
            <a:pPr indent="530225" algn="l"/>
            <a:r>
              <a:rPr lang="ru-RU" i="1" dirty="0" smtClean="0">
                <a:solidFill>
                  <a:srgbClr val="FFFF00"/>
                </a:solidFill>
              </a:rPr>
              <a:t>Экзогенные</a:t>
            </a:r>
            <a:r>
              <a:rPr lang="ru-RU" dirty="0" smtClean="0"/>
              <a:t> </a:t>
            </a:r>
            <a:r>
              <a:rPr lang="ru-RU" dirty="0" smtClean="0"/>
              <a:t>– воздействие чрезвычайных раздражителей (различного вида травмы, кровопотери, резкие колебания температуры и атмосферного давления, недостаток кислорода, интоксикации, электроток, радиация, ускорение, недостаток пищи и воды, физические и психические нагрузки).</a:t>
            </a:r>
          </a:p>
          <a:p>
            <a:pPr indent="530225" algn="l"/>
            <a:r>
              <a:rPr lang="ru-RU" i="1" dirty="0" smtClean="0">
                <a:solidFill>
                  <a:srgbClr val="FFFF00"/>
                </a:solidFill>
              </a:rPr>
              <a:t>Эндогенные</a:t>
            </a:r>
            <a:r>
              <a:rPr lang="ru-RU" dirty="0" smtClean="0"/>
              <a:t> - возникают при неблагоприятном течении болезней и патологических процессов: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дыхательной, почечной, печеночной недостаточности, при массивном внутреннем кровотечении, кровоизлияниях в жизненно важные органы, опухолях, тяжелых инфекциях, эндокринных нарушениях, аллергии. 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solidFill>
                  <a:srgbClr val="FF0000"/>
                </a:solidFill>
              </a:rPr>
              <a:t>Этиология</a:t>
            </a:r>
            <a:endParaRPr lang="ru-RU" sz="45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Неврогенные </a:t>
            </a:r>
            <a:r>
              <a:rPr lang="ru-RU" dirty="0" smtClean="0"/>
              <a:t>факторы (инсульт, эпилепсия, травма, воспаление)</a:t>
            </a:r>
          </a:p>
          <a:p>
            <a:pPr lvl="0"/>
            <a:r>
              <a:rPr lang="ru-RU" dirty="0" smtClean="0"/>
              <a:t>Эндокринные факторы при недостатке или избытке гормонов (диабетическая, </a:t>
            </a:r>
            <a:r>
              <a:rPr lang="ru-RU" dirty="0" err="1" smtClean="0"/>
              <a:t>гипокортикоидная</a:t>
            </a:r>
            <a:r>
              <a:rPr lang="ru-RU" dirty="0" smtClean="0"/>
              <a:t>, </a:t>
            </a:r>
            <a:r>
              <a:rPr lang="ru-RU" dirty="0" err="1" smtClean="0"/>
              <a:t>гипотиреоидная</a:t>
            </a:r>
            <a:r>
              <a:rPr lang="ru-RU" dirty="0" smtClean="0"/>
              <a:t>; тиреотоксическая, гипогликемическая)</a:t>
            </a:r>
          </a:p>
          <a:p>
            <a:pPr lvl="0"/>
            <a:r>
              <a:rPr lang="ru-RU" dirty="0" smtClean="0"/>
              <a:t>Потеря электролитов, воды, энергетических веществ (</a:t>
            </a:r>
            <a:r>
              <a:rPr lang="ru-RU" dirty="0" err="1" smtClean="0"/>
              <a:t>хлоргидропеническая</a:t>
            </a:r>
            <a:r>
              <a:rPr lang="ru-RU" dirty="0" smtClean="0"/>
              <a:t> при рвоте, алиментарно-дистрофическая при тяжелом голодании)</a:t>
            </a:r>
          </a:p>
          <a:p>
            <a:pPr lvl="0"/>
            <a:r>
              <a:rPr lang="ru-RU" dirty="0" smtClean="0"/>
              <a:t>Нарушения газообмена (гипоксия, гиперкапния, ацидоз)</a:t>
            </a:r>
          </a:p>
          <a:p>
            <a:pPr lvl="0"/>
            <a:r>
              <a:rPr lang="ru-RU" dirty="0" smtClean="0"/>
              <a:t>Токсическая (уремическая, </a:t>
            </a:r>
            <a:r>
              <a:rPr lang="ru-RU" dirty="0" err="1" smtClean="0"/>
              <a:t>пекеночная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Патогенез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530225">
              <a:buNone/>
            </a:pPr>
            <a:r>
              <a:rPr lang="ru-RU" sz="3200" dirty="0" smtClean="0"/>
              <a:t>Общим </a:t>
            </a:r>
            <a:r>
              <a:rPr lang="ru-RU" sz="3200" dirty="0" smtClean="0"/>
              <a:t>механизмом является нарушения функции нервных клеток в результате действия перечисленных факторов, что приводит к расстройствам сознания. Главное значение имеет ретикулярная формация с выпадением ее активирующего влияния на кору, расстройствами рефлекторной деятельности и угнетением вегетативной нервной системы.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Кома </a:t>
            </a:r>
            <a:r>
              <a:rPr lang="ru-RU" sz="3200" dirty="0" smtClean="0">
                <a:solidFill>
                  <a:srgbClr val="FF0000"/>
                </a:solidFill>
              </a:rPr>
              <a:t>в своем развитии проходит 4 стадии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I стадия - </a:t>
            </a:r>
            <a:r>
              <a:rPr lang="ru-RU" dirty="0" err="1" smtClean="0"/>
              <a:t>прекома</a:t>
            </a:r>
            <a:r>
              <a:rPr lang="ru-RU" dirty="0" smtClean="0"/>
              <a:t> характеризуется психическим беспокойством, инверсией сна (сонливость днем и возбуждение ночью), неврологические расстройства (нарушением координации движений).</a:t>
            </a:r>
          </a:p>
          <a:p>
            <a:r>
              <a:rPr lang="ru-RU" dirty="0" smtClean="0"/>
              <a:t>II стадия – торможение реакций характеризуется сонливостью, спутанностью сознания, резким ослаблением реакций на внешние раздражители, в том числе уменьшением болевой чувствительности</a:t>
            </a:r>
          </a:p>
          <a:p>
            <a:r>
              <a:rPr lang="ru-RU" dirty="0" smtClean="0"/>
              <a:t>III стадия неглубокая кома, сопор - характеризуется потерей сознания, которое периодически может частично проясняться, особенно при достаточно сильных болевых раздражениях. В этой стадии могут возникать спастические сокращения отдельных мышц, иногда непроизвольное мочеиспускание и дефекация.</a:t>
            </a:r>
          </a:p>
          <a:p>
            <a:r>
              <a:rPr lang="ru-RU" dirty="0" smtClean="0"/>
              <a:t>IY стадия – глубокая кома – характеризуется полной утратой сознания и рефлексов. Развивается артериальная гипотензия, аритмии, периодическое дыхание, падение температуры тела, центральные параличи.</a:t>
            </a:r>
          </a:p>
          <a:p>
            <a:pPr>
              <a:buNone/>
            </a:pPr>
            <a:r>
              <a:rPr lang="ru-RU" dirty="0" smtClean="0"/>
              <a:t>Продолжительность комы может быть различной – от нескольких часов до нескольких суток.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Принципы </a:t>
            </a:r>
            <a:r>
              <a:rPr lang="ru-RU" sz="3600" dirty="0" err="1" smtClean="0">
                <a:solidFill>
                  <a:srgbClr val="FF0000"/>
                </a:solidFill>
              </a:rPr>
              <a:t>противокоматозной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терапии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158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Основным </a:t>
            </a:r>
            <a:r>
              <a:rPr lang="ru-RU" dirty="0" smtClean="0"/>
              <a:t>принципом </a:t>
            </a:r>
            <a:r>
              <a:rPr lang="ru-RU" dirty="0" err="1" smtClean="0"/>
              <a:t>противокоматозной</a:t>
            </a:r>
            <a:r>
              <a:rPr lang="ru-RU" dirty="0" smtClean="0"/>
              <a:t> терапии является устранение причины, вызвавшей кому. Учитывая крайнее разнообразие причин и патогенетических механизмов коматозных состояний, конкретные мероприятия должны быть максимально дифференцированы.</a:t>
            </a:r>
          </a:p>
          <a:p>
            <a:r>
              <a:rPr lang="ru-RU" dirty="0" smtClean="0"/>
              <a:t>Так, при отравлениях используют специальные антидоты и удаляют токсические вещества путем промывания желудка и кишечника, применением рвотных препаратов, форсированного диуреза. Используют переливание крови, плазмы и заменителей. </a:t>
            </a:r>
          </a:p>
          <a:p>
            <a:r>
              <a:rPr lang="ru-RU" dirty="0" smtClean="0"/>
              <a:t> При инфекционно-токсических комах наряду с проведением общих </a:t>
            </a:r>
            <a:r>
              <a:rPr lang="ru-RU" dirty="0" err="1" smtClean="0"/>
              <a:t>дезинтоксикационных</a:t>
            </a:r>
            <a:r>
              <a:rPr lang="ru-RU" dirty="0" smtClean="0"/>
              <a:t> мероприятий используют </a:t>
            </a:r>
            <a:r>
              <a:rPr lang="ru-RU" dirty="0" err="1" smtClean="0"/>
              <a:t>антимикробные</a:t>
            </a:r>
            <a:r>
              <a:rPr lang="ru-RU" dirty="0" smtClean="0"/>
              <a:t> препараты, тормозят выработку и освобождение биологически активных веществ. При диабетической коме вводят инсулин. При уремической коме проводят гемодиализ и др..</a:t>
            </a:r>
          </a:p>
          <a:p>
            <a:r>
              <a:rPr lang="ru-RU" dirty="0" smtClean="0"/>
              <a:t>Очень важно при купировании коматозных состояний нормализовать кислотно-основной, электролитный и водный баланс организма.</a:t>
            </a:r>
          </a:p>
          <a:p>
            <a:r>
              <a:rPr lang="ru-RU" dirty="0" smtClean="0"/>
              <a:t>Проводятся </a:t>
            </a:r>
            <a:r>
              <a:rPr lang="ru-RU" dirty="0" err="1" smtClean="0"/>
              <a:t>противогипоксические</a:t>
            </a:r>
            <a:r>
              <a:rPr lang="ru-RU" dirty="0" smtClean="0"/>
              <a:t> мероприятия – искусственная вентиляция, ингаляция О</a:t>
            </a:r>
            <a:r>
              <a:rPr lang="ru-RU" baseline="-25000" dirty="0" smtClean="0"/>
              <a:t>2</a:t>
            </a:r>
            <a:r>
              <a:rPr lang="ru-RU" dirty="0" smtClean="0"/>
              <a:t> , гипербарическая </a:t>
            </a:r>
            <a:r>
              <a:rPr lang="ru-RU" dirty="0" err="1" smtClean="0"/>
              <a:t>оксигенация</a:t>
            </a:r>
            <a:r>
              <a:rPr lang="ru-RU" dirty="0" smtClean="0"/>
              <a:t> и ряд других мер, направленных на улучшение транспорта и утилизации О</a:t>
            </a:r>
            <a:r>
              <a:rPr lang="ru-RU" baseline="-25000" dirty="0" smtClean="0"/>
              <a:t>2</a:t>
            </a:r>
            <a:r>
              <a:rPr lang="ru-RU" dirty="0" smtClean="0"/>
              <a:t> , субстратов и устранение энергетического дефицита.</a:t>
            </a:r>
          </a:p>
          <a:p>
            <a:r>
              <a:rPr lang="ru-RU" dirty="0" smtClean="0"/>
              <a:t>Обязательной задачей является также устранение расстройств деятельности различных физиологических систем, а также отека мозга и легких.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Патогенез </a:t>
            </a:r>
            <a:r>
              <a:rPr lang="ru-RU" sz="4400" dirty="0" smtClean="0">
                <a:solidFill>
                  <a:srgbClr val="FFFF00"/>
                </a:solidFill>
              </a:rPr>
              <a:t>экстремальных состояний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 smtClean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/>
          </a:bodyPr>
          <a:lstStyle/>
          <a:p>
            <a:pPr indent="530225" algn="l"/>
            <a:r>
              <a:rPr lang="ru-RU" dirty="0" smtClean="0"/>
              <a:t>Возможно </a:t>
            </a:r>
            <a:r>
              <a:rPr lang="ru-RU" dirty="0" smtClean="0"/>
              <a:t>три варианта развития:</a:t>
            </a:r>
          </a:p>
          <a:p>
            <a:pPr lvl="0" indent="530225" algn="l">
              <a:buFont typeface="Wingdings" pitchFamily="2" charset="2"/>
              <a:buChar char="q"/>
            </a:pPr>
            <a:r>
              <a:rPr lang="ru-RU" dirty="0" smtClean="0"/>
              <a:t>организм подвергается такому воздействию, что вызывает напряжение всех защитных механизмов, но без нарушения жизненно важных функций. (Стресс)</a:t>
            </a:r>
          </a:p>
          <a:p>
            <a:pPr lvl="0" indent="530225" algn="l">
              <a:buFont typeface="Wingdings" pitchFamily="2" charset="2"/>
              <a:buChar char="q"/>
            </a:pPr>
            <a:r>
              <a:rPr lang="ru-RU" dirty="0" smtClean="0"/>
              <a:t>значительное напряжение одних механизмов приводит к срыву других. (кровопотеря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перераспределение крови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спазм почечных сосудов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почечная недостаточность)</a:t>
            </a:r>
          </a:p>
          <a:p>
            <a:pPr lvl="0" indent="530225" algn="l">
              <a:buFont typeface="Wingdings" pitchFamily="2" charset="2"/>
              <a:buChar char="q"/>
            </a:pPr>
            <a:r>
              <a:rPr lang="ru-RU" dirty="0" smtClean="0"/>
              <a:t>Патогенность раздражителя превышает предельные возможности организма тогда возникают нарушения жизненно важных функций и угроза гибели – терминальные состояния.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FF00"/>
                </a:solidFill>
              </a:rPr>
              <a:t>Развиваются цепные замкнутые самоподдерживающиеся патологические реакции («порочные» круги) усугубляющие возникающие </a:t>
            </a:r>
            <a:r>
              <a:rPr lang="ru-RU" sz="3100" dirty="0" smtClean="0">
                <a:solidFill>
                  <a:srgbClr val="FFFF00"/>
                </a:solidFill>
              </a:rPr>
              <a:t>расстройства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8143056" cy="4464496"/>
          </a:xfrm>
        </p:spPr>
        <p:txBody>
          <a:bodyPr>
            <a:normAutofit fontScale="92500" lnSpcReduction="10000"/>
          </a:bodyPr>
          <a:lstStyle/>
          <a:p>
            <a:pPr indent="442913" algn="l"/>
            <a:r>
              <a:rPr lang="ru-RU" dirty="0" smtClean="0"/>
              <a:t>Например</a:t>
            </a:r>
            <a:r>
              <a:rPr lang="ru-RU" dirty="0" smtClean="0"/>
              <a:t>:</a:t>
            </a:r>
          </a:p>
          <a:p>
            <a:pPr indent="442913" algn="l"/>
            <a:r>
              <a:rPr lang="ru-RU" dirty="0" smtClean="0"/>
              <a:t>При шоке – первичное нарушение в ЦНС 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нарушение регуляции </a:t>
            </a:r>
            <a:r>
              <a:rPr lang="ru-RU" dirty="0" err="1" smtClean="0"/>
              <a:t>кровобращения</a:t>
            </a:r>
            <a:r>
              <a:rPr lang="ru-RU" dirty="0" smtClean="0"/>
              <a:t> и дыхания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гипоксия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нарушение деятельности ЦНС.</a:t>
            </a:r>
          </a:p>
          <a:p>
            <a:pPr indent="442913" algn="l"/>
            <a:r>
              <a:rPr lang="ru-RU" dirty="0" smtClean="0"/>
              <a:t>При коллапсе – депонирование крови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ОЦК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сердечного выброса </a:t>
            </a:r>
            <a:r>
              <a:rPr lang="ru-RU" dirty="0" smtClean="0">
                <a:sym typeface="Symbol"/>
              </a:rPr>
              <a:t>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</a:t>
            </a:r>
            <a:r>
              <a:rPr lang="ru-RU" dirty="0" smtClean="0"/>
              <a:t> ОЦК</a:t>
            </a:r>
          </a:p>
          <a:p>
            <a:pPr indent="442913" algn="l"/>
            <a:r>
              <a:rPr lang="ru-RU" dirty="0" smtClean="0"/>
              <a:t>Подобные механизмы способствуют переходу к терминальным состояниям даже после устранения действия первичного фактора. Конкретные механизмы адаптации в значительной степени зависят от этиологии и особенностей взаимоотношения организма и этиологического фактора, реактивности организма.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Общая характеристика нарушения в организме при ЭС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8143056" cy="5040560"/>
          </a:xfrm>
        </p:spPr>
        <p:txBody>
          <a:bodyPr>
            <a:normAutofit fontScale="92500"/>
          </a:bodyPr>
          <a:lstStyle/>
          <a:p>
            <a:pPr indent="354013" algn="l"/>
            <a:r>
              <a:rPr lang="ru-RU" dirty="0" smtClean="0"/>
              <a:t>При ЭС наблюдаются тяжелые расстройства обмена веществ и физиологических процессов. В их основе как правило лежит </a:t>
            </a:r>
            <a:r>
              <a:rPr lang="ru-RU" dirty="0" smtClean="0">
                <a:solidFill>
                  <a:srgbClr val="FFFF00"/>
                </a:solidFill>
              </a:rPr>
              <a:t>гипоксия</a:t>
            </a:r>
            <a:r>
              <a:rPr lang="ru-RU" dirty="0" smtClean="0"/>
              <a:t>.</a:t>
            </a:r>
          </a:p>
          <a:p>
            <a:pPr indent="354013" algn="l"/>
            <a:r>
              <a:rPr lang="ru-RU" b="1" u="sng" dirty="0" smtClean="0">
                <a:solidFill>
                  <a:srgbClr val="FFFF00"/>
                </a:solidFill>
              </a:rPr>
              <a:t>Гипоксия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может быть обусловлена различными факторами: недостаточным поступление кислорода в организм извне, нарушением переноса кислорода кровью (все виды </a:t>
            </a:r>
            <a:r>
              <a:rPr lang="ru-RU" dirty="0" err="1" smtClean="0"/>
              <a:t>гемической</a:t>
            </a:r>
            <a:r>
              <a:rPr lang="ru-RU" dirty="0" smtClean="0"/>
              <a:t> гипоксии), резким нарушением кровообращения (</a:t>
            </a:r>
            <a:r>
              <a:rPr lang="ru-RU" dirty="0" err="1" smtClean="0"/>
              <a:t>циркуляторная</a:t>
            </a:r>
            <a:r>
              <a:rPr lang="ru-RU" dirty="0" smtClean="0"/>
              <a:t> гипоксия), нарушением утилизации кислорода тканями (тканевая гипоксия). </a:t>
            </a:r>
            <a:endParaRPr lang="ru-RU" dirty="0" smtClean="0"/>
          </a:p>
          <a:p>
            <a:pPr indent="354013" algn="l"/>
            <a:r>
              <a:rPr lang="ru-RU" dirty="0" smtClean="0"/>
              <a:t>Гипоксия </a:t>
            </a:r>
            <a:r>
              <a:rPr lang="ru-RU" dirty="0" smtClean="0"/>
              <a:t>может возникнуть при чрезмерных перегрузках и недостаточном поступлении субстратов окисления (гипоксия нагрузи и субстратная гипоксия).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8143056" cy="5040560"/>
          </a:xfrm>
        </p:spPr>
        <p:txBody>
          <a:bodyPr>
            <a:normAutofit fontScale="85000" lnSpcReduction="20000"/>
          </a:bodyPr>
          <a:lstStyle/>
          <a:p>
            <a:pPr indent="530225" algn="l"/>
            <a:r>
              <a:rPr lang="ru-RU" dirty="0" smtClean="0"/>
              <a:t>Для ЭС в результате развития гипоксии характерны нарушения обмена веществ. Прежде всего нарушается энергетический и углеводный обмен. В дальнейшем развивается метаболический ацидоз в результате накопления недоокисленных продуктов. Дефицит АТФ приводит к нарушению всех энергозависимых процессов - синтеза нуклеиновых кислот, белков, ферментов, </a:t>
            </a:r>
            <a:r>
              <a:rPr lang="ru-RU" dirty="0" err="1" smtClean="0"/>
              <a:t>ресинтеза</a:t>
            </a:r>
            <a:r>
              <a:rPr lang="ru-RU" dirty="0" smtClean="0"/>
              <a:t> жиров и др.</a:t>
            </a:r>
          </a:p>
          <a:p>
            <a:pPr indent="530225" algn="l"/>
            <a:r>
              <a:rPr lang="ru-RU" dirty="0" smtClean="0"/>
              <a:t>При ЭС происходит повреждение мембран клеток и их органелл. В основе таких повреждений лежат процессы ПОЛ.</a:t>
            </a:r>
          </a:p>
          <a:p>
            <a:pPr indent="530225" algn="l"/>
            <a:r>
              <a:rPr lang="ru-RU" dirty="0" smtClean="0"/>
              <a:t>Нарушается водно-электролитный обмен.</a:t>
            </a:r>
          </a:p>
          <a:p>
            <a:pPr indent="530225" algn="l"/>
            <a:r>
              <a:rPr lang="ru-RU" dirty="0" smtClean="0"/>
              <a:t>При ЭС усиливается образование биологически активных веществ – гистамина, </a:t>
            </a:r>
            <a:r>
              <a:rPr lang="ru-RU" dirty="0" err="1" smtClean="0"/>
              <a:t>серотонина</a:t>
            </a:r>
            <a:r>
              <a:rPr lang="ru-RU" dirty="0" smtClean="0"/>
              <a:t>, киников, </a:t>
            </a:r>
            <a:r>
              <a:rPr lang="ru-RU" dirty="0" err="1" smtClean="0"/>
              <a:t>лизосомальных</a:t>
            </a:r>
            <a:r>
              <a:rPr lang="ru-RU" dirty="0" smtClean="0"/>
              <a:t> ферментов и др. Развивается </a:t>
            </a:r>
            <a:r>
              <a:rPr lang="ru-RU" b="1" u="sng" dirty="0" smtClean="0">
                <a:solidFill>
                  <a:srgbClr val="FFFF00"/>
                </a:solidFill>
              </a:rPr>
              <a:t>токсемия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indent="530225" algn="l"/>
            <a:r>
              <a:rPr lang="ru-RU" dirty="0" smtClean="0"/>
              <a:t>Данные нарушения метаболизма характерны для всех видом ЭС, но степень их выраженности зависит от вида ЭС.</a:t>
            </a:r>
          </a:p>
          <a:p>
            <a:pPr algn="l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60648"/>
            <a:ext cx="8568952" cy="165618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Общая характеристика нарушения в организме при ЭС </a:t>
            </a:r>
            <a:r>
              <a:rPr kumimoji="0" lang="ru-RU" sz="5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Нарушения физиологических функций </a:t>
            </a:r>
            <a:r>
              <a:rPr lang="ru-RU" sz="4400" dirty="0" smtClean="0">
                <a:solidFill>
                  <a:srgbClr val="FFFF00"/>
                </a:solidFill>
              </a:rPr>
              <a:t>организма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8143056" cy="4896544"/>
          </a:xfrm>
        </p:spPr>
        <p:txBody>
          <a:bodyPr>
            <a:normAutofit lnSpcReduction="10000"/>
          </a:bodyPr>
          <a:lstStyle/>
          <a:p>
            <a:pPr indent="530225" algn="l"/>
            <a:r>
              <a:rPr lang="ru-RU" dirty="0" smtClean="0"/>
              <a:t>Наиболее выраженные изменения наблюдаются в системе </a:t>
            </a:r>
            <a:r>
              <a:rPr lang="ru-RU" b="1" dirty="0" err="1" smtClean="0">
                <a:solidFill>
                  <a:srgbClr val="FFFF00"/>
                </a:solidFill>
              </a:rPr>
              <a:t>микроциркуляции</a:t>
            </a:r>
            <a:r>
              <a:rPr lang="ru-RU" dirty="0" smtClean="0"/>
              <a:t>: нарушение перфузии, расширение капилляров, нарушение чувствительности к </a:t>
            </a:r>
            <a:r>
              <a:rPr lang="ru-RU" dirty="0" err="1" smtClean="0"/>
              <a:t>вазоактивным</a:t>
            </a:r>
            <a:r>
              <a:rPr lang="ru-RU" dirty="0" smtClean="0"/>
              <a:t> веществам, увеличение проницаемости. Наблюдается патологическая агрегация эритроцитов, "</a:t>
            </a:r>
            <a:r>
              <a:rPr lang="ru-RU" dirty="0" err="1" smtClean="0"/>
              <a:t>сладж-синдром</a:t>
            </a:r>
            <a:r>
              <a:rPr lang="ru-RU" dirty="0" smtClean="0"/>
              <a:t>", ДВС синдром, стаз.</a:t>
            </a:r>
          </a:p>
          <a:p>
            <a:pPr indent="530225" algn="l"/>
            <a:r>
              <a:rPr lang="ru-RU" dirty="0" smtClean="0"/>
              <a:t>Расстройства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 в легких приводят к нарушению газообмена в них и развитию "шокового легкого". Аналогичные изменения в почках (шоковая почка) приводят к почечной недостаточности, в печени и мозге – печеночной недостаточности и нарушению деятельности ЦНС.</a:t>
            </a:r>
          </a:p>
          <a:p>
            <a:pPr indent="530225"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6336704"/>
          </a:xfrm>
        </p:spPr>
        <p:txBody>
          <a:bodyPr>
            <a:normAutofit fontScale="25000" lnSpcReduction="20000"/>
          </a:bodyPr>
          <a:lstStyle/>
          <a:p>
            <a:pPr indent="530225" algn="l"/>
            <a:r>
              <a:rPr lang="ru-RU" sz="9200" b="1" dirty="0" smtClean="0">
                <a:solidFill>
                  <a:srgbClr val="FFFF00"/>
                </a:solidFill>
              </a:rPr>
              <a:t>Нарушения системной гемодинамики</a:t>
            </a:r>
            <a:r>
              <a:rPr lang="ru-RU" sz="9200" dirty="0" smtClean="0"/>
              <a:t> – уменьшается МОК, скорость кровотока, увеличивается депонирование крови, уменьшается венозный возврат крови к сердцу и др. Часто отмечается тахикардия, аритмии, коронарная недостаточность.</a:t>
            </a:r>
          </a:p>
          <a:p>
            <a:pPr indent="530225" algn="l"/>
            <a:r>
              <a:rPr lang="ru-RU" sz="9200" b="1" dirty="0" smtClean="0">
                <a:solidFill>
                  <a:srgbClr val="FFFF00"/>
                </a:solidFill>
              </a:rPr>
              <a:t>Нарушения внешнего дыхания </a:t>
            </a:r>
            <a:r>
              <a:rPr lang="ru-RU" sz="9200" dirty="0" smtClean="0"/>
              <a:t>характеризуются периодом гипервентиляции, а также различными видами одышек, в том числе развитием периодического дыхания.</a:t>
            </a:r>
          </a:p>
          <a:p>
            <a:pPr indent="530225" algn="l"/>
            <a:r>
              <a:rPr lang="ru-RU" sz="9200" b="1" dirty="0" smtClean="0">
                <a:solidFill>
                  <a:srgbClr val="FFFF00"/>
                </a:solidFill>
              </a:rPr>
              <a:t>Нарушение функции ЦНС. </a:t>
            </a:r>
            <a:r>
              <a:rPr lang="ru-RU" sz="9200" dirty="0" smtClean="0"/>
              <a:t>Однако их специфика зависит от вида ЭС. Для шока характерно начальное возбуждение ЦНС, а затем торможение на фоне сохраненного сознания. Коматозные состояния начинаются как правило с нарушений сознания.</a:t>
            </a:r>
          </a:p>
          <a:p>
            <a:pPr indent="530225" algn="l"/>
            <a:r>
              <a:rPr lang="ru-RU" sz="9200" b="1" dirty="0" smtClean="0">
                <a:solidFill>
                  <a:srgbClr val="FFFF00"/>
                </a:solidFill>
              </a:rPr>
              <a:t>Нарушения функций почек </a:t>
            </a:r>
            <a:r>
              <a:rPr lang="ru-RU" sz="9200" dirty="0" smtClean="0"/>
              <a:t>многообразны и проявляются в виде преходящей или стойкой </a:t>
            </a:r>
            <a:r>
              <a:rPr lang="ru-RU" sz="9200" dirty="0" err="1" smtClean="0"/>
              <a:t>олигоанурии</a:t>
            </a:r>
            <a:r>
              <a:rPr lang="ru-RU" sz="9200" dirty="0" smtClean="0"/>
              <a:t>, протеинурии, других изменений количества и качества мочи. Отмечается нарушение выделительной функции почек вплоть до уремии.</a:t>
            </a:r>
          </a:p>
          <a:p>
            <a:pPr indent="530225" algn="l"/>
            <a:r>
              <a:rPr lang="ru-RU" sz="9200" b="1" dirty="0" smtClean="0">
                <a:solidFill>
                  <a:srgbClr val="FFFF00"/>
                </a:solidFill>
              </a:rPr>
              <a:t>Нарушения функций печени </a:t>
            </a:r>
            <a:r>
              <a:rPr lang="ru-RU" sz="9200" dirty="0" smtClean="0"/>
              <a:t>проявляются в виде снижения ее синтетической, </a:t>
            </a:r>
            <a:r>
              <a:rPr lang="ru-RU" sz="9200" dirty="0" err="1" smtClean="0"/>
              <a:t>дезинтоксикационной</a:t>
            </a:r>
            <a:r>
              <a:rPr lang="ru-RU" sz="9200" dirty="0" smtClean="0"/>
              <a:t> функций, расстройствами углеводного и других видов обмена.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Шок (от франц.  </a:t>
            </a:r>
            <a:r>
              <a:rPr lang="ru-RU" sz="4400" dirty="0" err="1" smtClean="0">
                <a:solidFill>
                  <a:srgbClr val="FFFF00"/>
                </a:solidFill>
              </a:rPr>
              <a:t>choc</a:t>
            </a:r>
            <a:r>
              <a:rPr lang="ru-RU" sz="4400" dirty="0" smtClean="0">
                <a:solidFill>
                  <a:srgbClr val="FFFF00"/>
                </a:solidFill>
              </a:rPr>
              <a:t> – удар, </a:t>
            </a:r>
            <a:r>
              <a:rPr lang="ru-RU" sz="4400" dirty="0" smtClean="0">
                <a:solidFill>
                  <a:srgbClr val="FFFF00"/>
                </a:solidFill>
              </a:rPr>
              <a:t>толчок)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143056" cy="5472608"/>
          </a:xfrm>
        </p:spPr>
        <p:txBody>
          <a:bodyPr>
            <a:normAutofit fontScale="70000" lnSpcReduction="20000"/>
          </a:bodyPr>
          <a:lstStyle/>
          <a:p>
            <a:pPr indent="530225" algn="l"/>
            <a:r>
              <a:rPr lang="ru-RU" dirty="0" err="1" smtClean="0"/>
              <a:t>Фазово</a:t>
            </a:r>
            <a:r>
              <a:rPr lang="ru-RU" dirty="0" smtClean="0"/>
              <a:t> </a:t>
            </a:r>
            <a:r>
              <a:rPr lang="ru-RU" dirty="0" smtClean="0"/>
              <a:t>развивающийся патологический процесс возникающий вследствие расстройств нейрогуморальной регуляции вызванный экстремальными воздействиями и характеризующийся уменьшением кровоснабжения тканей, гипоксией, угнетением жизненно важных функций. Главным патогенетическим механизмом шока является массивная биологически отрицательная </a:t>
            </a:r>
            <a:r>
              <a:rPr lang="ru-RU" dirty="0" err="1" smtClean="0"/>
              <a:t>афферентация</a:t>
            </a:r>
            <a:r>
              <a:rPr lang="ru-RU" dirty="0" smtClean="0"/>
              <a:t>, поступающая в ЦНС при воздействии повреждающего фактора, падение объема циркулирующей крови, интоксикация.</a:t>
            </a:r>
          </a:p>
          <a:p>
            <a:pPr indent="530225" algn="l"/>
            <a:r>
              <a:rPr lang="ru-RU" dirty="0" err="1" smtClean="0">
                <a:solidFill>
                  <a:srgbClr val="FFFF00"/>
                </a:solidFill>
              </a:rPr>
              <a:t>Этиопатогенетические</a:t>
            </a:r>
            <a:r>
              <a:rPr lang="ru-RU" dirty="0" smtClean="0">
                <a:solidFill>
                  <a:srgbClr val="FFFF00"/>
                </a:solidFill>
              </a:rPr>
              <a:t> механизмы </a:t>
            </a:r>
            <a:r>
              <a:rPr lang="ru-RU" dirty="0" smtClean="0"/>
              <a:t>зависят от реактивности организма</a:t>
            </a:r>
          </a:p>
          <a:p>
            <a:pPr lvl="0" indent="530225" algn="l"/>
            <a:r>
              <a:rPr lang="ru-RU" dirty="0" smtClean="0"/>
              <a:t>Действие повреждающих факторов внешней среды: травматический шок и его разновидности (операционный, болевой и т.п.), ожоговый, электрошок, психогенный шок</a:t>
            </a:r>
          </a:p>
          <a:p>
            <a:pPr lvl="0" indent="530225" algn="l"/>
            <a:r>
              <a:rPr lang="ru-RU" dirty="0" smtClean="0">
                <a:solidFill>
                  <a:srgbClr val="FFFF00"/>
                </a:solidFill>
              </a:rPr>
              <a:t>Избыточная афферентная </a:t>
            </a:r>
            <a:r>
              <a:rPr lang="ru-RU" dirty="0" err="1" smtClean="0">
                <a:solidFill>
                  <a:srgbClr val="FFFF00"/>
                </a:solidFill>
              </a:rPr>
              <a:t>импульсация</a:t>
            </a:r>
            <a:r>
              <a:rPr lang="ru-RU" dirty="0" smtClean="0">
                <a:solidFill>
                  <a:srgbClr val="FFFF00"/>
                </a:solidFill>
              </a:rPr>
              <a:t> из внутренних органов: </a:t>
            </a:r>
            <a:r>
              <a:rPr lang="ru-RU" dirty="0" err="1" smtClean="0"/>
              <a:t>кардиогенный</a:t>
            </a:r>
            <a:r>
              <a:rPr lang="ru-RU" dirty="0" smtClean="0"/>
              <a:t>, </a:t>
            </a:r>
            <a:r>
              <a:rPr lang="ru-RU" dirty="0" err="1" smtClean="0"/>
              <a:t>нефрогенный</a:t>
            </a:r>
            <a:r>
              <a:rPr lang="ru-RU" dirty="0" smtClean="0"/>
              <a:t>, </a:t>
            </a:r>
            <a:r>
              <a:rPr lang="ru-RU" dirty="0" err="1" smtClean="0"/>
              <a:t>обдоминальный</a:t>
            </a:r>
            <a:r>
              <a:rPr lang="ru-RU" dirty="0" smtClean="0"/>
              <a:t>.</a:t>
            </a:r>
          </a:p>
          <a:p>
            <a:pPr lvl="0" indent="530225" algn="l"/>
            <a:r>
              <a:rPr lang="ru-RU" dirty="0" smtClean="0"/>
              <a:t>Действие гуморальных факторов: гемотрансфузионный, анафилактический, токсический</a:t>
            </a:r>
          </a:p>
          <a:p>
            <a:pPr indent="530225" algn="l"/>
            <a:r>
              <a:rPr lang="ru-RU" dirty="0" smtClean="0"/>
              <a:t>Для любого шока характерно двухфазное изменение деятельности ЦНС: первоначальное возбуждение (</a:t>
            </a:r>
            <a:r>
              <a:rPr lang="ru-RU" dirty="0" err="1" smtClean="0"/>
              <a:t>эректильная</a:t>
            </a:r>
            <a:r>
              <a:rPr lang="ru-RU" dirty="0" smtClean="0"/>
              <a:t> стадия), а в дальнейшем – распространенное угнетение (торпидная стадия). Обычно в обеих стадиях шока сознание сохранено, хотя может быть значительно редуцировано. Иногда выделяют 3 стадию шока – терминальную, в которой сознание отсутствует.</a:t>
            </a:r>
          </a:p>
          <a:p>
            <a:pPr algn="l"/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2113</Words>
  <Application>Microsoft Office PowerPoint</Application>
  <PresentationFormat>Экран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Запорожский государственный медицинский университет Кафедра патологической физиологии</vt:lpstr>
      <vt:lpstr>Этиология экстремальных состояний </vt:lpstr>
      <vt:lpstr>Патогенез экстремальных состояний  </vt:lpstr>
      <vt:lpstr>Развиваются цепные замкнутые самоподдерживающиеся патологические реакции («порочные» круги) усугубляющие возникающие расстройства </vt:lpstr>
      <vt:lpstr>Общая характеристика нарушения в организме при ЭС  </vt:lpstr>
      <vt:lpstr>Слайд 6</vt:lpstr>
      <vt:lpstr>Нарушения физиологических функций организма </vt:lpstr>
      <vt:lpstr>Слайд 8</vt:lpstr>
      <vt:lpstr>Шок (от франц.  choc – удар, толчок) </vt:lpstr>
      <vt:lpstr>Травматический шок </vt:lpstr>
      <vt:lpstr>Ожоговый шок </vt:lpstr>
      <vt:lpstr>Анафилактический шок </vt:lpstr>
      <vt:lpstr>Слайд 13</vt:lpstr>
      <vt:lpstr>Принципы противошоковой терапии </vt:lpstr>
      <vt:lpstr>Коллапс - (от лат.  collapsus – ослабевший, упавший)  острая сосудистая недостаточность</vt:lpstr>
      <vt:lpstr>Патогенез</vt:lpstr>
      <vt:lpstr>Клиника</vt:lpstr>
      <vt:lpstr>Принципы коррекции коллапса</vt:lpstr>
      <vt:lpstr>Кома (от греч. koma – глубокий сон)</vt:lpstr>
      <vt:lpstr>Этиология</vt:lpstr>
      <vt:lpstr>Патогенез</vt:lpstr>
      <vt:lpstr>Кома в своем развитии проходит 4 стадии:</vt:lpstr>
      <vt:lpstr>Принципы противокоматозной терапии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Запорожский государственный медицинский университет Кафедра патологической физиологии</dc:title>
  <dc:creator>Мария Игоревна</dc:creator>
  <cp:lastModifiedBy>RePack by SPecialiST</cp:lastModifiedBy>
  <cp:revision>4</cp:revision>
  <dcterms:created xsi:type="dcterms:W3CDTF">2016-01-29T13:11:03Z</dcterms:created>
  <dcterms:modified xsi:type="dcterms:W3CDTF">2016-01-29T13:49:42Z</dcterms:modified>
</cp:coreProperties>
</file>