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sldIdLst>
    <p:sldId id="296" r:id="rId3"/>
    <p:sldId id="256" r:id="rId4"/>
    <p:sldId id="277" r:id="rId5"/>
    <p:sldId id="257" r:id="rId6"/>
    <p:sldId id="258" r:id="rId7"/>
    <p:sldId id="276" r:id="rId8"/>
    <p:sldId id="259" r:id="rId9"/>
    <p:sldId id="260" r:id="rId10"/>
    <p:sldId id="261" r:id="rId11"/>
    <p:sldId id="265" r:id="rId12"/>
    <p:sldId id="271" r:id="rId13"/>
    <p:sldId id="262" r:id="rId14"/>
    <p:sldId id="263" r:id="rId15"/>
    <p:sldId id="268" r:id="rId16"/>
    <p:sldId id="269" r:id="rId17"/>
    <p:sldId id="264" r:id="rId18"/>
    <p:sldId id="270" r:id="rId19"/>
    <p:sldId id="272" r:id="rId20"/>
    <p:sldId id="273" r:id="rId21"/>
    <p:sldId id="275" r:id="rId22"/>
    <p:sldId id="274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4" r:id="rId35"/>
    <p:sldId id="295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  <a:srgbClr val="FF66FF"/>
    <a:srgbClr val="FF3300"/>
    <a:srgbClr val="FFFF00"/>
    <a:srgbClr val="66FF99"/>
    <a:srgbClr val="00FF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1" d="100"/>
          <a:sy n="71" d="100"/>
        </p:scale>
        <p:origin x="-1272" y="-90"/>
      </p:cViewPr>
      <p:guideLst>
        <p:guide orient="horz" pos="2304"/>
        <p:guide pos="2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100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2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3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5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6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7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9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0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1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2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3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4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5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6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7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8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9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20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21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22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23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24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25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26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27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28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29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4130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131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32" name="Rectangle 3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4133" name="Rectangle 3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A1FF19-049F-4536-B56E-A1359D60E2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F57B8-A74D-4C39-A05A-08D1D1E3D7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4E7C2-4034-4010-9153-39765E9317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60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61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62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63" name="Freeform 7"/>
            <p:cNvSpPr>
              <a:spLocks/>
            </p:cNvSpPr>
            <p:nvPr/>
          </p:nvSpPr>
          <p:spPr bwMode="hidden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64" name="Freeform 8"/>
            <p:cNvSpPr>
              <a:spLocks/>
            </p:cNvSpPr>
            <p:nvPr/>
          </p:nvSpPr>
          <p:spPr bwMode="white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65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66" name="Freeform 10"/>
            <p:cNvSpPr>
              <a:spLocks/>
            </p:cNvSpPr>
            <p:nvPr/>
          </p:nvSpPr>
          <p:spPr bwMode="white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506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506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5069" name="Rectangle 1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endParaRPr lang="ru-RU"/>
          </a:p>
        </p:txBody>
      </p:sp>
      <p:sp>
        <p:nvSpPr>
          <p:cNvPr id="45070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endParaRPr lang="ru-RU"/>
          </a:p>
        </p:txBody>
      </p:sp>
      <p:sp>
        <p:nvSpPr>
          <p:cNvPr id="4507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fld id="{5A6E0724-CA63-49BA-96B3-281EF24403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6275A-285D-4076-8550-6EE19F2A6A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09C00-15FF-44A5-ADD8-BF83EF694E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C105E-E38C-4DF8-841A-8D5D4633FC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47D28-5854-4996-ABCA-4AA10E3FF3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5D3D2-1CC8-4F12-A95F-F0BD9017C7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552D4-0F51-48EE-A98B-F20A7B357E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0A65C-AB95-4063-89F2-46204038F4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B969-8608-4450-BBBB-C00760907F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90E4F-ABCF-4AAB-AE2A-7982414201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8998B-3A60-4806-AE08-84D7A410A1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6E83E-0C83-44E3-9557-FE884AED98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127B0-6950-4496-B8BB-8C1DF8B476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68BBD-97D0-4465-B399-6CCAD1B6C2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9B03B-5A29-4A03-A5C1-142719487D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6F7A7-1648-4D57-AE4B-2BC195649E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76B91-2698-462F-B691-E3731BC398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941BE-4E5A-44DB-A7B9-F114456012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789B6-0200-4A20-B89A-962F6A90DF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4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6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7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8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0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8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9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3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C4F9100-37C0-4543-A29F-B0D4D23F9F1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44035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37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38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39" name="Freeform 7"/>
            <p:cNvSpPr>
              <a:spLocks/>
            </p:cNvSpPr>
            <p:nvPr/>
          </p:nvSpPr>
          <p:spPr bwMode="invGray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40" name="Freeform 8"/>
            <p:cNvSpPr>
              <a:spLocks/>
            </p:cNvSpPr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41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42" name="Freeform 10"/>
            <p:cNvSpPr>
              <a:spLocks/>
            </p:cNvSpPr>
            <p:nvPr/>
          </p:nvSpPr>
          <p:spPr bwMode="invGray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404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404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404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AE1B2014-9711-4355-9763-CBB3023ADAF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88641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Запорожский государственный медицинский университет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Кафедра патологической физиологии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628801"/>
            <a:ext cx="820891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dirty="0" smtClean="0">
              <a:solidFill>
                <a:srgbClr val="FFFF00"/>
              </a:solidFill>
            </a:endParaRPr>
          </a:p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Воспаление</a:t>
            </a:r>
            <a:r>
              <a:rPr lang="ru-RU" sz="3600" dirty="0">
                <a:solidFill>
                  <a:srgbClr val="FFFF00"/>
                </a:solidFill>
              </a:rPr>
              <a:t>: определение, этиология, патогенез, признаки. Основные явления при воспалении. Классификация и биологическое значение воспаления</a:t>
            </a:r>
            <a:r>
              <a:rPr lang="ru-RU" sz="3600" dirty="0" smtClean="0">
                <a:solidFill>
                  <a:srgbClr val="FFFF00"/>
                </a:solidFill>
              </a:rPr>
              <a:t>.</a:t>
            </a:r>
          </a:p>
          <a:p>
            <a:pPr algn="ctr"/>
            <a:endParaRPr lang="ru-RU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Лектор: профессор Абрамов А.В. </a:t>
            </a:r>
            <a:endParaRPr lang="ru-RU" sz="3600" dirty="0">
              <a:solidFill>
                <a:srgbClr val="FFFF00"/>
              </a:solidFill>
            </a:endParaRPr>
          </a:p>
          <a:p>
            <a:pPr algn="ctr"/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981200" y="0"/>
            <a:ext cx="4921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FF00"/>
                </a:solidFill>
              </a:rPr>
              <a:t>МЕДИАТОРЫ      ВОСПАЛЕНИЯ</a:t>
            </a:r>
          </a:p>
        </p:txBody>
      </p:sp>
      <p:graphicFrame>
        <p:nvGraphicFramePr>
          <p:cNvPr id="12484" name="Group 196"/>
          <p:cNvGraphicFramePr>
            <a:graphicFrameLocks noGrp="1"/>
          </p:cNvGraphicFramePr>
          <p:nvPr/>
        </p:nvGraphicFramePr>
        <p:xfrm>
          <a:off x="152400" y="762000"/>
          <a:ext cx="8839200" cy="6069013"/>
        </p:xfrm>
        <a:graphic>
          <a:graphicData uri="http://schemas.openxmlformats.org/drawingml/2006/table">
            <a:tbl>
              <a:tblPr/>
              <a:tblGrid>
                <a:gridCol w="3019425"/>
                <a:gridCol w="208280"/>
                <a:gridCol w="2865437"/>
                <a:gridCol w="208280"/>
                <a:gridCol w="2589212"/>
              </a:tblGrid>
              <a:tr h="7620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КЛЕТОЧНЫЕ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00FF"/>
                        </a:gs>
                        <a:gs pos="50000">
                          <a:srgbClr val="FF00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FF00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ГУМОРАЛЬНЫЕ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00"/>
                        </a:gs>
                        <a:gs pos="50000">
                          <a:srgbClr val="FF9900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FF9900"/>
                        </a:gs>
                      </a:gsLst>
                      <a:lin ang="5400000" scaled="1"/>
                    </a:gra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предсуществующие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00FF"/>
                        </a:gs>
                        <a:gs pos="50000">
                          <a:srgbClr val="FF00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FF0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синтезируемые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00FF"/>
                        </a:gs>
                        <a:gs pos="50000">
                          <a:srgbClr val="FF00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FF0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9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Гистамин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Серотонин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Гепарин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Л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изоцим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К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атионные антибио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тические белки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А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зуроцидин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Гидролитические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ферменты лизосом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К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атепсин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G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Л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актоферрин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Дефензины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9900">
                            <a:gamma/>
                            <a:shade val="34510"/>
                            <a:invGamma/>
                          </a:srgbClr>
                        </a:gs>
                        <a:gs pos="50000">
                          <a:srgbClr val="009900"/>
                        </a:gs>
                        <a:gs pos="100000">
                          <a:srgbClr val="009900">
                            <a:gamma/>
                            <a:shade val="34510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NO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Активные кислородные и кислород-галогеновые радикалы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Ф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актор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ы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некроза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пухолей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Простагландины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Лейкотриены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FF66FF"/>
                        </a:gs>
                        <a:gs pos="100000">
                          <a:srgbClr val="FF66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Кинины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Мембраноатакую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ий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ru-RU" sz="2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-С</a:t>
                      </a:r>
                      <a:r>
                        <a:rPr kumimoji="0" lang="ru-RU" sz="2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20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1" u="none" strike="noStrike" cap="none" normalizeH="0" baseline="-3000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FFFF00"/>
                        </a:gs>
                        <a:gs pos="100000">
                          <a:srgbClr val="FFFF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74063" cy="914400"/>
          </a:xfrm>
        </p:spPr>
        <p:txBody>
          <a:bodyPr/>
          <a:lstStyle/>
          <a:p>
            <a:r>
              <a:rPr lang="ru-RU" sz="2800" b="1">
                <a:solidFill>
                  <a:srgbClr val="00FF00"/>
                </a:solidFill>
                <a:latin typeface="Arial" pitchFamily="34" charset="0"/>
              </a:rPr>
              <a:t>Патофизиологические эффекты медиаторов</a:t>
            </a:r>
          </a:p>
        </p:txBody>
      </p:sp>
      <p:graphicFrame>
        <p:nvGraphicFramePr>
          <p:cNvPr id="18435" name="Group 3"/>
          <p:cNvGraphicFramePr>
            <a:graphicFrameLocks noGrp="1"/>
          </p:cNvGraphicFramePr>
          <p:nvPr/>
        </p:nvGraphicFramePr>
        <p:xfrm>
          <a:off x="228600" y="1066800"/>
          <a:ext cx="8782050" cy="5557838"/>
        </p:xfrm>
        <a:graphic>
          <a:graphicData uri="http://schemas.openxmlformats.org/drawingml/2006/table">
            <a:tbl>
              <a:tblPr/>
              <a:tblGrid>
                <a:gridCol w="2543175"/>
                <a:gridCol w="260350"/>
                <a:gridCol w="2740025"/>
                <a:gridCol w="304800"/>
                <a:gridCol w="2933700"/>
              </a:tblGrid>
              <a:tr h="844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Хемоаттрактанты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FF"/>
                        </a:gs>
                        <a:gs pos="50000">
                          <a:srgbClr val="00FFFF"/>
                        </a:gs>
                        <a:gs pos="100000">
                          <a:srgbClr val="000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Активаторы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9900"/>
                        </a:gs>
                        <a:gs pos="50000">
                          <a:srgbClr val="009900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0099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Спазмогены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chemeClr val="accent1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интерлейкины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5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sym typeface="Symbol" pitchFamily="18" charset="2"/>
                        </a:rPr>
                        <a:t>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sym typeface="Symbol" pitchFamily="18" charset="2"/>
                        </a:rPr>
                        <a:t>-интерферон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/>
                        </a:gs>
                        <a:gs pos="100000">
                          <a:srgbClr val="00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гистамин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кининогеназа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FF00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00FF00"/>
                        </a:gs>
                      </a:gsLst>
                      <a:lin ang="5400000" scaled="1"/>
                    </a:gra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гистамин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простагландин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D2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лейкотриены С4,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D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tx2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tx2"/>
                        </a:gs>
                        <a:gs pos="100000">
                          <a:schemeClr val="tx2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9683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хемотаксис нейтрофилов, эозинофилов, базофилов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вазодилатация и проницаемость сосудов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1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фактор агрегации тромбоцитов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FF00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00FF00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лейкотриен В4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/>
                        </a:gs>
                        <a:gs pos="100000">
                          <a:srgbClr val="00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микротромбы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сокращение эндотелиальных клеток стенки сосудов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сокращение гладкой мускулатуры бронхов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хемотаксис базофилов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триптаза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FF00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00FF00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9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протеолитическая активация С3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990600" y="228600"/>
            <a:ext cx="638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Клеточные факторы вторичной альтерации</a:t>
            </a:r>
          </a:p>
        </p:txBody>
      </p:sp>
      <p:grpSp>
        <p:nvGrpSpPr>
          <p:cNvPr id="9239" name="Group 23"/>
          <p:cNvGrpSpPr>
            <a:grpSpLocks/>
          </p:cNvGrpSpPr>
          <p:nvPr/>
        </p:nvGrpSpPr>
        <p:grpSpPr bwMode="auto">
          <a:xfrm>
            <a:off x="4114800" y="5181600"/>
            <a:ext cx="2286000" cy="914400"/>
            <a:chOff x="384" y="1056"/>
            <a:chExt cx="1914" cy="816"/>
          </a:xfrm>
        </p:grpSpPr>
        <p:grpSp>
          <p:nvGrpSpPr>
            <p:cNvPr id="9227" name="Group 11"/>
            <p:cNvGrpSpPr>
              <a:grpSpLocks/>
            </p:cNvGrpSpPr>
            <p:nvPr/>
          </p:nvGrpSpPr>
          <p:grpSpPr bwMode="auto">
            <a:xfrm>
              <a:off x="384" y="1056"/>
              <a:ext cx="1650" cy="678"/>
              <a:chOff x="864" y="3084"/>
              <a:chExt cx="1650" cy="678"/>
            </a:xfrm>
          </p:grpSpPr>
          <p:sp>
            <p:nvSpPr>
              <p:cNvPr id="9228" name="AutoShape 12"/>
              <p:cNvSpPr>
                <a:spLocks noChangeArrowheads="1"/>
              </p:cNvSpPr>
              <p:nvPr/>
            </p:nvSpPr>
            <p:spPr bwMode="auto">
              <a:xfrm>
                <a:off x="1188" y="3282"/>
                <a:ext cx="450" cy="336"/>
              </a:xfrm>
              <a:prstGeom prst="parallelogram">
                <a:avLst>
                  <a:gd name="adj" fmla="val 81845"/>
                </a:avLst>
              </a:prstGeom>
              <a:gradFill rotWithShape="0">
                <a:gsLst>
                  <a:gs pos="0">
                    <a:srgbClr val="FF3399"/>
                  </a:gs>
                  <a:gs pos="50000">
                    <a:srgbClr val="FF3399">
                      <a:gamma/>
                      <a:shade val="46275"/>
                      <a:invGamma/>
                    </a:srgbClr>
                  </a:gs>
                  <a:gs pos="100000">
                    <a:srgbClr val="FF3399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29" name="AutoShape 13"/>
              <p:cNvSpPr>
                <a:spLocks noChangeArrowheads="1"/>
              </p:cNvSpPr>
              <p:nvPr/>
            </p:nvSpPr>
            <p:spPr bwMode="auto">
              <a:xfrm flipH="1">
                <a:off x="1464" y="3282"/>
                <a:ext cx="450" cy="336"/>
              </a:xfrm>
              <a:prstGeom prst="parallelogram">
                <a:avLst>
                  <a:gd name="adj" fmla="val 81845"/>
                </a:avLst>
              </a:prstGeom>
              <a:gradFill rotWithShape="0">
                <a:gsLst>
                  <a:gs pos="0">
                    <a:srgbClr val="FF3399"/>
                  </a:gs>
                  <a:gs pos="50000">
                    <a:srgbClr val="FF3399">
                      <a:gamma/>
                      <a:shade val="46275"/>
                      <a:invGamma/>
                    </a:srgbClr>
                  </a:gs>
                  <a:gs pos="100000">
                    <a:srgbClr val="FF3399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30" name="AutoShape 14"/>
              <p:cNvSpPr>
                <a:spLocks noChangeArrowheads="1"/>
              </p:cNvSpPr>
              <p:nvPr/>
            </p:nvSpPr>
            <p:spPr bwMode="auto">
              <a:xfrm>
                <a:off x="1644" y="3282"/>
                <a:ext cx="288" cy="288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3399"/>
                  </a:gs>
                  <a:gs pos="50000">
                    <a:srgbClr val="FF3399">
                      <a:gamma/>
                      <a:shade val="46275"/>
                      <a:invGamma/>
                    </a:srgbClr>
                  </a:gs>
                  <a:gs pos="100000">
                    <a:srgbClr val="FF3399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31" name="AutoShape 15"/>
              <p:cNvSpPr>
                <a:spLocks noChangeArrowheads="1"/>
              </p:cNvSpPr>
              <p:nvPr/>
            </p:nvSpPr>
            <p:spPr bwMode="auto">
              <a:xfrm>
                <a:off x="864" y="3282"/>
                <a:ext cx="600" cy="336"/>
              </a:xfrm>
              <a:custGeom>
                <a:avLst/>
                <a:gdLst>
                  <a:gd name="G0" fmla="+- 4752 0 0"/>
                  <a:gd name="G1" fmla="+- 21600 0 4752"/>
                  <a:gd name="G2" fmla="*/ 4752 1 2"/>
                  <a:gd name="G3" fmla="+- 21600 0 G2"/>
                  <a:gd name="G4" fmla="+/ 4752 21600 2"/>
                  <a:gd name="G5" fmla="+/ G1 0 2"/>
                  <a:gd name="G6" fmla="*/ 21600 21600 4752"/>
                  <a:gd name="G7" fmla="*/ G6 1 2"/>
                  <a:gd name="G8" fmla="+- 21600 0 G7"/>
                  <a:gd name="G9" fmla="*/ 21600 1 2"/>
                  <a:gd name="G10" fmla="+- 4752 0 G9"/>
                  <a:gd name="G11" fmla="?: G10 G8 0"/>
                  <a:gd name="G12" fmla="?: G10 G7 21600"/>
                  <a:gd name="T0" fmla="*/ 19224 w 21600"/>
                  <a:gd name="T1" fmla="*/ 10800 h 21600"/>
                  <a:gd name="T2" fmla="*/ 10800 w 21600"/>
                  <a:gd name="T3" fmla="*/ 21600 h 21600"/>
                  <a:gd name="T4" fmla="*/ 2376 w 21600"/>
                  <a:gd name="T5" fmla="*/ 10800 h 21600"/>
                  <a:gd name="T6" fmla="*/ 10800 w 21600"/>
                  <a:gd name="T7" fmla="*/ 0 h 21600"/>
                  <a:gd name="T8" fmla="*/ 4176 w 21600"/>
                  <a:gd name="T9" fmla="*/ 4176 h 21600"/>
                  <a:gd name="T10" fmla="*/ 17424 w 21600"/>
                  <a:gd name="T11" fmla="*/ 1742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4752" y="21600"/>
                    </a:lnTo>
                    <a:lnTo>
                      <a:pt x="1684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3399"/>
                  </a:gs>
                  <a:gs pos="50000">
                    <a:srgbClr val="FF3399">
                      <a:gamma/>
                      <a:shade val="46275"/>
                      <a:invGamma/>
                    </a:srgbClr>
                  </a:gs>
                  <a:gs pos="100000">
                    <a:srgbClr val="FF3399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32" name="AutoShape 16"/>
              <p:cNvSpPr>
                <a:spLocks noChangeArrowheads="1"/>
              </p:cNvSpPr>
              <p:nvPr/>
            </p:nvSpPr>
            <p:spPr bwMode="auto">
              <a:xfrm rot="-5400000">
                <a:off x="1839" y="3087"/>
                <a:ext cx="678" cy="672"/>
              </a:xfrm>
              <a:custGeom>
                <a:avLst/>
                <a:gdLst>
                  <a:gd name="G0" fmla="+- 8079 0 0"/>
                  <a:gd name="G1" fmla="+- -10389105 0 0"/>
                  <a:gd name="G2" fmla="+- 0 0 -10389105"/>
                  <a:gd name="T0" fmla="*/ 0 256 1"/>
                  <a:gd name="T1" fmla="*/ 180 256 1"/>
                  <a:gd name="G3" fmla="+- -10389105 T0 T1"/>
                  <a:gd name="T2" fmla="*/ 0 256 1"/>
                  <a:gd name="T3" fmla="*/ 90 256 1"/>
                  <a:gd name="G4" fmla="+- -10389105 T2 T3"/>
                  <a:gd name="G5" fmla="*/ G4 2 1"/>
                  <a:gd name="T4" fmla="*/ 90 256 1"/>
                  <a:gd name="T5" fmla="*/ 0 256 1"/>
                  <a:gd name="G6" fmla="+- -10389105 T4 T5"/>
                  <a:gd name="G7" fmla="*/ G6 2 1"/>
                  <a:gd name="G8" fmla="abs -10389105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079"/>
                  <a:gd name="G18" fmla="*/ 8079 1 2"/>
                  <a:gd name="G19" fmla="+- G18 5400 0"/>
                  <a:gd name="G20" fmla="cos G19 -10389105"/>
                  <a:gd name="G21" fmla="sin G19 -10389105"/>
                  <a:gd name="G22" fmla="+- G20 10800 0"/>
                  <a:gd name="G23" fmla="+- G21 10800 0"/>
                  <a:gd name="G24" fmla="+- 10800 0 G20"/>
                  <a:gd name="G25" fmla="+- 8079 10800 0"/>
                  <a:gd name="G26" fmla="?: G9 G17 G25"/>
                  <a:gd name="G27" fmla="?: G9 0 21600"/>
                  <a:gd name="G28" fmla="cos 10800 -10389105"/>
                  <a:gd name="G29" fmla="sin 10800 -10389105"/>
                  <a:gd name="G30" fmla="sin 8079 -10389105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-10389105 G34 0"/>
                  <a:gd name="G36" fmla="?: G6 G35 G31"/>
                  <a:gd name="G37" fmla="+- 21600 0 G36"/>
                  <a:gd name="G38" fmla="?: G4 0 G33"/>
                  <a:gd name="G39" fmla="?: -10389105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015 w 21600"/>
                  <a:gd name="T15" fmla="*/ 7344 h 21600"/>
                  <a:gd name="T16" fmla="*/ 10800 w 21600"/>
                  <a:gd name="T17" fmla="*/ 2721 h 21600"/>
                  <a:gd name="T18" fmla="*/ 19585 w 21600"/>
                  <a:gd name="T19" fmla="*/ 7344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3281" y="7842"/>
                    </a:moveTo>
                    <a:cubicBezTo>
                      <a:pt x="4497" y="4752"/>
                      <a:pt x="7479" y="2720"/>
                      <a:pt x="10800" y="2721"/>
                    </a:cubicBezTo>
                    <a:cubicBezTo>
                      <a:pt x="14120" y="2721"/>
                      <a:pt x="17102" y="4752"/>
                      <a:pt x="18318" y="7842"/>
                    </a:cubicBezTo>
                    <a:lnTo>
                      <a:pt x="20850" y="6846"/>
                    </a:lnTo>
                    <a:cubicBezTo>
                      <a:pt x="19225" y="2715"/>
                      <a:pt x="15238" y="-1"/>
                      <a:pt x="10799" y="0"/>
                    </a:cubicBezTo>
                    <a:cubicBezTo>
                      <a:pt x="6361" y="0"/>
                      <a:pt x="2374" y="2715"/>
                      <a:pt x="749" y="684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3399"/>
                  </a:gs>
                  <a:gs pos="50000">
                    <a:srgbClr val="FF3399">
                      <a:gamma/>
                      <a:shade val="46275"/>
                      <a:invGamma/>
                    </a:srgbClr>
                  </a:gs>
                  <a:gs pos="100000">
                    <a:srgbClr val="FF3399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233" name="Group 17"/>
            <p:cNvGrpSpPr>
              <a:grpSpLocks/>
            </p:cNvGrpSpPr>
            <p:nvPr/>
          </p:nvGrpSpPr>
          <p:grpSpPr bwMode="auto">
            <a:xfrm>
              <a:off x="1674" y="1188"/>
              <a:ext cx="582" cy="432"/>
              <a:chOff x="2154" y="3216"/>
              <a:chExt cx="468" cy="432"/>
            </a:xfrm>
          </p:grpSpPr>
          <p:sp>
            <p:nvSpPr>
              <p:cNvPr id="9234" name="AutoShape 18"/>
              <p:cNvSpPr>
                <a:spLocks noChangeArrowheads="1"/>
              </p:cNvSpPr>
              <p:nvPr/>
            </p:nvSpPr>
            <p:spPr bwMode="auto">
              <a:xfrm flipH="1">
                <a:off x="2208" y="3216"/>
                <a:ext cx="240" cy="432"/>
              </a:xfrm>
              <a:prstGeom prst="moon">
                <a:avLst>
                  <a:gd name="adj" fmla="val 50000"/>
                </a:avLst>
              </a:prstGeom>
              <a:gradFill rotWithShape="0">
                <a:gsLst>
                  <a:gs pos="0">
                    <a:srgbClr val="00FF00"/>
                  </a:gs>
                  <a:gs pos="50000">
                    <a:srgbClr val="00FF00">
                      <a:gamma/>
                      <a:shade val="46275"/>
                      <a:invGamma/>
                    </a:srgbClr>
                  </a:gs>
                  <a:gs pos="100000">
                    <a:srgbClr val="00FF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35" name="AutoShape 19"/>
              <p:cNvSpPr>
                <a:spLocks noChangeArrowheads="1"/>
              </p:cNvSpPr>
              <p:nvPr/>
            </p:nvSpPr>
            <p:spPr bwMode="auto">
              <a:xfrm flipH="1">
                <a:off x="2154" y="3336"/>
                <a:ext cx="468" cy="192"/>
              </a:xfrm>
              <a:prstGeom prst="flowChartDelay">
                <a:avLst/>
              </a:prstGeom>
              <a:gradFill rotWithShape="0">
                <a:gsLst>
                  <a:gs pos="0">
                    <a:srgbClr val="00FF00"/>
                  </a:gs>
                  <a:gs pos="50000">
                    <a:srgbClr val="00FF00">
                      <a:gamma/>
                      <a:shade val="46275"/>
                      <a:invGamma/>
                    </a:srgbClr>
                  </a:gs>
                  <a:gs pos="100000">
                    <a:srgbClr val="00FF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236" name="Group 20"/>
            <p:cNvGrpSpPr>
              <a:grpSpLocks/>
            </p:cNvGrpSpPr>
            <p:nvPr/>
          </p:nvGrpSpPr>
          <p:grpSpPr bwMode="auto">
            <a:xfrm>
              <a:off x="948" y="1446"/>
              <a:ext cx="1350" cy="426"/>
              <a:chOff x="1428" y="3474"/>
              <a:chExt cx="1350" cy="426"/>
            </a:xfrm>
          </p:grpSpPr>
          <p:sp>
            <p:nvSpPr>
              <p:cNvPr id="9237" name="AutoShape 21"/>
              <p:cNvSpPr>
                <a:spLocks noChangeArrowheads="1"/>
              </p:cNvSpPr>
              <p:nvPr/>
            </p:nvSpPr>
            <p:spPr bwMode="auto">
              <a:xfrm>
                <a:off x="1482" y="3810"/>
                <a:ext cx="1296" cy="9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FF00FF">
                      <a:gamma/>
                      <a:shade val="46275"/>
                      <a:invGamma/>
                    </a:srgbClr>
                  </a:gs>
                  <a:gs pos="50000">
                    <a:srgbClr val="FF00FF"/>
                  </a:gs>
                  <a:gs pos="100000">
                    <a:srgbClr val="FF00FF">
                      <a:gamma/>
                      <a:shade val="46275"/>
                      <a:invGamma/>
                    </a:srgb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38" name="AutoShape 22"/>
              <p:cNvSpPr>
                <a:spLocks noChangeArrowheads="1"/>
              </p:cNvSpPr>
              <p:nvPr/>
            </p:nvSpPr>
            <p:spPr bwMode="auto">
              <a:xfrm>
                <a:off x="1428" y="3474"/>
                <a:ext cx="250" cy="384"/>
              </a:xfrm>
              <a:prstGeom prst="pentagon">
                <a:avLst/>
              </a:prstGeom>
              <a:gradFill rotWithShape="0">
                <a:gsLst>
                  <a:gs pos="0">
                    <a:srgbClr val="FF00FF">
                      <a:gamma/>
                      <a:shade val="46275"/>
                      <a:invGamma/>
                    </a:srgbClr>
                  </a:gs>
                  <a:gs pos="50000">
                    <a:srgbClr val="FF00FF"/>
                  </a:gs>
                  <a:gs pos="100000">
                    <a:srgbClr val="FF00FF">
                      <a:gamma/>
                      <a:shade val="46275"/>
                      <a:invGamma/>
                    </a:srgbClr>
                  </a:gs>
                </a:gsLst>
                <a:lin ang="189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4343400" y="4953000"/>
            <a:ext cx="90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FFFF00"/>
                </a:solidFill>
              </a:rPr>
              <a:t>MHC I</a:t>
            </a:r>
            <a:endParaRPr lang="ru-RU" sz="2000" b="1" i="1">
              <a:solidFill>
                <a:srgbClr val="FFFF00"/>
              </a:solidFill>
            </a:endParaRP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5257800" y="6019800"/>
            <a:ext cx="693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FFFF00"/>
                </a:solidFill>
              </a:rPr>
              <a:t>CD</a:t>
            </a:r>
            <a:r>
              <a:rPr lang="ru-RU" sz="2000" b="1" i="1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5586413" y="4891088"/>
            <a:ext cx="693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FFFF00"/>
                </a:solidFill>
              </a:rPr>
              <a:t>CD</a:t>
            </a:r>
            <a:r>
              <a:rPr lang="ru-RU" sz="2000" i="1">
                <a:solidFill>
                  <a:srgbClr val="FFFF00"/>
                </a:solidFill>
              </a:rPr>
              <a:t>3</a:t>
            </a:r>
          </a:p>
        </p:txBody>
      </p:sp>
      <p:grpSp>
        <p:nvGrpSpPr>
          <p:cNvPr id="9246" name="Group 30"/>
          <p:cNvGrpSpPr>
            <a:grpSpLocks/>
          </p:cNvGrpSpPr>
          <p:nvPr/>
        </p:nvGrpSpPr>
        <p:grpSpPr bwMode="auto">
          <a:xfrm>
            <a:off x="6175375" y="4087813"/>
            <a:ext cx="2438400" cy="2667000"/>
            <a:chOff x="2634" y="3042"/>
            <a:chExt cx="864" cy="912"/>
          </a:xfrm>
        </p:grpSpPr>
        <p:sp>
          <p:nvSpPr>
            <p:cNvPr id="9247" name="Oval 31" descr="Голубая тисненая бумага"/>
            <p:cNvSpPr>
              <a:spLocks noChangeArrowheads="1"/>
            </p:cNvSpPr>
            <p:nvPr/>
          </p:nvSpPr>
          <p:spPr bwMode="auto">
            <a:xfrm>
              <a:off x="2634" y="3042"/>
              <a:ext cx="864" cy="912"/>
            </a:xfrm>
            <a:prstGeom prst="ellipse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8" name="Oval 32" descr="Фиолетовый узор"/>
            <p:cNvSpPr>
              <a:spLocks noChangeArrowheads="1"/>
            </p:cNvSpPr>
            <p:nvPr/>
          </p:nvSpPr>
          <p:spPr bwMode="auto">
            <a:xfrm>
              <a:off x="2730" y="3162"/>
              <a:ext cx="720" cy="768"/>
            </a:xfrm>
            <a:prstGeom prst="ellipse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b="1" i="1">
                  <a:solidFill>
                    <a:srgbClr val="00FFFF"/>
                  </a:solidFill>
                </a:rPr>
                <a:t>T-</a:t>
              </a:r>
              <a:r>
                <a:rPr lang="en-US" b="1" i="1">
                  <a:solidFill>
                    <a:srgbClr val="00FFFF"/>
                  </a:solidFill>
                </a:rPr>
                <a:t>killer</a:t>
              </a:r>
              <a:endParaRPr lang="ru-RU" sz="3200" b="1" i="1">
                <a:solidFill>
                  <a:srgbClr val="00FFFF"/>
                </a:solidFill>
              </a:endParaRPr>
            </a:p>
          </p:txBody>
        </p:sp>
      </p:grp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5899150" y="3783013"/>
            <a:ext cx="32448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Антитело-</a:t>
            </a:r>
            <a:r>
              <a:rPr lang="ru-RU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не</a:t>
            </a:r>
            <a:r>
              <a:rPr lang="ru-RU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зависим</a:t>
            </a:r>
            <a:r>
              <a:rPr lang="ru-RU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ая</a:t>
            </a:r>
            <a:r>
              <a:rPr lang="ru-RU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клеточ</a:t>
            </a:r>
            <a:r>
              <a:rPr 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но-опосред</a:t>
            </a:r>
            <a:r>
              <a:rPr lang="ru-RU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ованн</a:t>
            </a:r>
            <a:r>
              <a:rPr lang="ru-RU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ая</a:t>
            </a:r>
            <a:r>
              <a:rPr lang="ru-RU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ци</a:t>
            </a:r>
            <a:r>
              <a:rPr lang="ru-RU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тотоксично</a:t>
            </a:r>
            <a:r>
              <a:rPr 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сть</a:t>
            </a:r>
            <a:r>
              <a:rPr lang="ru-RU">
                <a:latin typeface="Times New Roman" pitchFamily="18" charset="0"/>
              </a:rPr>
              <a:t> </a:t>
            </a:r>
          </a:p>
        </p:txBody>
      </p:sp>
      <p:grpSp>
        <p:nvGrpSpPr>
          <p:cNvPr id="9254" name="Group 38"/>
          <p:cNvGrpSpPr>
            <a:grpSpLocks/>
          </p:cNvGrpSpPr>
          <p:nvPr/>
        </p:nvGrpSpPr>
        <p:grpSpPr bwMode="auto">
          <a:xfrm>
            <a:off x="4606925" y="1274763"/>
            <a:ext cx="2708275" cy="2362200"/>
            <a:chOff x="2902" y="803"/>
            <a:chExt cx="1706" cy="1488"/>
          </a:xfrm>
        </p:grpSpPr>
        <p:sp>
          <p:nvSpPr>
            <p:cNvPr id="9252" name="AutoShape 36"/>
            <p:cNvSpPr>
              <a:spLocks noChangeArrowheads="1"/>
            </p:cNvSpPr>
            <p:nvPr/>
          </p:nvSpPr>
          <p:spPr bwMode="auto">
            <a:xfrm rot="9083906">
              <a:off x="3066" y="2003"/>
              <a:ext cx="336" cy="174"/>
            </a:xfrm>
            <a:prstGeom prst="flowChartOnlineStorage">
              <a:avLst/>
            </a:prstGeom>
            <a:gradFill rotWithShape="0">
              <a:gsLst>
                <a:gs pos="0">
                  <a:srgbClr val="66FFFF"/>
                </a:gs>
                <a:gs pos="100000">
                  <a:srgbClr val="66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3" name="AutoShape 37"/>
            <p:cNvSpPr>
              <a:spLocks noChangeArrowheads="1"/>
            </p:cNvSpPr>
            <p:nvPr/>
          </p:nvSpPr>
          <p:spPr bwMode="auto">
            <a:xfrm rot="9935092">
              <a:off x="2902" y="1600"/>
              <a:ext cx="336" cy="174"/>
            </a:xfrm>
            <a:prstGeom prst="flowChartOnlineStorage">
              <a:avLst/>
            </a:prstGeom>
            <a:gradFill rotWithShape="0">
              <a:gsLst>
                <a:gs pos="0">
                  <a:srgbClr val="66FFFF"/>
                </a:gs>
                <a:gs pos="100000">
                  <a:srgbClr val="66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249" name="Group 33"/>
            <p:cNvGrpSpPr>
              <a:grpSpLocks/>
            </p:cNvGrpSpPr>
            <p:nvPr/>
          </p:nvGrpSpPr>
          <p:grpSpPr bwMode="auto">
            <a:xfrm>
              <a:off x="3183" y="803"/>
              <a:ext cx="1425" cy="1488"/>
              <a:chOff x="2634" y="3042"/>
              <a:chExt cx="864" cy="912"/>
            </a:xfrm>
          </p:grpSpPr>
          <p:sp>
            <p:nvSpPr>
              <p:cNvPr id="9250" name="Oval 34" descr="Голубая тисненая бумага"/>
              <p:cNvSpPr>
                <a:spLocks noChangeArrowheads="1"/>
              </p:cNvSpPr>
              <p:nvPr/>
            </p:nvSpPr>
            <p:spPr bwMode="auto">
              <a:xfrm>
                <a:off x="2634" y="3042"/>
                <a:ext cx="864" cy="912"/>
              </a:xfrm>
              <a:prstGeom prst="ellipse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51" name="Oval 35" descr="Фиолетовый узор"/>
              <p:cNvSpPr>
                <a:spLocks noChangeArrowheads="1"/>
              </p:cNvSpPr>
              <p:nvPr/>
            </p:nvSpPr>
            <p:spPr bwMode="auto">
              <a:xfrm>
                <a:off x="2730" y="3162"/>
                <a:ext cx="720" cy="768"/>
              </a:xfrm>
              <a:prstGeom prst="ellipse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000" b="1" i="1">
                    <a:solidFill>
                      <a:srgbClr val="00FFFF"/>
                    </a:solidFill>
                  </a:rPr>
                  <a:t>Макрофаг,</a:t>
                </a:r>
              </a:p>
              <a:p>
                <a:pPr algn="ctr"/>
                <a:r>
                  <a:rPr lang="en-US" sz="2000" b="1" i="1">
                    <a:solidFill>
                      <a:srgbClr val="00FFFF"/>
                    </a:solidFill>
                  </a:rPr>
                  <a:t>NK-</a:t>
                </a:r>
                <a:r>
                  <a:rPr lang="ru-RU" sz="2000" b="1" i="1">
                    <a:solidFill>
                      <a:srgbClr val="00FFFF"/>
                    </a:solidFill>
                  </a:rPr>
                  <a:t>    и </a:t>
                </a:r>
              </a:p>
              <a:p>
                <a:pPr algn="ctr"/>
                <a:r>
                  <a:rPr lang="ru-RU" sz="2000" b="1" i="1">
                    <a:solidFill>
                      <a:srgbClr val="00FFFF"/>
                    </a:solidFill>
                  </a:rPr>
                  <a:t>Т-клетки</a:t>
                </a:r>
                <a:endParaRPr lang="ru-RU" sz="3200" b="1" i="1">
                  <a:solidFill>
                    <a:srgbClr val="00FFFF"/>
                  </a:solidFill>
                </a:endParaRPr>
              </a:p>
            </p:txBody>
          </p:sp>
        </p:grpSp>
      </p:grpSp>
      <p:grpSp>
        <p:nvGrpSpPr>
          <p:cNvPr id="9255" name="Group 39"/>
          <p:cNvGrpSpPr>
            <a:grpSpLocks/>
          </p:cNvGrpSpPr>
          <p:nvPr/>
        </p:nvGrpSpPr>
        <p:grpSpPr bwMode="auto">
          <a:xfrm>
            <a:off x="381000" y="3144838"/>
            <a:ext cx="4281488" cy="3560762"/>
            <a:chOff x="240" y="1981"/>
            <a:chExt cx="2697" cy="2243"/>
          </a:xfrm>
        </p:grpSpPr>
        <p:grpSp>
          <p:nvGrpSpPr>
            <p:cNvPr id="9219" name="Group 3"/>
            <p:cNvGrpSpPr>
              <a:grpSpLocks/>
            </p:cNvGrpSpPr>
            <p:nvPr/>
          </p:nvGrpSpPr>
          <p:grpSpPr bwMode="auto">
            <a:xfrm rot="-106925">
              <a:off x="240" y="2448"/>
              <a:ext cx="2481" cy="1776"/>
              <a:chOff x="3438" y="2247"/>
              <a:chExt cx="377" cy="175"/>
            </a:xfrm>
          </p:grpSpPr>
          <p:sp>
            <p:nvSpPr>
              <p:cNvPr id="9220" name="Freeform 4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9221" name="Oval 5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9222" name="AutoShape 6"/>
            <p:cNvSpPr>
              <a:spLocks noChangeArrowheads="1"/>
            </p:cNvSpPr>
            <p:nvPr/>
          </p:nvSpPr>
          <p:spPr bwMode="auto">
            <a:xfrm rot="-3714341">
              <a:off x="2405" y="2671"/>
              <a:ext cx="248" cy="174"/>
            </a:xfrm>
            <a:prstGeom prst="flowChartOnlineStorage">
              <a:avLst/>
            </a:prstGeom>
            <a:gradFill rotWithShape="0">
              <a:gsLst>
                <a:gs pos="0">
                  <a:srgbClr val="00FF00"/>
                </a:gs>
                <a:gs pos="100000">
                  <a:srgbClr val="009900"/>
                </a:gs>
              </a:gsLst>
              <a:lin ang="5400000" scaled="1"/>
            </a:gradFill>
            <a:ln w="190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223" name="Group 7"/>
            <p:cNvGrpSpPr>
              <a:grpSpLocks/>
            </p:cNvGrpSpPr>
            <p:nvPr/>
          </p:nvGrpSpPr>
          <p:grpSpPr bwMode="auto">
            <a:xfrm rot="1685659">
              <a:off x="2551" y="1981"/>
              <a:ext cx="386" cy="719"/>
              <a:chOff x="1990" y="2545"/>
              <a:chExt cx="386" cy="719"/>
            </a:xfrm>
          </p:grpSpPr>
          <p:sp>
            <p:nvSpPr>
              <p:cNvPr id="9224" name="AutoShape 8"/>
              <p:cNvSpPr>
                <a:spLocks noChangeArrowheads="1"/>
              </p:cNvSpPr>
              <p:nvPr/>
            </p:nvSpPr>
            <p:spPr bwMode="auto">
              <a:xfrm rot="3018740">
                <a:off x="1858" y="2677"/>
                <a:ext cx="395" cy="131"/>
              </a:xfrm>
              <a:prstGeom prst="flowChartTerminator">
                <a:avLst/>
              </a:prstGeom>
              <a:gradFill rotWithShape="0">
                <a:gsLst>
                  <a:gs pos="0">
                    <a:srgbClr val="FF9933">
                      <a:gamma/>
                      <a:shade val="46275"/>
                      <a:invGamma/>
                    </a:srgbClr>
                  </a:gs>
                  <a:gs pos="100000">
                    <a:srgbClr val="FF9933"/>
                  </a:gs>
                </a:gsLst>
                <a:lin ang="5400000" scaled="1"/>
              </a:gra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25" name="AutoShape 9"/>
              <p:cNvSpPr>
                <a:spLocks noChangeArrowheads="1"/>
              </p:cNvSpPr>
              <p:nvPr/>
            </p:nvSpPr>
            <p:spPr bwMode="auto">
              <a:xfrm rot="-3203087">
                <a:off x="2115" y="2678"/>
                <a:ext cx="377" cy="144"/>
              </a:xfrm>
              <a:prstGeom prst="flowChartTerminator">
                <a:avLst/>
              </a:prstGeom>
              <a:gradFill rotWithShape="0">
                <a:gsLst>
                  <a:gs pos="0">
                    <a:srgbClr val="FF9933">
                      <a:gamma/>
                      <a:shade val="46275"/>
                      <a:invGamma/>
                    </a:srgbClr>
                  </a:gs>
                  <a:gs pos="100000">
                    <a:srgbClr val="FF9933"/>
                  </a:gs>
                </a:gsLst>
                <a:lin ang="5400000" scaled="1"/>
              </a:gra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26" name="AutoShape 10"/>
              <p:cNvSpPr>
                <a:spLocks noChangeArrowheads="1"/>
              </p:cNvSpPr>
              <p:nvPr/>
            </p:nvSpPr>
            <p:spPr bwMode="auto">
              <a:xfrm rot="-5400000">
                <a:off x="1944" y="2952"/>
                <a:ext cx="480" cy="144"/>
              </a:xfrm>
              <a:prstGeom prst="flowChartTerminator">
                <a:avLst/>
              </a:prstGeom>
              <a:gradFill rotWithShape="0">
                <a:gsLst>
                  <a:gs pos="0">
                    <a:srgbClr val="FF9933">
                      <a:gamma/>
                      <a:shade val="46275"/>
                      <a:invGamma/>
                    </a:srgbClr>
                  </a:gs>
                  <a:gs pos="100000">
                    <a:srgbClr val="FF9933"/>
                  </a:gs>
                </a:gsLst>
                <a:lin ang="5400000" scaled="1"/>
              </a:gra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5578475" y="925513"/>
            <a:ext cx="32448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ru-RU" sz="2000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Антитело-зависим</a:t>
            </a:r>
            <a:r>
              <a:rPr lang="ru-RU" sz="2000" b="1">
                <a:solidFill>
                  <a:srgbClr val="00FF00"/>
                </a:solidFill>
                <a:latin typeface="Times New Roman" pitchFamily="18" charset="0"/>
              </a:rPr>
              <a:t>ая</a:t>
            </a:r>
            <a:r>
              <a:rPr lang="ru-RU" sz="2000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клеточно</a:t>
            </a:r>
            <a:r>
              <a:rPr lang="ru-RU" sz="2000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-опосредованн</a:t>
            </a:r>
            <a:r>
              <a:rPr lang="ru-RU" sz="2000" b="1">
                <a:solidFill>
                  <a:srgbClr val="00FF00"/>
                </a:solidFill>
                <a:latin typeface="Times New Roman" pitchFamily="18" charset="0"/>
              </a:rPr>
              <a:t>ая</a:t>
            </a:r>
            <a:r>
              <a:rPr lang="ru-RU" sz="2000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цито</a:t>
            </a:r>
            <a:r>
              <a:rPr lang="ru-RU" sz="2000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токсичность</a:t>
            </a:r>
            <a:r>
              <a:rPr lang="ru-RU">
                <a:latin typeface="Times New Roman" pitchFamily="18" charset="0"/>
              </a:rPr>
              <a:t> </a:t>
            </a:r>
          </a:p>
        </p:txBody>
      </p:sp>
      <p:grpSp>
        <p:nvGrpSpPr>
          <p:cNvPr id="9266" name="Group 50"/>
          <p:cNvGrpSpPr>
            <a:grpSpLocks/>
          </p:cNvGrpSpPr>
          <p:nvPr/>
        </p:nvGrpSpPr>
        <p:grpSpPr bwMode="auto">
          <a:xfrm>
            <a:off x="381000" y="1066800"/>
            <a:ext cx="3276600" cy="2590800"/>
            <a:chOff x="363" y="687"/>
            <a:chExt cx="1217" cy="1264"/>
          </a:xfrm>
        </p:grpSpPr>
        <p:sp>
          <p:nvSpPr>
            <p:cNvPr id="9257" name="Freeform 41" descr="Гранит"/>
            <p:cNvSpPr>
              <a:spLocks/>
            </p:cNvSpPr>
            <p:nvPr/>
          </p:nvSpPr>
          <p:spPr bwMode="auto">
            <a:xfrm>
              <a:off x="363" y="687"/>
              <a:ext cx="1217" cy="1264"/>
            </a:xfrm>
            <a:custGeom>
              <a:avLst/>
              <a:gdLst/>
              <a:ahLst/>
              <a:cxnLst>
                <a:cxn ang="0">
                  <a:pos x="89" y="426"/>
                </a:cxn>
                <a:cxn ang="0">
                  <a:pos x="34" y="513"/>
                </a:cxn>
                <a:cxn ang="0">
                  <a:pos x="43" y="671"/>
                </a:cxn>
                <a:cxn ang="0">
                  <a:pos x="11" y="808"/>
                </a:cxn>
                <a:cxn ang="0">
                  <a:pos x="73" y="995"/>
                </a:cxn>
                <a:cxn ang="0">
                  <a:pos x="122" y="1137"/>
                </a:cxn>
                <a:cxn ang="0">
                  <a:pos x="689" y="1135"/>
                </a:cxn>
                <a:cxn ang="0">
                  <a:pos x="786" y="1067"/>
                </a:cxn>
                <a:cxn ang="0">
                  <a:pos x="918" y="983"/>
                </a:cxn>
                <a:cxn ang="0">
                  <a:pos x="993" y="939"/>
                </a:cxn>
                <a:cxn ang="0">
                  <a:pos x="1069" y="786"/>
                </a:cxn>
                <a:cxn ang="0">
                  <a:pos x="1168" y="656"/>
                </a:cxn>
                <a:cxn ang="0">
                  <a:pos x="1203" y="505"/>
                </a:cxn>
                <a:cxn ang="0">
                  <a:pos x="1202" y="379"/>
                </a:cxn>
                <a:cxn ang="0">
                  <a:pos x="1217" y="172"/>
                </a:cxn>
                <a:cxn ang="0">
                  <a:pos x="1160" y="75"/>
                </a:cxn>
                <a:cxn ang="0">
                  <a:pos x="1109" y="40"/>
                </a:cxn>
                <a:cxn ang="0">
                  <a:pos x="856" y="68"/>
                </a:cxn>
                <a:cxn ang="0">
                  <a:pos x="735" y="94"/>
                </a:cxn>
                <a:cxn ang="0">
                  <a:pos x="643" y="81"/>
                </a:cxn>
                <a:cxn ang="0">
                  <a:pos x="558" y="21"/>
                </a:cxn>
                <a:cxn ang="0">
                  <a:pos x="455" y="36"/>
                </a:cxn>
                <a:cxn ang="0">
                  <a:pos x="301" y="128"/>
                </a:cxn>
                <a:cxn ang="0">
                  <a:pos x="89" y="426"/>
                </a:cxn>
              </a:cxnLst>
              <a:rect l="0" t="0" r="r" b="b"/>
              <a:pathLst>
                <a:path w="1217" h="1264">
                  <a:moveTo>
                    <a:pt x="89" y="426"/>
                  </a:moveTo>
                  <a:cubicBezTo>
                    <a:pt x="66" y="445"/>
                    <a:pt x="50" y="487"/>
                    <a:pt x="34" y="513"/>
                  </a:cubicBezTo>
                  <a:cubicBezTo>
                    <a:pt x="25" y="526"/>
                    <a:pt x="43" y="671"/>
                    <a:pt x="43" y="671"/>
                  </a:cubicBezTo>
                  <a:cubicBezTo>
                    <a:pt x="34" y="716"/>
                    <a:pt x="21" y="762"/>
                    <a:pt x="11" y="808"/>
                  </a:cubicBezTo>
                  <a:cubicBezTo>
                    <a:pt x="0" y="871"/>
                    <a:pt x="55" y="937"/>
                    <a:pt x="73" y="995"/>
                  </a:cubicBezTo>
                  <a:cubicBezTo>
                    <a:pt x="87" y="1043"/>
                    <a:pt x="99" y="1091"/>
                    <a:pt x="122" y="1137"/>
                  </a:cubicBezTo>
                  <a:cubicBezTo>
                    <a:pt x="287" y="1264"/>
                    <a:pt x="537" y="1259"/>
                    <a:pt x="689" y="1135"/>
                  </a:cubicBezTo>
                  <a:cubicBezTo>
                    <a:pt x="735" y="1098"/>
                    <a:pt x="755" y="1112"/>
                    <a:pt x="786" y="1067"/>
                  </a:cubicBezTo>
                  <a:cubicBezTo>
                    <a:pt x="827" y="1041"/>
                    <a:pt x="877" y="1004"/>
                    <a:pt x="918" y="983"/>
                  </a:cubicBezTo>
                  <a:cubicBezTo>
                    <a:pt x="936" y="973"/>
                    <a:pt x="979" y="953"/>
                    <a:pt x="993" y="939"/>
                  </a:cubicBezTo>
                  <a:cubicBezTo>
                    <a:pt x="1029" y="897"/>
                    <a:pt x="1038" y="832"/>
                    <a:pt x="1069" y="786"/>
                  </a:cubicBezTo>
                  <a:cubicBezTo>
                    <a:pt x="1097" y="740"/>
                    <a:pt x="1137" y="701"/>
                    <a:pt x="1168" y="656"/>
                  </a:cubicBezTo>
                  <a:cubicBezTo>
                    <a:pt x="1180" y="606"/>
                    <a:pt x="1196" y="556"/>
                    <a:pt x="1203" y="505"/>
                  </a:cubicBezTo>
                  <a:cubicBezTo>
                    <a:pt x="1208" y="474"/>
                    <a:pt x="1202" y="411"/>
                    <a:pt x="1202" y="379"/>
                  </a:cubicBezTo>
                  <a:cubicBezTo>
                    <a:pt x="1204" y="309"/>
                    <a:pt x="1213" y="242"/>
                    <a:pt x="1217" y="172"/>
                  </a:cubicBezTo>
                  <a:cubicBezTo>
                    <a:pt x="1202" y="132"/>
                    <a:pt x="1197" y="99"/>
                    <a:pt x="1160" y="75"/>
                  </a:cubicBezTo>
                  <a:cubicBezTo>
                    <a:pt x="1144" y="62"/>
                    <a:pt x="1109" y="40"/>
                    <a:pt x="1109" y="40"/>
                  </a:cubicBezTo>
                  <a:cubicBezTo>
                    <a:pt x="1023" y="25"/>
                    <a:pt x="938" y="45"/>
                    <a:pt x="856" y="68"/>
                  </a:cubicBezTo>
                  <a:cubicBezTo>
                    <a:pt x="818" y="78"/>
                    <a:pt x="773" y="78"/>
                    <a:pt x="735" y="94"/>
                  </a:cubicBezTo>
                  <a:cubicBezTo>
                    <a:pt x="697" y="109"/>
                    <a:pt x="680" y="66"/>
                    <a:pt x="643" y="81"/>
                  </a:cubicBezTo>
                  <a:cubicBezTo>
                    <a:pt x="565" y="78"/>
                    <a:pt x="636" y="0"/>
                    <a:pt x="558" y="21"/>
                  </a:cubicBezTo>
                  <a:cubicBezTo>
                    <a:pt x="523" y="20"/>
                    <a:pt x="476" y="14"/>
                    <a:pt x="455" y="36"/>
                  </a:cubicBezTo>
                  <a:cubicBezTo>
                    <a:pt x="412" y="54"/>
                    <a:pt x="293" y="85"/>
                    <a:pt x="301" y="128"/>
                  </a:cubicBezTo>
                  <a:cubicBezTo>
                    <a:pt x="240" y="193"/>
                    <a:pt x="133" y="362"/>
                    <a:pt x="89" y="426"/>
                  </a:cubicBezTo>
                  <a:close/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258" name="Oval 42" descr="Коричневый мрамор"/>
            <p:cNvSpPr>
              <a:spLocks noChangeArrowheads="1"/>
            </p:cNvSpPr>
            <p:nvPr/>
          </p:nvSpPr>
          <p:spPr bwMode="auto">
            <a:xfrm rot="-1542208">
              <a:off x="497" y="1388"/>
              <a:ext cx="432" cy="240"/>
            </a:xfrm>
            <a:prstGeom prst="ellipse">
              <a:avLst/>
            </a:prstGeom>
            <a:blipFill dpi="0" rotWithShape="0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1143000" y="1524000"/>
            <a:ext cx="2397125" cy="87312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Нейтрофильный и </a:t>
            </a:r>
            <a:endParaRPr lang="ru-RU" sz="2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макрофагальный </a:t>
            </a:r>
            <a:endParaRPr lang="ru-RU" sz="2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фагоцитоз</a:t>
            </a:r>
            <a:r>
              <a:rPr lang="ru-RU">
                <a:latin typeface="Times New Roman" pitchFamily="18" charset="0"/>
              </a:rPr>
              <a:t> </a:t>
            </a:r>
          </a:p>
        </p:txBody>
      </p:sp>
      <p:sp>
        <p:nvSpPr>
          <p:cNvPr id="9268" name="AutoShape 52"/>
          <p:cNvSpPr>
            <a:spLocks noChangeArrowheads="1"/>
          </p:cNvSpPr>
          <p:nvPr/>
        </p:nvSpPr>
        <p:spPr bwMode="auto">
          <a:xfrm rot="5400000">
            <a:off x="1943100" y="3543300"/>
            <a:ext cx="1371600" cy="838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69" name="AutoShape 53"/>
          <p:cNvSpPr>
            <a:spLocks noChangeArrowheads="1"/>
          </p:cNvSpPr>
          <p:nvPr/>
        </p:nvSpPr>
        <p:spPr bwMode="auto">
          <a:xfrm rot="8322150">
            <a:off x="3873500" y="3852863"/>
            <a:ext cx="2000250" cy="609600"/>
          </a:xfrm>
          <a:custGeom>
            <a:avLst/>
            <a:gdLst>
              <a:gd name="G0" fmla="+- 16783 0 0"/>
              <a:gd name="G1" fmla="+- 7670 0 0"/>
              <a:gd name="G2" fmla="+- 21600 0 7670"/>
              <a:gd name="G3" fmla="+- 10800 0 7670"/>
              <a:gd name="G4" fmla="+- 21600 0 16783"/>
              <a:gd name="G5" fmla="*/ G4 G3 10800"/>
              <a:gd name="G6" fmla="+- 21600 0 G5"/>
              <a:gd name="T0" fmla="*/ 16783 w 21600"/>
              <a:gd name="T1" fmla="*/ 0 h 21600"/>
              <a:gd name="T2" fmla="*/ 0 w 21600"/>
              <a:gd name="T3" fmla="*/ 10800 h 21600"/>
              <a:gd name="T4" fmla="*/ 16783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783" y="0"/>
                </a:moveTo>
                <a:lnTo>
                  <a:pt x="16783" y="7670"/>
                </a:lnTo>
                <a:lnTo>
                  <a:pt x="3375" y="7670"/>
                </a:lnTo>
                <a:lnTo>
                  <a:pt x="3375" y="13930"/>
                </a:lnTo>
                <a:lnTo>
                  <a:pt x="16783" y="13930"/>
                </a:lnTo>
                <a:lnTo>
                  <a:pt x="16783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7670"/>
                </a:moveTo>
                <a:lnTo>
                  <a:pt x="1350" y="13930"/>
                </a:lnTo>
                <a:lnTo>
                  <a:pt x="2700" y="13930"/>
                </a:lnTo>
                <a:lnTo>
                  <a:pt x="2700" y="7670"/>
                </a:lnTo>
                <a:close/>
              </a:path>
              <a:path w="21600" h="21600">
                <a:moveTo>
                  <a:pt x="0" y="7670"/>
                </a:moveTo>
                <a:lnTo>
                  <a:pt x="0" y="13930"/>
                </a:lnTo>
                <a:lnTo>
                  <a:pt x="675" y="13930"/>
                </a:lnTo>
                <a:lnTo>
                  <a:pt x="675" y="767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70" name="AutoShape 54"/>
          <p:cNvSpPr>
            <a:spLocks noChangeArrowheads="1"/>
          </p:cNvSpPr>
          <p:nvPr/>
        </p:nvSpPr>
        <p:spPr bwMode="auto">
          <a:xfrm rot="10800000">
            <a:off x="3886200" y="6203950"/>
            <a:ext cx="2743200" cy="609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1143000" y="5257800"/>
            <a:ext cx="2481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3300"/>
                </a:solidFill>
              </a:rPr>
              <a:t>клетка-мишень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676400" y="76200"/>
            <a:ext cx="7000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00FF00"/>
                </a:solidFill>
              </a:rPr>
              <a:t>РЕАКЦИИ МИКРОЦИРКУЛЯТОРНОГО РУСЛА </a:t>
            </a:r>
          </a:p>
          <a:p>
            <a:pPr algn="ctr"/>
            <a:r>
              <a:rPr lang="ru-RU" b="1">
                <a:solidFill>
                  <a:srgbClr val="00FF00"/>
                </a:solidFill>
              </a:rPr>
              <a:t>ПРИ ВОСПАЛЕНИИ</a:t>
            </a: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2819400" y="914400"/>
            <a:ext cx="609600" cy="838200"/>
          </a:xfrm>
          <a:prstGeom prst="lightningBol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057400" y="1219200"/>
            <a:ext cx="871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/>
              <a:t>фактор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581400" y="1371600"/>
            <a:ext cx="693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/>
              <a:t>боль</a:t>
            </a:r>
          </a:p>
        </p:txBody>
      </p:sp>
      <p:grpSp>
        <p:nvGrpSpPr>
          <p:cNvPr id="10334" name="Group 94"/>
          <p:cNvGrpSpPr>
            <a:grpSpLocks/>
          </p:cNvGrpSpPr>
          <p:nvPr/>
        </p:nvGrpSpPr>
        <p:grpSpPr bwMode="auto">
          <a:xfrm>
            <a:off x="96838" y="1836738"/>
            <a:ext cx="2971800" cy="887412"/>
            <a:chOff x="1200" y="1104"/>
            <a:chExt cx="1883" cy="559"/>
          </a:xfrm>
        </p:grpSpPr>
        <p:sp>
          <p:nvSpPr>
            <p:cNvPr id="10333" name="Rectangle 93"/>
            <p:cNvSpPr>
              <a:spLocks noChangeArrowheads="1"/>
            </p:cNvSpPr>
            <p:nvPr/>
          </p:nvSpPr>
          <p:spPr bwMode="auto">
            <a:xfrm>
              <a:off x="1200" y="1200"/>
              <a:ext cx="1872" cy="38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33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312" name="Group 72"/>
            <p:cNvGrpSpPr>
              <a:grpSpLocks/>
            </p:cNvGrpSpPr>
            <p:nvPr/>
          </p:nvGrpSpPr>
          <p:grpSpPr bwMode="auto">
            <a:xfrm>
              <a:off x="1200" y="1488"/>
              <a:ext cx="1883" cy="175"/>
              <a:chOff x="373" y="2510"/>
              <a:chExt cx="2267" cy="257"/>
            </a:xfrm>
          </p:grpSpPr>
          <p:grpSp>
            <p:nvGrpSpPr>
              <p:cNvPr id="10293" name="Group 53"/>
              <p:cNvGrpSpPr>
                <a:grpSpLocks/>
              </p:cNvGrpSpPr>
              <p:nvPr/>
            </p:nvGrpSpPr>
            <p:grpSpPr bwMode="auto">
              <a:xfrm rot="-106925">
                <a:off x="375" y="2510"/>
                <a:ext cx="377" cy="175"/>
                <a:chOff x="3438" y="2247"/>
                <a:chExt cx="377" cy="175"/>
              </a:xfrm>
            </p:grpSpPr>
            <p:sp>
              <p:nvSpPr>
                <p:cNvPr id="10294" name="Freeform 54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295" name="Oval 55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296" name="Group 56"/>
              <p:cNvGrpSpPr>
                <a:grpSpLocks/>
              </p:cNvGrpSpPr>
              <p:nvPr/>
            </p:nvGrpSpPr>
            <p:grpSpPr bwMode="auto">
              <a:xfrm rot="-106925">
                <a:off x="750" y="2524"/>
                <a:ext cx="377" cy="175"/>
                <a:chOff x="3438" y="2247"/>
                <a:chExt cx="377" cy="175"/>
              </a:xfrm>
            </p:grpSpPr>
            <p:sp>
              <p:nvSpPr>
                <p:cNvPr id="10297" name="Freeform 57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298" name="Oval 58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299" name="Group 59"/>
              <p:cNvGrpSpPr>
                <a:grpSpLocks/>
              </p:cNvGrpSpPr>
              <p:nvPr/>
            </p:nvGrpSpPr>
            <p:grpSpPr bwMode="auto">
              <a:xfrm rot="-106925">
                <a:off x="1122" y="2526"/>
                <a:ext cx="377" cy="175"/>
                <a:chOff x="3438" y="2247"/>
                <a:chExt cx="377" cy="175"/>
              </a:xfrm>
            </p:grpSpPr>
            <p:sp>
              <p:nvSpPr>
                <p:cNvPr id="10300" name="Freeform 60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301" name="Oval 61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02" name="Group 62"/>
              <p:cNvGrpSpPr>
                <a:grpSpLocks/>
              </p:cNvGrpSpPr>
              <p:nvPr/>
            </p:nvGrpSpPr>
            <p:grpSpPr bwMode="auto">
              <a:xfrm rot="-106925">
                <a:off x="1497" y="2531"/>
                <a:ext cx="377" cy="175"/>
                <a:chOff x="3438" y="2247"/>
                <a:chExt cx="377" cy="175"/>
              </a:xfrm>
            </p:grpSpPr>
            <p:sp>
              <p:nvSpPr>
                <p:cNvPr id="10303" name="Freeform 63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304" name="Oval 64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05" name="Group 65"/>
              <p:cNvGrpSpPr>
                <a:grpSpLocks/>
              </p:cNvGrpSpPr>
              <p:nvPr/>
            </p:nvGrpSpPr>
            <p:grpSpPr bwMode="auto">
              <a:xfrm rot="-106925">
                <a:off x="1872" y="2544"/>
                <a:ext cx="377" cy="175"/>
                <a:chOff x="3438" y="2247"/>
                <a:chExt cx="377" cy="175"/>
              </a:xfrm>
            </p:grpSpPr>
            <p:sp>
              <p:nvSpPr>
                <p:cNvPr id="10306" name="Freeform 66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307" name="Oval 67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08" name="Group 68"/>
              <p:cNvGrpSpPr>
                <a:grpSpLocks/>
              </p:cNvGrpSpPr>
              <p:nvPr/>
            </p:nvGrpSpPr>
            <p:grpSpPr bwMode="auto">
              <a:xfrm rot="-106925">
                <a:off x="2244" y="2546"/>
                <a:ext cx="377" cy="175"/>
                <a:chOff x="3438" y="2247"/>
                <a:chExt cx="377" cy="175"/>
              </a:xfrm>
            </p:grpSpPr>
            <p:sp>
              <p:nvSpPr>
                <p:cNvPr id="10309" name="Freeform 69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310" name="Oval 70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0311" name="Freeform 71"/>
              <p:cNvSpPr>
                <a:spLocks/>
              </p:cNvSpPr>
              <p:nvPr/>
            </p:nvSpPr>
            <p:spPr bwMode="auto">
              <a:xfrm>
                <a:off x="373" y="2717"/>
                <a:ext cx="2267" cy="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08" y="12"/>
                  </a:cxn>
                  <a:cxn ang="0">
                    <a:pos x="159" y="15"/>
                  </a:cxn>
                  <a:cxn ang="0">
                    <a:pos x="462" y="9"/>
                  </a:cxn>
                  <a:cxn ang="0">
                    <a:pos x="615" y="18"/>
                  </a:cxn>
                  <a:cxn ang="0">
                    <a:pos x="858" y="0"/>
                  </a:cxn>
                  <a:cxn ang="0">
                    <a:pos x="1029" y="15"/>
                  </a:cxn>
                  <a:cxn ang="0">
                    <a:pos x="1473" y="24"/>
                  </a:cxn>
                  <a:cxn ang="0">
                    <a:pos x="1698" y="21"/>
                  </a:cxn>
                  <a:cxn ang="0">
                    <a:pos x="1761" y="15"/>
                  </a:cxn>
                  <a:cxn ang="0">
                    <a:pos x="1800" y="24"/>
                  </a:cxn>
                  <a:cxn ang="0">
                    <a:pos x="1926" y="24"/>
                  </a:cxn>
                  <a:cxn ang="0">
                    <a:pos x="1965" y="21"/>
                  </a:cxn>
                  <a:cxn ang="0">
                    <a:pos x="2397" y="33"/>
                  </a:cxn>
                </a:cxnLst>
                <a:rect l="0" t="0" r="r" b="b"/>
                <a:pathLst>
                  <a:path w="2397" h="33">
                    <a:moveTo>
                      <a:pt x="0" y="6"/>
                    </a:moveTo>
                    <a:cubicBezTo>
                      <a:pt x="36" y="8"/>
                      <a:pt x="72" y="10"/>
                      <a:pt x="108" y="12"/>
                    </a:cubicBezTo>
                    <a:cubicBezTo>
                      <a:pt x="125" y="13"/>
                      <a:pt x="159" y="15"/>
                      <a:pt x="159" y="15"/>
                    </a:cubicBezTo>
                    <a:cubicBezTo>
                      <a:pt x="259" y="28"/>
                      <a:pt x="361" y="14"/>
                      <a:pt x="462" y="9"/>
                    </a:cubicBezTo>
                    <a:cubicBezTo>
                      <a:pt x="513" y="12"/>
                      <a:pt x="564" y="13"/>
                      <a:pt x="615" y="18"/>
                    </a:cubicBezTo>
                    <a:cubicBezTo>
                      <a:pt x="698" y="16"/>
                      <a:pt x="776" y="6"/>
                      <a:pt x="858" y="0"/>
                    </a:cubicBezTo>
                    <a:cubicBezTo>
                      <a:pt x="926" y="2"/>
                      <a:pt x="968" y="5"/>
                      <a:pt x="1029" y="15"/>
                    </a:cubicBezTo>
                    <a:cubicBezTo>
                      <a:pt x="1178" y="12"/>
                      <a:pt x="1324" y="18"/>
                      <a:pt x="1473" y="24"/>
                    </a:cubicBezTo>
                    <a:cubicBezTo>
                      <a:pt x="1548" y="23"/>
                      <a:pt x="1623" y="23"/>
                      <a:pt x="1698" y="21"/>
                    </a:cubicBezTo>
                    <a:cubicBezTo>
                      <a:pt x="1724" y="20"/>
                      <a:pt x="1738" y="23"/>
                      <a:pt x="1761" y="15"/>
                    </a:cubicBezTo>
                    <a:cubicBezTo>
                      <a:pt x="1772" y="11"/>
                      <a:pt x="1800" y="24"/>
                      <a:pt x="1800" y="24"/>
                    </a:cubicBezTo>
                    <a:cubicBezTo>
                      <a:pt x="1827" y="22"/>
                      <a:pt x="1899" y="24"/>
                      <a:pt x="1926" y="24"/>
                    </a:cubicBezTo>
                    <a:cubicBezTo>
                      <a:pt x="1953" y="24"/>
                      <a:pt x="1887" y="20"/>
                      <a:pt x="1965" y="21"/>
                    </a:cubicBezTo>
                    <a:cubicBezTo>
                      <a:pt x="2107" y="12"/>
                      <a:pt x="2253" y="33"/>
                      <a:pt x="2397" y="33"/>
                    </a:cubicBezTo>
                  </a:path>
                </a:pathLst>
              </a:custGeom>
              <a:noFill/>
              <a:ln w="76200" cmpd="sng">
                <a:pattFill prst="zigZag">
                  <a:fgClr>
                    <a:schemeClr val="bg1"/>
                  </a:fgClr>
                  <a:bgClr>
                    <a:srgbClr val="FFFFFF"/>
                  </a:bgClr>
                </a:patt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10313" name="Group 73"/>
            <p:cNvGrpSpPr>
              <a:grpSpLocks/>
            </p:cNvGrpSpPr>
            <p:nvPr/>
          </p:nvGrpSpPr>
          <p:grpSpPr bwMode="auto">
            <a:xfrm flipV="1">
              <a:off x="1200" y="1104"/>
              <a:ext cx="1883" cy="175"/>
              <a:chOff x="373" y="2510"/>
              <a:chExt cx="2267" cy="257"/>
            </a:xfrm>
          </p:grpSpPr>
          <p:grpSp>
            <p:nvGrpSpPr>
              <p:cNvPr id="10314" name="Group 74"/>
              <p:cNvGrpSpPr>
                <a:grpSpLocks/>
              </p:cNvGrpSpPr>
              <p:nvPr/>
            </p:nvGrpSpPr>
            <p:grpSpPr bwMode="auto">
              <a:xfrm rot="-106925">
                <a:off x="375" y="2510"/>
                <a:ext cx="377" cy="175"/>
                <a:chOff x="3438" y="2247"/>
                <a:chExt cx="377" cy="175"/>
              </a:xfrm>
            </p:grpSpPr>
            <p:sp>
              <p:nvSpPr>
                <p:cNvPr id="10315" name="Freeform 75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316" name="Oval 76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17" name="Group 77"/>
              <p:cNvGrpSpPr>
                <a:grpSpLocks/>
              </p:cNvGrpSpPr>
              <p:nvPr/>
            </p:nvGrpSpPr>
            <p:grpSpPr bwMode="auto">
              <a:xfrm rot="-106925">
                <a:off x="750" y="2524"/>
                <a:ext cx="377" cy="175"/>
                <a:chOff x="3438" y="2247"/>
                <a:chExt cx="377" cy="175"/>
              </a:xfrm>
            </p:grpSpPr>
            <p:sp>
              <p:nvSpPr>
                <p:cNvPr id="10318" name="Freeform 78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319" name="Oval 79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20" name="Group 80"/>
              <p:cNvGrpSpPr>
                <a:grpSpLocks/>
              </p:cNvGrpSpPr>
              <p:nvPr/>
            </p:nvGrpSpPr>
            <p:grpSpPr bwMode="auto">
              <a:xfrm rot="-106925">
                <a:off x="1122" y="2526"/>
                <a:ext cx="377" cy="175"/>
                <a:chOff x="3438" y="2247"/>
                <a:chExt cx="377" cy="175"/>
              </a:xfrm>
            </p:grpSpPr>
            <p:sp>
              <p:nvSpPr>
                <p:cNvPr id="10321" name="Freeform 81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322" name="Oval 82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23" name="Group 83"/>
              <p:cNvGrpSpPr>
                <a:grpSpLocks/>
              </p:cNvGrpSpPr>
              <p:nvPr/>
            </p:nvGrpSpPr>
            <p:grpSpPr bwMode="auto">
              <a:xfrm rot="-106925">
                <a:off x="1497" y="2531"/>
                <a:ext cx="377" cy="175"/>
                <a:chOff x="3438" y="2247"/>
                <a:chExt cx="377" cy="175"/>
              </a:xfrm>
            </p:grpSpPr>
            <p:sp>
              <p:nvSpPr>
                <p:cNvPr id="10324" name="Freeform 84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325" name="Oval 85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26" name="Group 86"/>
              <p:cNvGrpSpPr>
                <a:grpSpLocks/>
              </p:cNvGrpSpPr>
              <p:nvPr/>
            </p:nvGrpSpPr>
            <p:grpSpPr bwMode="auto">
              <a:xfrm rot="-106925">
                <a:off x="1872" y="2544"/>
                <a:ext cx="377" cy="175"/>
                <a:chOff x="3438" y="2247"/>
                <a:chExt cx="377" cy="175"/>
              </a:xfrm>
            </p:grpSpPr>
            <p:sp>
              <p:nvSpPr>
                <p:cNvPr id="10327" name="Freeform 87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328" name="Oval 88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29" name="Group 89"/>
              <p:cNvGrpSpPr>
                <a:grpSpLocks/>
              </p:cNvGrpSpPr>
              <p:nvPr/>
            </p:nvGrpSpPr>
            <p:grpSpPr bwMode="auto">
              <a:xfrm rot="-106925">
                <a:off x="2244" y="2546"/>
                <a:ext cx="377" cy="175"/>
                <a:chOff x="3438" y="2247"/>
                <a:chExt cx="377" cy="175"/>
              </a:xfrm>
            </p:grpSpPr>
            <p:sp>
              <p:nvSpPr>
                <p:cNvPr id="10330" name="Freeform 90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331" name="Oval 91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0332" name="Freeform 92"/>
              <p:cNvSpPr>
                <a:spLocks/>
              </p:cNvSpPr>
              <p:nvPr/>
            </p:nvSpPr>
            <p:spPr bwMode="auto">
              <a:xfrm>
                <a:off x="373" y="2717"/>
                <a:ext cx="2267" cy="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08" y="12"/>
                  </a:cxn>
                  <a:cxn ang="0">
                    <a:pos x="159" y="15"/>
                  </a:cxn>
                  <a:cxn ang="0">
                    <a:pos x="462" y="9"/>
                  </a:cxn>
                  <a:cxn ang="0">
                    <a:pos x="615" y="18"/>
                  </a:cxn>
                  <a:cxn ang="0">
                    <a:pos x="858" y="0"/>
                  </a:cxn>
                  <a:cxn ang="0">
                    <a:pos x="1029" y="15"/>
                  </a:cxn>
                  <a:cxn ang="0">
                    <a:pos x="1473" y="24"/>
                  </a:cxn>
                  <a:cxn ang="0">
                    <a:pos x="1698" y="21"/>
                  </a:cxn>
                  <a:cxn ang="0">
                    <a:pos x="1761" y="15"/>
                  </a:cxn>
                  <a:cxn ang="0">
                    <a:pos x="1800" y="24"/>
                  </a:cxn>
                  <a:cxn ang="0">
                    <a:pos x="1926" y="24"/>
                  </a:cxn>
                  <a:cxn ang="0">
                    <a:pos x="1965" y="21"/>
                  </a:cxn>
                  <a:cxn ang="0">
                    <a:pos x="2397" y="33"/>
                  </a:cxn>
                </a:cxnLst>
                <a:rect l="0" t="0" r="r" b="b"/>
                <a:pathLst>
                  <a:path w="2397" h="33">
                    <a:moveTo>
                      <a:pt x="0" y="6"/>
                    </a:moveTo>
                    <a:cubicBezTo>
                      <a:pt x="36" y="8"/>
                      <a:pt x="72" y="10"/>
                      <a:pt x="108" y="12"/>
                    </a:cubicBezTo>
                    <a:cubicBezTo>
                      <a:pt x="125" y="13"/>
                      <a:pt x="159" y="15"/>
                      <a:pt x="159" y="15"/>
                    </a:cubicBezTo>
                    <a:cubicBezTo>
                      <a:pt x="259" y="28"/>
                      <a:pt x="361" y="14"/>
                      <a:pt x="462" y="9"/>
                    </a:cubicBezTo>
                    <a:cubicBezTo>
                      <a:pt x="513" y="12"/>
                      <a:pt x="564" y="13"/>
                      <a:pt x="615" y="18"/>
                    </a:cubicBezTo>
                    <a:cubicBezTo>
                      <a:pt x="698" y="16"/>
                      <a:pt x="776" y="6"/>
                      <a:pt x="858" y="0"/>
                    </a:cubicBezTo>
                    <a:cubicBezTo>
                      <a:pt x="926" y="2"/>
                      <a:pt x="968" y="5"/>
                      <a:pt x="1029" y="15"/>
                    </a:cubicBezTo>
                    <a:cubicBezTo>
                      <a:pt x="1178" y="12"/>
                      <a:pt x="1324" y="18"/>
                      <a:pt x="1473" y="24"/>
                    </a:cubicBezTo>
                    <a:cubicBezTo>
                      <a:pt x="1548" y="23"/>
                      <a:pt x="1623" y="23"/>
                      <a:pt x="1698" y="21"/>
                    </a:cubicBezTo>
                    <a:cubicBezTo>
                      <a:pt x="1724" y="20"/>
                      <a:pt x="1738" y="23"/>
                      <a:pt x="1761" y="15"/>
                    </a:cubicBezTo>
                    <a:cubicBezTo>
                      <a:pt x="1772" y="11"/>
                      <a:pt x="1800" y="24"/>
                      <a:pt x="1800" y="24"/>
                    </a:cubicBezTo>
                    <a:cubicBezTo>
                      <a:pt x="1827" y="22"/>
                      <a:pt x="1899" y="24"/>
                      <a:pt x="1926" y="24"/>
                    </a:cubicBezTo>
                    <a:cubicBezTo>
                      <a:pt x="1953" y="24"/>
                      <a:pt x="1887" y="20"/>
                      <a:pt x="1965" y="21"/>
                    </a:cubicBezTo>
                    <a:cubicBezTo>
                      <a:pt x="2107" y="12"/>
                      <a:pt x="2253" y="33"/>
                      <a:pt x="2397" y="33"/>
                    </a:cubicBezTo>
                  </a:path>
                </a:pathLst>
              </a:custGeom>
              <a:noFill/>
              <a:ln w="76200" cmpd="sng">
                <a:pattFill prst="zigZag">
                  <a:fgClr>
                    <a:schemeClr val="bg1"/>
                  </a:fgClr>
                  <a:bgClr>
                    <a:srgbClr val="FFFFFF"/>
                  </a:bgClr>
                </a:patt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grpSp>
        <p:nvGrpSpPr>
          <p:cNvPr id="10505" name="Group 265"/>
          <p:cNvGrpSpPr>
            <a:grpSpLocks/>
          </p:cNvGrpSpPr>
          <p:nvPr/>
        </p:nvGrpSpPr>
        <p:grpSpPr bwMode="auto">
          <a:xfrm>
            <a:off x="6062663" y="4492625"/>
            <a:ext cx="2989262" cy="1344613"/>
            <a:chOff x="3552" y="2832"/>
            <a:chExt cx="1883" cy="847"/>
          </a:xfrm>
        </p:grpSpPr>
        <p:sp>
          <p:nvSpPr>
            <p:cNvPr id="10336" name="Rectangle 96"/>
            <p:cNvSpPr>
              <a:spLocks noChangeArrowheads="1"/>
            </p:cNvSpPr>
            <p:nvPr/>
          </p:nvSpPr>
          <p:spPr bwMode="auto">
            <a:xfrm>
              <a:off x="3552" y="2928"/>
              <a:ext cx="1872" cy="62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33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337" name="Group 97"/>
            <p:cNvGrpSpPr>
              <a:grpSpLocks/>
            </p:cNvGrpSpPr>
            <p:nvPr/>
          </p:nvGrpSpPr>
          <p:grpSpPr bwMode="auto">
            <a:xfrm>
              <a:off x="3552" y="3504"/>
              <a:ext cx="1883" cy="175"/>
              <a:chOff x="373" y="2510"/>
              <a:chExt cx="2267" cy="257"/>
            </a:xfrm>
          </p:grpSpPr>
          <p:grpSp>
            <p:nvGrpSpPr>
              <p:cNvPr id="10338" name="Group 98"/>
              <p:cNvGrpSpPr>
                <a:grpSpLocks/>
              </p:cNvGrpSpPr>
              <p:nvPr/>
            </p:nvGrpSpPr>
            <p:grpSpPr bwMode="auto">
              <a:xfrm rot="-106925">
                <a:off x="375" y="2510"/>
                <a:ext cx="377" cy="175"/>
                <a:chOff x="3438" y="2247"/>
                <a:chExt cx="377" cy="175"/>
              </a:xfrm>
            </p:grpSpPr>
            <p:sp>
              <p:nvSpPr>
                <p:cNvPr id="10339" name="Freeform 99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340" name="Oval 100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41" name="Group 101"/>
              <p:cNvGrpSpPr>
                <a:grpSpLocks/>
              </p:cNvGrpSpPr>
              <p:nvPr/>
            </p:nvGrpSpPr>
            <p:grpSpPr bwMode="auto">
              <a:xfrm rot="-106925">
                <a:off x="750" y="2524"/>
                <a:ext cx="377" cy="175"/>
                <a:chOff x="3438" y="2247"/>
                <a:chExt cx="377" cy="175"/>
              </a:xfrm>
            </p:grpSpPr>
            <p:sp>
              <p:nvSpPr>
                <p:cNvPr id="10342" name="Freeform 102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343" name="Oval 103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44" name="Group 104"/>
              <p:cNvGrpSpPr>
                <a:grpSpLocks/>
              </p:cNvGrpSpPr>
              <p:nvPr/>
            </p:nvGrpSpPr>
            <p:grpSpPr bwMode="auto">
              <a:xfrm rot="-106925">
                <a:off x="1122" y="2526"/>
                <a:ext cx="377" cy="175"/>
                <a:chOff x="3438" y="2247"/>
                <a:chExt cx="377" cy="175"/>
              </a:xfrm>
            </p:grpSpPr>
            <p:sp>
              <p:nvSpPr>
                <p:cNvPr id="10345" name="Freeform 105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346" name="Oval 106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47" name="Group 107"/>
              <p:cNvGrpSpPr>
                <a:grpSpLocks/>
              </p:cNvGrpSpPr>
              <p:nvPr/>
            </p:nvGrpSpPr>
            <p:grpSpPr bwMode="auto">
              <a:xfrm rot="-106925">
                <a:off x="1497" y="2531"/>
                <a:ext cx="377" cy="175"/>
                <a:chOff x="3438" y="2247"/>
                <a:chExt cx="377" cy="175"/>
              </a:xfrm>
            </p:grpSpPr>
            <p:sp>
              <p:nvSpPr>
                <p:cNvPr id="10348" name="Freeform 108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349" name="Oval 109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50" name="Group 110"/>
              <p:cNvGrpSpPr>
                <a:grpSpLocks/>
              </p:cNvGrpSpPr>
              <p:nvPr/>
            </p:nvGrpSpPr>
            <p:grpSpPr bwMode="auto">
              <a:xfrm rot="-106925">
                <a:off x="1872" y="2544"/>
                <a:ext cx="377" cy="175"/>
                <a:chOff x="3438" y="2247"/>
                <a:chExt cx="377" cy="175"/>
              </a:xfrm>
            </p:grpSpPr>
            <p:sp>
              <p:nvSpPr>
                <p:cNvPr id="10351" name="Freeform 111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352" name="Oval 112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53" name="Group 113"/>
              <p:cNvGrpSpPr>
                <a:grpSpLocks/>
              </p:cNvGrpSpPr>
              <p:nvPr/>
            </p:nvGrpSpPr>
            <p:grpSpPr bwMode="auto">
              <a:xfrm rot="-106925">
                <a:off x="2244" y="2546"/>
                <a:ext cx="377" cy="175"/>
                <a:chOff x="3438" y="2247"/>
                <a:chExt cx="377" cy="175"/>
              </a:xfrm>
            </p:grpSpPr>
            <p:sp>
              <p:nvSpPr>
                <p:cNvPr id="10354" name="Freeform 114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355" name="Oval 115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0356" name="Freeform 116"/>
              <p:cNvSpPr>
                <a:spLocks/>
              </p:cNvSpPr>
              <p:nvPr/>
            </p:nvSpPr>
            <p:spPr bwMode="auto">
              <a:xfrm>
                <a:off x="373" y="2717"/>
                <a:ext cx="2267" cy="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08" y="12"/>
                  </a:cxn>
                  <a:cxn ang="0">
                    <a:pos x="159" y="15"/>
                  </a:cxn>
                  <a:cxn ang="0">
                    <a:pos x="462" y="9"/>
                  </a:cxn>
                  <a:cxn ang="0">
                    <a:pos x="615" y="18"/>
                  </a:cxn>
                  <a:cxn ang="0">
                    <a:pos x="858" y="0"/>
                  </a:cxn>
                  <a:cxn ang="0">
                    <a:pos x="1029" y="15"/>
                  </a:cxn>
                  <a:cxn ang="0">
                    <a:pos x="1473" y="24"/>
                  </a:cxn>
                  <a:cxn ang="0">
                    <a:pos x="1698" y="21"/>
                  </a:cxn>
                  <a:cxn ang="0">
                    <a:pos x="1761" y="15"/>
                  </a:cxn>
                  <a:cxn ang="0">
                    <a:pos x="1800" y="24"/>
                  </a:cxn>
                  <a:cxn ang="0">
                    <a:pos x="1926" y="24"/>
                  </a:cxn>
                  <a:cxn ang="0">
                    <a:pos x="1965" y="21"/>
                  </a:cxn>
                  <a:cxn ang="0">
                    <a:pos x="2397" y="33"/>
                  </a:cxn>
                </a:cxnLst>
                <a:rect l="0" t="0" r="r" b="b"/>
                <a:pathLst>
                  <a:path w="2397" h="33">
                    <a:moveTo>
                      <a:pt x="0" y="6"/>
                    </a:moveTo>
                    <a:cubicBezTo>
                      <a:pt x="36" y="8"/>
                      <a:pt x="72" y="10"/>
                      <a:pt x="108" y="12"/>
                    </a:cubicBezTo>
                    <a:cubicBezTo>
                      <a:pt x="125" y="13"/>
                      <a:pt x="159" y="15"/>
                      <a:pt x="159" y="15"/>
                    </a:cubicBezTo>
                    <a:cubicBezTo>
                      <a:pt x="259" y="28"/>
                      <a:pt x="361" y="14"/>
                      <a:pt x="462" y="9"/>
                    </a:cubicBezTo>
                    <a:cubicBezTo>
                      <a:pt x="513" y="12"/>
                      <a:pt x="564" y="13"/>
                      <a:pt x="615" y="18"/>
                    </a:cubicBezTo>
                    <a:cubicBezTo>
                      <a:pt x="698" y="16"/>
                      <a:pt x="776" y="6"/>
                      <a:pt x="858" y="0"/>
                    </a:cubicBezTo>
                    <a:cubicBezTo>
                      <a:pt x="926" y="2"/>
                      <a:pt x="968" y="5"/>
                      <a:pt x="1029" y="15"/>
                    </a:cubicBezTo>
                    <a:cubicBezTo>
                      <a:pt x="1178" y="12"/>
                      <a:pt x="1324" y="18"/>
                      <a:pt x="1473" y="24"/>
                    </a:cubicBezTo>
                    <a:cubicBezTo>
                      <a:pt x="1548" y="23"/>
                      <a:pt x="1623" y="23"/>
                      <a:pt x="1698" y="21"/>
                    </a:cubicBezTo>
                    <a:cubicBezTo>
                      <a:pt x="1724" y="20"/>
                      <a:pt x="1738" y="23"/>
                      <a:pt x="1761" y="15"/>
                    </a:cubicBezTo>
                    <a:cubicBezTo>
                      <a:pt x="1772" y="11"/>
                      <a:pt x="1800" y="24"/>
                      <a:pt x="1800" y="24"/>
                    </a:cubicBezTo>
                    <a:cubicBezTo>
                      <a:pt x="1827" y="22"/>
                      <a:pt x="1899" y="24"/>
                      <a:pt x="1926" y="24"/>
                    </a:cubicBezTo>
                    <a:cubicBezTo>
                      <a:pt x="1953" y="24"/>
                      <a:pt x="1887" y="20"/>
                      <a:pt x="1965" y="21"/>
                    </a:cubicBezTo>
                    <a:cubicBezTo>
                      <a:pt x="2107" y="12"/>
                      <a:pt x="2253" y="33"/>
                      <a:pt x="2397" y="33"/>
                    </a:cubicBezTo>
                  </a:path>
                </a:pathLst>
              </a:custGeom>
              <a:noFill/>
              <a:ln w="76200" cmpd="sng">
                <a:pattFill prst="zigZag">
                  <a:fgClr>
                    <a:schemeClr val="bg1"/>
                  </a:fgClr>
                  <a:bgClr>
                    <a:srgbClr val="FFFFFF"/>
                  </a:bgClr>
                </a:patt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10357" name="Group 117"/>
            <p:cNvGrpSpPr>
              <a:grpSpLocks/>
            </p:cNvGrpSpPr>
            <p:nvPr/>
          </p:nvGrpSpPr>
          <p:grpSpPr bwMode="auto">
            <a:xfrm flipV="1">
              <a:off x="3552" y="2832"/>
              <a:ext cx="1883" cy="175"/>
              <a:chOff x="373" y="2510"/>
              <a:chExt cx="2267" cy="257"/>
            </a:xfrm>
          </p:grpSpPr>
          <p:grpSp>
            <p:nvGrpSpPr>
              <p:cNvPr id="10358" name="Group 118"/>
              <p:cNvGrpSpPr>
                <a:grpSpLocks/>
              </p:cNvGrpSpPr>
              <p:nvPr/>
            </p:nvGrpSpPr>
            <p:grpSpPr bwMode="auto">
              <a:xfrm rot="-106925">
                <a:off x="375" y="2510"/>
                <a:ext cx="377" cy="175"/>
                <a:chOff x="3438" y="2247"/>
                <a:chExt cx="377" cy="175"/>
              </a:xfrm>
            </p:grpSpPr>
            <p:sp>
              <p:nvSpPr>
                <p:cNvPr id="10359" name="Freeform 119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360" name="Oval 120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61" name="Group 121"/>
              <p:cNvGrpSpPr>
                <a:grpSpLocks/>
              </p:cNvGrpSpPr>
              <p:nvPr/>
            </p:nvGrpSpPr>
            <p:grpSpPr bwMode="auto">
              <a:xfrm rot="-106925">
                <a:off x="750" y="2524"/>
                <a:ext cx="377" cy="175"/>
                <a:chOff x="3438" y="2247"/>
                <a:chExt cx="377" cy="175"/>
              </a:xfrm>
            </p:grpSpPr>
            <p:sp>
              <p:nvSpPr>
                <p:cNvPr id="10362" name="Freeform 122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363" name="Oval 123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64" name="Group 124"/>
              <p:cNvGrpSpPr>
                <a:grpSpLocks/>
              </p:cNvGrpSpPr>
              <p:nvPr/>
            </p:nvGrpSpPr>
            <p:grpSpPr bwMode="auto">
              <a:xfrm rot="-106925">
                <a:off x="1122" y="2526"/>
                <a:ext cx="377" cy="175"/>
                <a:chOff x="3438" y="2247"/>
                <a:chExt cx="377" cy="175"/>
              </a:xfrm>
            </p:grpSpPr>
            <p:sp>
              <p:nvSpPr>
                <p:cNvPr id="10365" name="Freeform 125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366" name="Oval 126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67" name="Group 127"/>
              <p:cNvGrpSpPr>
                <a:grpSpLocks/>
              </p:cNvGrpSpPr>
              <p:nvPr/>
            </p:nvGrpSpPr>
            <p:grpSpPr bwMode="auto">
              <a:xfrm rot="-106925">
                <a:off x="1497" y="2531"/>
                <a:ext cx="377" cy="175"/>
                <a:chOff x="3438" y="2247"/>
                <a:chExt cx="377" cy="175"/>
              </a:xfrm>
            </p:grpSpPr>
            <p:sp>
              <p:nvSpPr>
                <p:cNvPr id="10368" name="Freeform 128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369" name="Oval 129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0" name="Group 130"/>
              <p:cNvGrpSpPr>
                <a:grpSpLocks/>
              </p:cNvGrpSpPr>
              <p:nvPr/>
            </p:nvGrpSpPr>
            <p:grpSpPr bwMode="auto">
              <a:xfrm rot="-106925">
                <a:off x="1872" y="2544"/>
                <a:ext cx="377" cy="175"/>
                <a:chOff x="3438" y="2247"/>
                <a:chExt cx="377" cy="175"/>
              </a:xfrm>
            </p:grpSpPr>
            <p:sp>
              <p:nvSpPr>
                <p:cNvPr id="10371" name="Freeform 131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372" name="Oval 132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3" name="Group 133"/>
              <p:cNvGrpSpPr>
                <a:grpSpLocks/>
              </p:cNvGrpSpPr>
              <p:nvPr/>
            </p:nvGrpSpPr>
            <p:grpSpPr bwMode="auto">
              <a:xfrm rot="-106925">
                <a:off x="2244" y="2546"/>
                <a:ext cx="377" cy="175"/>
                <a:chOff x="3438" y="2247"/>
                <a:chExt cx="377" cy="175"/>
              </a:xfrm>
            </p:grpSpPr>
            <p:sp>
              <p:nvSpPr>
                <p:cNvPr id="10374" name="Freeform 134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375" name="Oval 135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0376" name="Freeform 136"/>
              <p:cNvSpPr>
                <a:spLocks/>
              </p:cNvSpPr>
              <p:nvPr/>
            </p:nvSpPr>
            <p:spPr bwMode="auto">
              <a:xfrm>
                <a:off x="373" y="2717"/>
                <a:ext cx="2267" cy="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08" y="12"/>
                  </a:cxn>
                  <a:cxn ang="0">
                    <a:pos x="159" y="15"/>
                  </a:cxn>
                  <a:cxn ang="0">
                    <a:pos x="462" y="9"/>
                  </a:cxn>
                  <a:cxn ang="0">
                    <a:pos x="615" y="18"/>
                  </a:cxn>
                  <a:cxn ang="0">
                    <a:pos x="858" y="0"/>
                  </a:cxn>
                  <a:cxn ang="0">
                    <a:pos x="1029" y="15"/>
                  </a:cxn>
                  <a:cxn ang="0">
                    <a:pos x="1473" y="24"/>
                  </a:cxn>
                  <a:cxn ang="0">
                    <a:pos x="1698" y="21"/>
                  </a:cxn>
                  <a:cxn ang="0">
                    <a:pos x="1761" y="15"/>
                  </a:cxn>
                  <a:cxn ang="0">
                    <a:pos x="1800" y="24"/>
                  </a:cxn>
                  <a:cxn ang="0">
                    <a:pos x="1926" y="24"/>
                  </a:cxn>
                  <a:cxn ang="0">
                    <a:pos x="1965" y="21"/>
                  </a:cxn>
                  <a:cxn ang="0">
                    <a:pos x="2397" y="33"/>
                  </a:cxn>
                </a:cxnLst>
                <a:rect l="0" t="0" r="r" b="b"/>
                <a:pathLst>
                  <a:path w="2397" h="33">
                    <a:moveTo>
                      <a:pt x="0" y="6"/>
                    </a:moveTo>
                    <a:cubicBezTo>
                      <a:pt x="36" y="8"/>
                      <a:pt x="72" y="10"/>
                      <a:pt x="108" y="12"/>
                    </a:cubicBezTo>
                    <a:cubicBezTo>
                      <a:pt x="125" y="13"/>
                      <a:pt x="159" y="15"/>
                      <a:pt x="159" y="15"/>
                    </a:cubicBezTo>
                    <a:cubicBezTo>
                      <a:pt x="259" y="28"/>
                      <a:pt x="361" y="14"/>
                      <a:pt x="462" y="9"/>
                    </a:cubicBezTo>
                    <a:cubicBezTo>
                      <a:pt x="513" y="12"/>
                      <a:pt x="564" y="13"/>
                      <a:pt x="615" y="18"/>
                    </a:cubicBezTo>
                    <a:cubicBezTo>
                      <a:pt x="698" y="16"/>
                      <a:pt x="776" y="6"/>
                      <a:pt x="858" y="0"/>
                    </a:cubicBezTo>
                    <a:cubicBezTo>
                      <a:pt x="926" y="2"/>
                      <a:pt x="968" y="5"/>
                      <a:pt x="1029" y="15"/>
                    </a:cubicBezTo>
                    <a:cubicBezTo>
                      <a:pt x="1178" y="12"/>
                      <a:pt x="1324" y="18"/>
                      <a:pt x="1473" y="24"/>
                    </a:cubicBezTo>
                    <a:cubicBezTo>
                      <a:pt x="1548" y="23"/>
                      <a:pt x="1623" y="23"/>
                      <a:pt x="1698" y="21"/>
                    </a:cubicBezTo>
                    <a:cubicBezTo>
                      <a:pt x="1724" y="20"/>
                      <a:pt x="1738" y="23"/>
                      <a:pt x="1761" y="15"/>
                    </a:cubicBezTo>
                    <a:cubicBezTo>
                      <a:pt x="1772" y="11"/>
                      <a:pt x="1800" y="24"/>
                      <a:pt x="1800" y="24"/>
                    </a:cubicBezTo>
                    <a:cubicBezTo>
                      <a:pt x="1827" y="22"/>
                      <a:pt x="1899" y="24"/>
                      <a:pt x="1926" y="24"/>
                    </a:cubicBezTo>
                    <a:cubicBezTo>
                      <a:pt x="1953" y="24"/>
                      <a:pt x="1887" y="20"/>
                      <a:pt x="1965" y="21"/>
                    </a:cubicBezTo>
                    <a:cubicBezTo>
                      <a:pt x="2107" y="12"/>
                      <a:pt x="2253" y="33"/>
                      <a:pt x="2397" y="33"/>
                    </a:cubicBezTo>
                  </a:path>
                </a:pathLst>
              </a:custGeom>
              <a:noFill/>
              <a:ln w="76200" cmpd="sng">
                <a:pattFill prst="zigZag">
                  <a:fgClr>
                    <a:schemeClr val="bg1"/>
                  </a:fgClr>
                  <a:bgClr>
                    <a:srgbClr val="FFFFFF"/>
                  </a:bgClr>
                </a:patt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grpSp>
        <p:nvGrpSpPr>
          <p:cNvPr id="10419" name="Group 179"/>
          <p:cNvGrpSpPr>
            <a:grpSpLocks/>
          </p:cNvGrpSpPr>
          <p:nvPr/>
        </p:nvGrpSpPr>
        <p:grpSpPr bwMode="auto">
          <a:xfrm>
            <a:off x="6040438" y="1936750"/>
            <a:ext cx="2989262" cy="666750"/>
            <a:chOff x="3090" y="1200"/>
            <a:chExt cx="1883" cy="420"/>
          </a:xfrm>
        </p:grpSpPr>
        <p:sp>
          <p:nvSpPr>
            <p:cNvPr id="10378" name="Rectangle 138"/>
            <p:cNvSpPr>
              <a:spLocks noChangeArrowheads="1"/>
            </p:cNvSpPr>
            <p:nvPr/>
          </p:nvSpPr>
          <p:spPr bwMode="auto">
            <a:xfrm>
              <a:off x="3090" y="1299"/>
              <a:ext cx="1872" cy="237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33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379" name="Group 139"/>
            <p:cNvGrpSpPr>
              <a:grpSpLocks/>
            </p:cNvGrpSpPr>
            <p:nvPr/>
          </p:nvGrpSpPr>
          <p:grpSpPr bwMode="auto">
            <a:xfrm>
              <a:off x="3090" y="1440"/>
              <a:ext cx="1883" cy="180"/>
              <a:chOff x="373" y="2510"/>
              <a:chExt cx="2267" cy="257"/>
            </a:xfrm>
          </p:grpSpPr>
          <p:grpSp>
            <p:nvGrpSpPr>
              <p:cNvPr id="10380" name="Group 140"/>
              <p:cNvGrpSpPr>
                <a:grpSpLocks/>
              </p:cNvGrpSpPr>
              <p:nvPr/>
            </p:nvGrpSpPr>
            <p:grpSpPr bwMode="auto">
              <a:xfrm rot="-106925">
                <a:off x="375" y="2510"/>
                <a:ext cx="377" cy="175"/>
                <a:chOff x="3438" y="2247"/>
                <a:chExt cx="377" cy="175"/>
              </a:xfrm>
            </p:grpSpPr>
            <p:sp>
              <p:nvSpPr>
                <p:cNvPr id="10381" name="Freeform 141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382" name="Oval 142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83" name="Group 143"/>
              <p:cNvGrpSpPr>
                <a:grpSpLocks/>
              </p:cNvGrpSpPr>
              <p:nvPr/>
            </p:nvGrpSpPr>
            <p:grpSpPr bwMode="auto">
              <a:xfrm rot="-106925">
                <a:off x="750" y="2524"/>
                <a:ext cx="377" cy="175"/>
                <a:chOff x="3438" y="2247"/>
                <a:chExt cx="377" cy="175"/>
              </a:xfrm>
            </p:grpSpPr>
            <p:sp>
              <p:nvSpPr>
                <p:cNvPr id="10384" name="Freeform 144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385" name="Oval 145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86" name="Group 146"/>
              <p:cNvGrpSpPr>
                <a:grpSpLocks/>
              </p:cNvGrpSpPr>
              <p:nvPr/>
            </p:nvGrpSpPr>
            <p:grpSpPr bwMode="auto">
              <a:xfrm rot="-106925">
                <a:off x="1122" y="2526"/>
                <a:ext cx="377" cy="175"/>
                <a:chOff x="3438" y="2247"/>
                <a:chExt cx="377" cy="175"/>
              </a:xfrm>
            </p:grpSpPr>
            <p:sp>
              <p:nvSpPr>
                <p:cNvPr id="10387" name="Freeform 147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388" name="Oval 148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89" name="Group 149"/>
              <p:cNvGrpSpPr>
                <a:grpSpLocks/>
              </p:cNvGrpSpPr>
              <p:nvPr/>
            </p:nvGrpSpPr>
            <p:grpSpPr bwMode="auto">
              <a:xfrm rot="-106925">
                <a:off x="1497" y="2531"/>
                <a:ext cx="377" cy="175"/>
                <a:chOff x="3438" y="2247"/>
                <a:chExt cx="377" cy="175"/>
              </a:xfrm>
            </p:grpSpPr>
            <p:sp>
              <p:nvSpPr>
                <p:cNvPr id="10390" name="Freeform 150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391" name="Oval 151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92" name="Group 152"/>
              <p:cNvGrpSpPr>
                <a:grpSpLocks/>
              </p:cNvGrpSpPr>
              <p:nvPr/>
            </p:nvGrpSpPr>
            <p:grpSpPr bwMode="auto">
              <a:xfrm rot="-106925">
                <a:off x="1872" y="2544"/>
                <a:ext cx="377" cy="175"/>
                <a:chOff x="3438" y="2247"/>
                <a:chExt cx="377" cy="175"/>
              </a:xfrm>
            </p:grpSpPr>
            <p:sp>
              <p:nvSpPr>
                <p:cNvPr id="10393" name="Freeform 153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394" name="Oval 154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95" name="Group 155"/>
              <p:cNvGrpSpPr>
                <a:grpSpLocks/>
              </p:cNvGrpSpPr>
              <p:nvPr/>
            </p:nvGrpSpPr>
            <p:grpSpPr bwMode="auto">
              <a:xfrm rot="-106925">
                <a:off x="2244" y="2546"/>
                <a:ext cx="377" cy="175"/>
                <a:chOff x="3438" y="2247"/>
                <a:chExt cx="377" cy="175"/>
              </a:xfrm>
            </p:grpSpPr>
            <p:sp>
              <p:nvSpPr>
                <p:cNvPr id="10396" name="Freeform 156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397" name="Oval 157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0398" name="Freeform 158"/>
              <p:cNvSpPr>
                <a:spLocks/>
              </p:cNvSpPr>
              <p:nvPr/>
            </p:nvSpPr>
            <p:spPr bwMode="auto">
              <a:xfrm>
                <a:off x="373" y="2717"/>
                <a:ext cx="2267" cy="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08" y="12"/>
                  </a:cxn>
                  <a:cxn ang="0">
                    <a:pos x="159" y="15"/>
                  </a:cxn>
                  <a:cxn ang="0">
                    <a:pos x="462" y="9"/>
                  </a:cxn>
                  <a:cxn ang="0">
                    <a:pos x="615" y="18"/>
                  </a:cxn>
                  <a:cxn ang="0">
                    <a:pos x="858" y="0"/>
                  </a:cxn>
                  <a:cxn ang="0">
                    <a:pos x="1029" y="15"/>
                  </a:cxn>
                  <a:cxn ang="0">
                    <a:pos x="1473" y="24"/>
                  </a:cxn>
                  <a:cxn ang="0">
                    <a:pos x="1698" y="21"/>
                  </a:cxn>
                  <a:cxn ang="0">
                    <a:pos x="1761" y="15"/>
                  </a:cxn>
                  <a:cxn ang="0">
                    <a:pos x="1800" y="24"/>
                  </a:cxn>
                  <a:cxn ang="0">
                    <a:pos x="1926" y="24"/>
                  </a:cxn>
                  <a:cxn ang="0">
                    <a:pos x="1965" y="21"/>
                  </a:cxn>
                  <a:cxn ang="0">
                    <a:pos x="2397" y="33"/>
                  </a:cxn>
                </a:cxnLst>
                <a:rect l="0" t="0" r="r" b="b"/>
                <a:pathLst>
                  <a:path w="2397" h="33">
                    <a:moveTo>
                      <a:pt x="0" y="6"/>
                    </a:moveTo>
                    <a:cubicBezTo>
                      <a:pt x="36" y="8"/>
                      <a:pt x="72" y="10"/>
                      <a:pt x="108" y="12"/>
                    </a:cubicBezTo>
                    <a:cubicBezTo>
                      <a:pt x="125" y="13"/>
                      <a:pt x="159" y="15"/>
                      <a:pt x="159" y="15"/>
                    </a:cubicBezTo>
                    <a:cubicBezTo>
                      <a:pt x="259" y="28"/>
                      <a:pt x="361" y="14"/>
                      <a:pt x="462" y="9"/>
                    </a:cubicBezTo>
                    <a:cubicBezTo>
                      <a:pt x="513" y="12"/>
                      <a:pt x="564" y="13"/>
                      <a:pt x="615" y="18"/>
                    </a:cubicBezTo>
                    <a:cubicBezTo>
                      <a:pt x="698" y="16"/>
                      <a:pt x="776" y="6"/>
                      <a:pt x="858" y="0"/>
                    </a:cubicBezTo>
                    <a:cubicBezTo>
                      <a:pt x="926" y="2"/>
                      <a:pt x="968" y="5"/>
                      <a:pt x="1029" y="15"/>
                    </a:cubicBezTo>
                    <a:cubicBezTo>
                      <a:pt x="1178" y="12"/>
                      <a:pt x="1324" y="18"/>
                      <a:pt x="1473" y="24"/>
                    </a:cubicBezTo>
                    <a:cubicBezTo>
                      <a:pt x="1548" y="23"/>
                      <a:pt x="1623" y="23"/>
                      <a:pt x="1698" y="21"/>
                    </a:cubicBezTo>
                    <a:cubicBezTo>
                      <a:pt x="1724" y="20"/>
                      <a:pt x="1738" y="23"/>
                      <a:pt x="1761" y="15"/>
                    </a:cubicBezTo>
                    <a:cubicBezTo>
                      <a:pt x="1772" y="11"/>
                      <a:pt x="1800" y="24"/>
                      <a:pt x="1800" y="24"/>
                    </a:cubicBezTo>
                    <a:cubicBezTo>
                      <a:pt x="1827" y="22"/>
                      <a:pt x="1899" y="24"/>
                      <a:pt x="1926" y="24"/>
                    </a:cubicBezTo>
                    <a:cubicBezTo>
                      <a:pt x="1953" y="24"/>
                      <a:pt x="1887" y="20"/>
                      <a:pt x="1965" y="21"/>
                    </a:cubicBezTo>
                    <a:cubicBezTo>
                      <a:pt x="2107" y="12"/>
                      <a:pt x="2253" y="33"/>
                      <a:pt x="2397" y="33"/>
                    </a:cubicBezTo>
                  </a:path>
                </a:pathLst>
              </a:custGeom>
              <a:noFill/>
              <a:ln w="76200" cmpd="sng">
                <a:pattFill prst="zigZag">
                  <a:fgClr>
                    <a:schemeClr val="bg1"/>
                  </a:fgClr>
                  <a:bgClr>
                    <a:srgbClr val="FFFFFF"/>
                  </a:bgClr>
                </a:patt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10399" name="Group 159"/>
            <p:cNvGrpSpPr>
              <a:grpSpLocks/>
            </p:cNvGrpSpPr>
            <p:nvPr/>
          </p:nvGrpSpPr>
          <p:grpSpPr bwMode="auto">
            <a:xfrm flipV="1">
              <a:off x="3090" y="1200"/>
              <a:ext cx="1883" cy="180"/>
              <a:chOff x="373" y="2510"/>
              <a:chExt cx="2267" cy="257"/>
            </a:xfrm>
          </p:grpSpPr>
          <p:grpSp>
            <p:nvGrpSpPr>
              <p:cNvPr id="10400" name="Group 160"/>
              <p:cNvGrpSpPr>
                <a:grpSpLocks/>
              </p:cNvGrpSpPr>
              <p:nvPr/>
            </p:nvGrpSpPr>
            <p:grpSpPr bwMode="auto">
              <a:xfrm rot="-106925">
                <a:off x="375" y="2510"/>
                <a:ext cx="377" cy="175"/>
                <a:chOff x="3438" y="2247"/>
                <a:chExt cx="377" cy="175"/>
              </a:xfrm>
            </p:grpSpPr>
            <p:sp>
              <p:nvSpPr>
                <p:cNvPr id="10401" name="Freeform 161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402" name="Oval 162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403" name="Group 163"/>
              <p:cNvGrpSpPr>
                <a:grpSpLocks/>
              </p:cNvGrpSpPr>
              <p:nvPr/>
            </p:nvGrpSpPr>
            <p:grpSpPr bwMode="auto">
              <a:xfrm rot="-106925">
                <a:off x="750" y="2524"/>
                <a:ext cx="377" cy="175"/>
                <a:chOff x="3438" y="2247"/>
                <a:chExt cx="377" cy="175"/>
              </a:xfrm>
            </p:grpSpPr>
            <p:sp>
              <p:nvSpPr>
                <p:cNvPr id="10404" name="Freeform 164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405" name="Oval 165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406" name="Group 166"/>
              <p:cNvGrpSpPr>
                <a:grpSpLocks/>
              </p:cNvGrpSpPr>
              <p:nvPr/>
            </p:nvGrpSpPr>
            <p:grpSpPr bwMode="auto">
              <a:xfrm rot="-106925">
                <a:off x="1122" y="2526"/>
                <a:ext cx="377" cy="175"/>
                <a:chOff x="3438" y="2247"/>
                <a:chExt cx="377" cy="175"/>
              </a:xfrm>
            </p:grpSpPr>
            <p:sp>
              <p:nvSpPr>
                <p:cNvPr id="10407" name="Freeform 167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408" name="Oval 168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409" name="Group 169"/>
              <p:cNvGrpSpPr>
                <a:grpSpLocks/>
              </p:cNvGrpSpPr>
              <p:nvPr/>
            </p:nvGrpSpPr>
            <p:grpSpPr bwMode="auto">
              <a:xfrm rot="-106925">
                <a:off x="1497" y="2531"/>
                <a:ext cx="377" cy="175"/>
                <a:chOff x="3438" y="2247"/>
                <a:chExt cx="377" cy="175"/>
              </a:xfrm>
            </p:grpSpPr>
            <p:sp>
              <p:nvSpPr>
                <p:cNvPr id="10410" name="Freeform 170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411" name="Oval 171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412" name="Group 172"/>
              <p:cNvGrpSpPr>
                <a:grpSpLocks/>
              </p:cNvGrpSpPr>
              <p:nvPr/>
            </p:nvGrpSpPr>
            <p:grpSpPr bwMode="auto">
              <a:xfrm rot="-106925">
                <a:off x="1872" y="2544"/>
                <a:ext cx="377" cy="175"/>
                <a:chOff x="3438" y="2247"/>
                <a:chExt cx="377" cy="175"/>
              </a:xfrm>
            </p:grpSpPr>
            <p:sp>
              <p:nvSpPr>
                <p:cNvPr id="10413" name="Freeform 173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414" name="Oval 174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415" name="Group 175"/>
              <p:cNvGrpSpPr>
                <a:grpSpLocks/>
              </p:cNvGrpSpPr>
              <p:nvPr/>
            </p:nvGrpSpPr>
            <p:grpSpPr bwMode="auto">
              <a:xfrm rot="-106925">
                <a:off x="2244" y="2546"/>
                <a:ext cx="377" cy="175"/>
                <a:chOff x="3438" y="2247"/>
                <a:chExt cx="377" cy="175"/>
              </a:xfrm>
            </p:grpSpPr>
            <p:sp>
              <p:nvSpPr>
                <p:cNvPr id="10416" name="Freeform 176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417" name="Oval 177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0418" name="Freeform 178"/>
              <p:cNvSpPr>
                <a:spLocks/>
              </p:cNvSpPr>
              <p:nvPr/>
            </p:nvSpPr>
            <p:spPr bwMode="auto">
              <a:xfrm>
                <a:off x="373" y="2717"/>
                <a:ext cx="2267" cy="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08" y="12"/>
                  </a:cxn>
                  <a:cxn ang="0">
                    <a:pos x="159" y="15"/>
                  </a:cxn>
                  <a:cxn ang="0">
                    <a:pos x="462" y="9"/>
                  </a:cxn>
                  <a:cxn ang="0">
                    <a:pos x="615" y="18"/>
                  </a:cxn>
                  <a:cxn ang="0">
                    <a:pos x="858" y="0"/>
                  </a:cxn>
                  <a:cxn ang="0">
                    <a:pos x="1029" y="15"/>
                  </a:cxn>
                  <a:cxn ang="0">
                    <a:pos x="1473" y="24"/>
                  </a:cxn>
                  <a:cxn ang="0">
                    <a:pos x="1698" y="21"/>
                  </a:cxn>
                  <a:cxn ang="0">
                    <a:pos x="1761" y="15"/>
                  </a:cxn>
                  <a:cxn ang="0">
                    <a:pos x="1800" y="24"/>
                  </a:cxn>
                  <a:cxn ang="0">
                    <a:pos x="1926" y="24"/>
                  </a:cxn>
                  <a:cxn ang="0">
                    <a:pos x="1965" y="21"/>
                  </a:cxn>
                  <a:cxn ang="0">
                    <a:pos x="2397" y="33"/>
                  </a:cxn>
                </a:cxnLst>
                <a:rect l="0" t="0" r="r" b="b"/>
                <a:pathLst>
                  <a:path w="2397" h="33">
                    <a:moveTo>
                      <a:pt x="0" y="6"/>
                    </a:moveTo>
                    <a:cubicBezTo>
                      <a:pt x="36" y="8"/>
                      <a:pt x="72" y="10"/>
                      <a:pt x="108" y="12"/>
                    </a:cubicBezTo>
                    <a:cubicBezTo>
                      <a:pt x="125" y="13"/>
                      <a:pt x="159" y="15"/>
                      <a:pt x="159" y="15"/>
                    </a:cubicBezTo>
                    <a:cubicBezTo>
                      <a:pt x="259" y="28"/>
                      <a:pt x="361" y="14"/>
                      <a:pt x="462" y="9"/>
                    </a:cubicBezTo>
                    <a:cubicBezTo>
                      <a:pt x="513" y="12"/>
                      <a:pt x="564" y="13"/>
                      <a:pt x="615" y="18"/>
                    </a:cubicBezTo>
                    <a:cubicBezTo>
                      <a:pt x="698" y="16"/>
                      <a:pt x="776" y="6"/>
                      <a:pt x="858" y="0"/>
                    </a:cubicBezTo>
                    <a:cubicBezTo>
                      <a:pt x="926" y="2"/>
                      <a:pt x="968" y="5"/>
                      <a:pt x="1029" y="15"/>
                    </a:cubicBezTo>
                    <a:cubicBezTo>
                      <a:pt x="1178" y="12"/>
                      <a:pt x="1324" y="18"/>
                      <a:pt x="1473" y="24"/>
                    </a:cubicBezTo>
                    <a:cubicBezTo>
                      <a:pt x="1548" y="23"/>
                      <a:pt x="1623" y="23"/>
                      <a:pt x="1698" y="21"/>
                    </a:cubicBezTo>
                    <a:cubicBezTo>
                      <a:pt x="1724" y="20"/>
                      <a:pt x="1738" y="23"/>
                      <a:pt x="1761" y="15"/>
                    </a:cubicBezTo>
                    <a:cubicBezTo>
                      <a:pt x="1772" y="11"/>
                      <a:pt x="1800" y="24"/>
                      <a:pt x="1800" y="24"/>
                    </a:cubicBezTo>
                    <a:cubicBezTo>
                      <a:pt x="1827" y="22"/>
                      <a:pt x="1899" y="24"/>
                      <a:pt x="1926" y="24"/>
                    </a:cubicBezTo>
                    <a:cubicBezTo>
                      <a:pt x="1953" y="24"/>
                      <a:pt x="1887" y="20"/>
                      <a:pt x="1965" y="21"/>
                    </a:cubicBezTo>
                    <a:cubicBezTo>
                      <a:pt x="2107" y="12"/>
                      <a:pt x="2253" y="33"/>
                      <a:pt x="2397" y="33"/>
                    </a:cubicBezTo>
                  </a:path>
                </a:pathLst>
              </a:custGeom>
              <a:noFill/>
              <a:ln w="76200" cmpd="sng">
                <a:pattFill prst="zigZag">
                  <a:fgClr>
                    <a:schemeClr val="bg1"/>
                  </a:fgClr>
                  <a:bgClr>
                    <a:srgbClr val="FFFFFF"/>
                  </a:bgClr>
                </a:patt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sp>
        <p:nvSpPr>
          <p:cNvPr id="10420" name="AutoShape 180"/>
          <p:cNvSpPr>
            <a:spLocks noChangeArrowheads="1"/>
          </p:cNvSpPr>
          <p:nvPr/>
        </p:nvSpPr>
        <p:spPr bwMode="auto">
          <a:xfrm>
            <a:off x="3167063" y="1928813"/>
            <a:ext cx="2800350" cy="762000"/>
          </a:xfrm>
          <a:custGeom>
            <a:avLst/>
            <a:gdLst>
              <a:gd name="G0" fmla="+- 19261 0 0"/>
              <a:gd name="G1" fmla="+- 3465 0 0"/>
              <a:gd name="G2" fmla="+- 21600 0 3465"/>
              <a:gd name="G3" fmla="+- 10800 0 3465"/>
              <a:gd name="G4" fmla="+- 21600 0 19261"/>
              <a:gd name="G5" fmla="*/ G4 G3 10800"/>
              <a:gd name="G6" fmla="+- 21600 0 G5"/>
              <a:gd name="T0" fmla="*/ 19261 w 21600"/>
              <a:gd name="T1" fmla="*/ 0 h 21600"/>
              <a:gd name="T2" fmla="*/ 0 w 21600"/>
              <a:gd name="T3" fmla="*/ 10800 h 21600"/>
              <a:gd name="T4" fmla="*/ 19261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261" y="0"/>
                </a:moveTo>
                <a:lnTo>
                  <a:pt x="19261" y="3465"/>
                </a:lnTo>
                <a:lnTo>
                  <a:pt x="3375" y="3465"/>
                </a:lnTo>
                <a:lnTo>
                  <a:pt x="3375" y="18135"/>
                </a:lnTo>
                <a:lnTo>
                  <a:pt x="19261" y="18135"/>
                </a:lnTo>
                <a:lnTo>
                  <a:pt x="19261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465"/>
                </a:moveTo>
                <a:lnTo>
                  <a:pt x="1350" y="18135"/>
                </a:lnTo>
                <a:lnTo>
                  <a:pt x="2700" y="18135"/>
                </a:lnTo>
                <a:lnTo>
                  <a:pt x="2700" y="3465"/>
                </a:lnTo>
                <a:close/>
              </a:path>
              <a:path w="21600" h="21600">
                <a:moveTo>
                  <a:pt x="0" y="3465"/>
                </a:moveTo>
                <a:lnTo>
                  <a:pt x="0" y="18135"/>
                </a:lnTo>
                <a:lnTo>
                  <a:pt x="675" y="18135"/>
                </a:lnTo>
                <a:lnTo>
                  <a:pt x="675" y="346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нейромедиаторы</a:t>
            </a:r>
          </a:p>
        </p:txBody>
      </p:sp>
      <p:grpSp>
        <p:nvGrpSpPr>
          <p:cNvPr id="10528" name="Group 288"/>
          <p:cNvGrpSpPr>
            <a:grpSpLocks/>
          </p:cNvGrpSpPr>
          <p:nvPr/>
        </p:nvGrpSpPr>
        <p:grpSpPr bwMode="auto">
          <a:xfrm>
            <a:off x="298450" y="4929188"/>
            <a:ext cx="2997200" cy="1219200"/>
            <a:chOff x="384" y="2779"/>
            <a:chExt cx="1888" cy="768"/>
          </a:xfrm>
        </p:grpSpPr>
        <p:sp>
          <p:nvSpPr>
            <p:cNvPr id="10527" name="AutoShape 287"/>
            <p:cNvSpPr>
              <a:spLocks noChangeArrowheads="1"/>
            </p:cNvSpPr>
            <p:nvPr/>
          </p:nvSpPr>
          <p:spPr bwMode="auto">
            <a:xfrm rot="5400000">
              <a:off x="952" y="2227"/>
              <a:ext cx="768" cy="187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F33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526" name="Group 286"/>
            <p:cNvGrpSpPr>
              <a:grpSpLocks/>
            </p:cNvGrpSpPr>
            <p:nvPr/>
          </p:nvGrpSpPr>
          <p:grpSpPr bwMode="auto">
            <a:xfrm>
              <a:off x="384" y="3213"/>
              <a:ext cx="1884" cy="328"/>
              <a:chOff x="384" y="3213"/>
              <a:chExt cx="1884" cy="328"/>
            </a:xfrm>
          </p:grpSpPr>
          <p:grpSp>
            <p:nvGrpSpPr>
              <p:cNvPr id="10466" name="Group 226"/>
              <p:cNvGrpSpPr>
                <a:grpSpLocks/>
              </p:cNvGrpSpPr>
              <p:nvPr/>
            </p:nvGrpSpPr>
            <p:grpSpPr bwMode="auto">
              <a:xfrm rot="577924">
                <a:off x="411" y="3213"/>
                <a:ext cx="226" cy="119"/>
                <a:chOff x="3438" y="2247"/>
                <a:chExt cx="377" cy="175"/>
              </a:xfrm>
            </p:grpSpPr>
            <p:sp>
              <p:nvSpPr>
                <p:cNvPr id="10467" name="Freeform 227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468" name="Oval 228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469" name="Group 229"/>
              <p:cNvGrpSpPr>
                <a:grpSpLocks/>
              </p:cNvGrpSpPr>
              <p:nvPr/>
            </p:nvGrpSpPr>
            <p:grpSpPr bwMode="auto">
              <a:xfrm rot="353483">
                <a:off x="732" y="3265"/>
                <a:ext cx="226" cy="119"/>
                <a:chOff x="3438" y="2247"/>
                <a:chExt cx="377" cy="175"/>
              </a:xfrm>
            </p:grpSpPr>
            <p:sp>
              <p:nvSpPr>
                <p:cNvPr id="10470" name="Freeform 230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471" name="Oval 231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472" name="Group 232"/>
              <p:cNvGrpSpPr>
                <a:grpSpLocks/>
              </p:cNvGrpSpPr>
              <p:nvPr/>
            </p:nvGrpSpPr>
            <p:grpSpPr bwMode="auto">
              <a:xfrm rot="589254">
                <a:off x="1051" y="3295"/>
                <a:ext cx="226" cy="119"/>
                <a:chOff x="3438" y="2247"/>
                <a:chExt cx="377" cy="175"/>
              </a:xfrm>
            </p:grpSpPr>
            <p:sp>
              <p:nvSpPr>
                <p:cNvPr id="10473" name="Freeform 233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474" name="Oval 234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475" name="Group 235"/>
              <p:cNvGrpSpPr>
                <a:grpSpLocks/>
              </p:cNvGrpSpPr>
              <p:nvPr/>
            </p:nvGrpSpPr>
            <p:grpSpPr bwMode="auto">
              <a:xfrm rot="387362">
                <a:off x="2042" y="3422"/>
                <a:ext cx="226" cy="119"/>
                <a:chOff x="3438" y="2247"/>
                <a:chExt cx="377" cy="175"/>
              </a:xfrm>
            </p:grpSpPr>
            <p:sp>
              <p:nvSpPr>
                <p:cNvPr id="10476" name="Freeform 236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477" name="Oval 237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478" name="Group 238"/>
              <p:cNvGrpSpPr>
                <a:grpSpLocks/>
              </p:cNvGrpSpPr>
              <p:nvPr/>
            </p:nvGrpSpPr>
            <p:grpSpPr bwMode="auto">
              <a:xfrm rot="493712">
                <a:off x="1382" y="3349"/>
                <a:ext cx="226" cy="119"/>
                <a:chOff x="3438" y="2247"/>
                <a:chExt cx="377" cy="175"/>
              </a:xfrm>
            </p:grpSpPr>
            <p:sp>
              <p:nvSpPr>
                <p:cNvPr id="10479" name="Freeform 239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480" name="Oval 240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481" name="Group 241"/>
              <p:cNvGrpSpPr>
                <a:grpSpLocks/>
              </p:cNvGrpSpPr>
              <p:nvPr/>
            </p:nvGrpSpPr>
            <p:grpSpPr bwMode="auto">
              <a:xfrm rot="264348">
                <a:off x="1704" y="3375"/>
                <a:ext cx="226" cy="119"/>
                <a:chOff x="3438" y="2247"/>
                <a:chExt cx="377" cy="175"/>
              </a:xfrm>
            </p:grpSpPr>
            <p:sp>
              <p:nvSpPr>
                <p:cNvPr id="10482" name="Freeform 242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483" name="Oval 243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0484" name="Freeform 244"/>
              <p:cNvSpPr>
                <a:spLocks/>
              </p:cNvSpPr>
              <p:nvPr/>
            </p:nvSpPr>
            <p:spPr bwMode="auto">
              <a:xfrm rot="367124">
                <a:off x="384" y="3456"/>
                <a:ext cx="1883" cy="3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08" y="12"/>
                  </a:cxn>
                  <a:cxn ang="0">
                    <a:pos x="159" y="15"/>
                  </a:cxn>
                  <a:cxn ang="0">
                    <a:pos x="462" y="9"/>
                  </a:cxn>
                  <a:cxn ang="0">
                    <a:pos x="615" y="18"/>
                  </a:cxn>
                  <a:cxn ang="0">
                    <a:pos x="858" y="0"/>
                  </a:cxn>
                  <a:cxn ang="0">
                    <a:pos x="1029" y="15"/>
                  </a:cxn>
                  <a:cxn ang="0">
                    <a:pos x="1473" y="24"/>
                  </a:cxn>
                  <a:cxn ang="0">
                    <a:pos x="1698" y="21"/>
                  </a:cxn>
                  <a:cxn ang="0">
                    <a:pos x="1761" y="15"/>
                  </a:cxn>
                  <a:cxn ang="0">
                    <a:pos x="1800" y="24"/>
                  </a:cxn>
                  <a:cxn ang="0">
                    <a:pos x="1926" y="24"/>
                  </a:cxn>
                  <a:cxn ang="0">
                    <a:pos x="1965" y="21"/>
                  </a:cxn>
                  <a:cxn ang="0">
                    <a:pos x="2397" y="33"/>
                  </a:cxn>
                </a:cxnLst>
                <a:rect l="0" t="0" r="r" b="b"/>
                <a:pathLst>
                  <a:path w="2397" h="33">
                    <a:moveTo>
                      <a:pt x="0" y="6"/>
                    </a:moveTo>
                    <a:cubicBezTo>
                      <a:pt x="36" y="8"/>
                      <a:pt x="72" y="10"/>
                      <a:pt x="108" y="12"/>
                    </a:cubicBezTo>
                    <a:cubicBezTo>
                      <a:pt x="125" y="13"/>
                      <a:pt x="159" y="15"/>
                      <a:pt x="159" y="15"/>
                    </a:cubicBezTo>
                    <a:cubicBezTo>
                      <a:pt x="259" y="28"/>
                      <a:pt x="361" y="14"/>
                      <a:pt x="462" y="9"/>
                    </a:cubicBezTo>
                    <a:cubicBezTo>
                      <a:pt x="513" y="12"/>
                      <a:pt x="564" y="13"/>
                      <a:pt x="615" y="18"/>
                    </a:cubicBezTo>
                    <a:cubicBezTo>
                      <a:pt x="698" y="16"/>
                      <a:pt x="776" y="6"/>
                      <a:pt x="858" y="0"/>
                    </a:cubicBezTo>
                    <a:cubicBezTo>
                      <a:pt x="926" y="2"/>
                      <a:pt x="968" y="5"/>
                      <a:pt x="1029" y="15"/>
                    </a:cubicBezTo>
                    <a:cubicBezTo>
                      <a:pt x="1178" y="12"/>
                      <a:pt x="1324" y="18"/>
                      <a:pt x="1473" y="24"/>
                    </a:cubicBezTo>
                    <a:cubicBezTo>
                      <a:pt x="1548" y="23"/>
                      <a:pt x="1623" y="23"/>
                      <a:pt x="1698" y="21"/>
                    </a:cubicBezTo>
                    <a:cubicBezTo>
                      <a:pt x="1724" y="20"/>
                      <a:pt x="1738" y="23"/>
                      <a:pt x="1761" y="15"/>
                    </a:cubicBezTo>
                    <a:cubicBezTo>
                      <a:pt x="1772" y="11"/>
                      <a:pt x="1800" y="24"/>
                      <a:pt x="1800" y="24"/>
                    </a:cubicBezTo>
                    <a:cubicBezTo>
                      <a:pt x="1827" y="22"/>
                      <a:pt x="1899" y="24"/>
                      <a:pt x="1926" y="24"/>
                    </a:cubicBezTo>
                    <a:cubicBezTo>
                      <a:pt x="1953" y="24"/>
                      <a:pt x="1887" y="20"/>
                      <a:pt x="1965" y="21"/>
                    </a:cubicBezTo>
                    <a:cubicBezTo>
                      <a:pt x="2107" y="12"/>
                      <a:pt x="2253" y="33"/>
                      <a:pt x="2397" y="33"/>
                    </a:cubicBezTo>
                  </a:path>
                </a:pathLst>
              </a:custGeom>
              <a:noFill/>
              <a:ln w="76200" cmpd="sng">
                <a:pattFill prst="zigZag">
                  <a:fgClr>
                    <a:schemeClr val="bg1"/>
                  </a:fgClr>
                  <a:bgClr>
                    <a:srgbClr val="FFFFFF"/>
                  </a:bgClr>
                </a:patt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10525" name="Group 285"/>
            <p:cNvGrpSpPr>
              <a:grpSpLocks/>
            </p:cNvGrpSpPr>
            <p:nvPr/>
          </p:nvGrpSpPr>
          <p:grpSpPr bwMode="auto">
            <a:xfrm flipV="1">
              <a:off x="384" y="2784"/>
              <a:ext cx="1884" cy="328"/>
              <a:chOff x="442" y="3560"/>
              <a:chExt cx="1884" cy="328"/>
            </a:xfrm>
          </p:grpSpPr>
          <p:grpSp>
            <p:nvGrpSpPr>
              <p:cNvPr id="10506" name="Group 266"/>
              <p:cNvGrpSpPr>
                <a:grpSpLocks/>
              </p:cNvGrpSpPr>
              <p:nvPr/>
            </p:nvGrpSpPr>
            <p:grpSpPr bwMode="auto">
              <a:xfrm rot="577924">
                <a:off x="469" y="3560"/>
                <a:ext cx="226" cy="119"/>
                <a:chOff x="3438" y="2247"/>
                <a:chExt cx="377" cy="175"/>
              </a:xfrm>
            </p:grpSpPr>
            <p:sp>
              <p:nvSpPr>
                <p:cNvPr id="10507" name="Freeform 267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508" name="Oval 268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509" name="Group 269"/>
              <p:cNvGrpSpPr>
                <a:grpSpLocks/>
              </p:cNvGrpSpPr>
              <p:nvPr/>
            </p:nvGrpSpPr>
            <p:grpSpPr bwMode="auto">
              <a:xfrm rot="353483">
                <a:off x="790" y="3612"/>
                <a:ext cx="226" cy="119"/>
                <a:chOff x="3438" y="2247"/>
                <a:chExt cx="377" cy="175"/>
              </a:xfrm>
            </p:grpSpPr>
            <p:sp>
              <p:nvSpPr>
                <p:cNvPr id="10510" name="Freeform 270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511" name="Oval 271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512" name="Group 272"/>
              <p:cNvGrpSpPr>
                <a:grpSpLocks/>
              </p:cNvGrpSpPr>
              <p:nvPr/>
            </p:nvGrpSpPr>
            <p:grpSpPr bwMode="auto">
              <a:xfrm rot="589254">
                <a:off x="1109" y="3642"/>
                <a:ext cx="226" cy="119"/>
                <a:chOff x="3438" y="2247"/>
                <a:chExt cx="377" cy="175"/>
              </a:xfrm>
            </p:grpSpPr>
            <p:sp>
              <p:nvSpPr>
                <p:cNvPr id="10513" name="Freeform 273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514" name="Oval 274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515" name="Group 275"/>
              <p:cNvGrpSpPr>
                <a:grpSpLocks/>
              </p:cNvGrpSpPr>
              <p:nvPr/>
            </p:nvGrpSpPr>
            <p:grpSpPr bwMode="auto">
              <a:xfrm rot="387362">
                <a:off x="2100" y="3769"/>
                <a:ext cx="226" cy="119"/>
                <a:chOff x="3438" y="2247"/>
                <a:chExt cx="377" cy="175"/>
              </a:xfrm>
            </p:grpSpPr>
            <p:sp>
              <p:nvSpPr>
                <p:cNvPr id="10516" name="Freeform 276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517" name="Oval 277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518" name="Group 278"/>
              <p:cNvGrpSpPr>
                <a:grpSpLocks/>
              </p:cNvGrpSpPr>
              <p:nvPr/>
            </p:nvGrpSpPr>
            <p:grpSpPr bwMode="auto">
              <a:xfrm rot="493712">
                <a:off x="1440" y="3696"/>
                <a:ext cx="226" cy="119"/>
                <a:chOff x="3438" y="2247"/>
                <a:chExt cx="377" cy="175"/>
              </a:xfrm>
            </p:grpSpPr>
            <p:sp>
              <p:nvSpPr>
                <p:cNvPr id="10519" name="Freeform 279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520" name="Oval 280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521" name="Group 281"/>
              <p:cNvGrpSpPr>
                <a:grpSpLocks/>
              </p:cNvGrpSpPr>
              <p:nvPr/>
            </p:nvGrpSpPr>
            <p:grpSpPr bwMode="auto">
              <a:xfrm rot="264348">
                <a:off x="1762" y="3722"/>
                <a:ext cx="226" cy="119"/>
                <a:chOff x="3438" y="2247"/>
                <a:chExt cx="377" cy="175"/>
              </a:xfrm>
            </p:grpSpPr>
            <p:sp>
              <p:nvSpPr>
                <p:cNvPr id="10522" name="Freeform 282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523" name="Oval 283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0524" name="Freeform 284"/>
              <p:cNvSpPr>
                <a:spLocks/>
              </p:cNvSpPr>
              <p:nvPr/>
            </p:nvSpPr>
            <p:spPr bwMode="auto">
              <a:xfrm rot="367124">
                <a:off x="442" y="3803"/>
                <a:ext cx="1883" cy="3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08" y="12"/>
                  </a:cxn>
                  <a:cxn ang="0">
                    <a:pos x="159" y="15"/>
                  </a:cxn>
                  <a:cxn ang="0">
                    <a:pos x="462" y="9"/>
                  </a:cxn>
                  <a:cxn ang="0">
                    <a:pos x="615" y="18"/>
                  </a:cxn>
                  <a:cxn ang="0">
                    <a:pos x="858" y="0"/>
                  </a:cxn>
                  <a:cxn ang="0">
                    <a:pos x="1029" y="15"/>
                  </a:cxn>
                  <a:cxn ang="0">
                    <a:pos x="1473" y="24"/>
                  </a:cxn>
                  <a:cxn ang="0">
                    <a:pos x="1698" y="21"/>
                  </a:cxn>
                  <a:cxn ang="0">
                    <a:pos x="1761" y="15"/>
                  </a:cxn>
                  <a:cxn ang="0">
                    <a:pos x="1800" y="24"/>
                  </a:cxn>
                  <a:cxn ang="0">
                    <a:pos x="1926" y="24"/>
                  </a:cxn>
                  <a:cxn ang="0">
                    <a:pos x="1965" y="21"/>
                  </a:cxn>
                  <a:cxn ang="0">
                    <a:pos x="2397" y="33"/>
                  </a:cxn>
                </a:cxnLst>
                <a:rect l="0" t="0" r="r" b="b"/>
                <a:pathLst>
                  <a:path w="2397" h="33">
                    <a:moveTo>
                      <a:pt x="0" y="6"/>
                    </a:moveTo>
                    <a:cubicBezTo>
                      <a:pt x="36" y="8"/>
                      <a:pt x="72" y="10"/>
                      <a:pt x="108" y="12"/>
                    </a:cubicBezTo>
                    <a:cubicBezTo>
                      <a:pt x="125" y="13"/>
                      <a:pt x="159" y="15"/>
                      <a:pt x="159" y="15"/>
                    </a:cubicBezTo>
                    <a:cubicBezTo>
                      <a:pt x="259" y="28"/>
                      <a:pt x="361" y="14"/>
                      <a:pt x="462" y="9"/>
                    </a:cubicBezTo>
                    <a:cubicBezTo>
                      <a:pt x="513" y="12"/>
                      <a:pt x="564" y="13"/>
                      <a:pt x="615" y="18"/>
                    </a:cubicBezTo>
                    <a:cubicBezTo>
                      <a:pt x="698" y="16"/>
                      <a:pt x="776" y="6"/>
                      <a:pt x="858" y="0"/>
                    </a:cubicBezTo>
                    <a:cubicBezTo>
                      <a:pt x="926" y="2"/>
                      <a:pt x="968" y="5"/>
                      <a:pt x="1029" y="15"/>
                    </a:cubicBezTo>
                    <a:cubicBezTo>
                      <a:pt x="1178" y="12"/>
                      <a:pt x="1324" y="18"/>
                      <a:pt x="1473" y="24"/>
                    </a:cubicBezTo>
                    <a:cubicBezTo>
                      <a:pt x="1548" y="23"/>
                      <a:pt x="1623" y="23"/>
                      <a:pt x="1698" y="21"/>
                    </a:cubicBezTo>
                    <a:cubicBezTo>
                      <a:pt x="1724" y="20"/>
                      <a:pt x="1738" y="23"/>
                      <a:pt x="1761" y="15"/>
                    </a:cubicBezTo>
                    <a:cubicBezTo>
                      <a:pt x="1772" y="11"/>
                      <a:pt x="1800" y="24"/>
                      <a:pt x="1800" y="24"/>
                    </a:cubicBezTo>
                    <a:cubicBezTo>
                      <a:pt x="1827" y="22"/>
                      <a:pt x="1899" y="24"/>
                      <a:pt x="1926" y="24"/>
                    </a:cubicBezTo>
                    <a:cubicBezTo>
                      <a:pt x="1953" y="24"/>
                      <a:pt x="1887" y="20"/>
                      <a:pt x="1965" y="21"/>
                    </a:cubicBezTo>
                    <a:cubicBezTo>
                      <a:pt x="2107" y="12"/>
                      <a:pt x="2253" y="33"/>
                      <a:pt x="2397" y="33"/>
                    </a:cubicBezTo>
                  </a:path>
                </a:pathLst>
              </a:custGeom>
              <a:noFill/>
              <a:ln w="76200" cmpd="sng">
                <a:pattFill prst="zigZag">
                  <a:fgClr>
                    <a:schemeClr val="bg1"/>
                  </a:fgClr>
                  <a:bgClr>
                    <a:srgbClr val="FFFFFF"/>
                  </a:bgClr>
                </a:patt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sp>
        <p:nvSpPr>
          <p:cNvPr id="10529" name="Text Box 289"/>
          <p:cNvSpPr txBox="1">
            <a:spLocks noChangeArrowheads="1"/>
          </p:cNvSpPr>
          <p:nvPr/>
        </p:nvSpPr>
        <p:spPr bwMode="auto">
          <a:xfrm>
            <a:off x="6248400" y="1219200"/>
            <a:ext cx="1706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i="1">
                <a:solidFill>
                  <a:srgbClr val="FFFF00"/>
                </a:solidFill>
              </a:rPr>
              <a:t>I</a:t>
            </a:r>
            <a:r>
              <a:rPr lang="en-US">
                <a:solidFill>
                  <a:srgbClr val="FFFF00"/>
                </a:solidFill>
              </a:rPr>
              <a:t>. </a:t>
            </a:r>
            <a:r>
              <a:rPr lang="ru-RU">
                <a:solidFill>
                  <a:srgbClr val="FFFF00"/>
                </a:solidFill>
              </a:rPr>
              <a:t>спазм</a:t>
            </a:r>
          </a:p>
        </p:txBody>
      </p:sp>
      <p:sp>
        <p:nvSpPr>
          <p:cNvPr id="10530" name="Text Box 290"/>
          <p:cNvSpPr txBox="1">
            <a:spLocks noChangeArrowheads="1"/>
          </p:cNvSpPr>
          <p:nvPr/>
        </p:nvSpPr>
        <p:spPr bwMode="auto">
          <a:xfrm>
            <a:off x="6342063" y="5969000"/>
            <a:ext cx="25193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i="1">
                <a:solidFill>
                  <a:srgbClr val="FFFF00"/>
                </a:solidFill>
              </a:rPr>
              <a:t>II</a:t>
            </a:r>
            <a:r>
              <a:rPr lang="en-US">
                <a:solidFill>
                  <a:srgbClr val="FFFF00"/>
                </a:solidFill>
              </a:rPr>
              <a:t>. </a:t>
            </a:r>
            <a:r>
              <a:rPr lang="ru-RU">
                <a:solidFill>
                  <a:srgbClr val="FFFF00"/>
                </a:solidFill>
              </a:rPr>
              <a:t>артериальная</a:t>
            </a:r>
          </a:p>
          <a:p>
            <a:pPr algn="ctr"/>
            <a:r>
              <a:rPr lang="ru-RU">
                <a:solidFill>
                  <a:srgbClr val="FFFF00"/>
                </a:solidFill>
              </a:rPr>
              <a:t>гиперемия</a:t>
            </a:r>
          </a:p>
        </p:txBody>
      </p:sp>
      <p:sp>
        <p:nvSpPr>
          <p:cNvPr id="10531" name="Text Box 291"/>
          <p:cNvSpPr txBox="1">
            <a:spLocks noChangeArrowheads="1"/>
          </p:cNvSpPr>
          <p:nvPr/>
        </p:nvSpPr>
        <p:spPr bwMode="auto">
          <a:xfrm>
            <a:off x="393700" y="6008688"/>
            <a:ext cx="1917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FF00"/>
                </a:solidFill>
              </a:rPr>
              <a:t>III. </a:t>
            </a:r>
            <a:r>
              <a:rPr lang="ru-RU">
                <a:solidFill>
                  <a:srgbClr val="FFFF00"/>
                </a:solidFill>
              </a:rPr>
              <a:t>венозная</a:t>
            </a:r>
          </a:p>
          <a:p>
            <a:r>
              <a:rPr lang="ru-RU">
                <a:solidFill>
                  <a:srgbClr val="FFFF00"/>
                </a:solidFill>
              </a:rPr>
              <a:t>гиперемия</a:t>
            </a:r>
          </a:p>
        </p:txBody>
      </p:sp>
      <p:sp>
        <p:nvSpPr>
          <p:cNvPr id="10532" name="Text Box 292"/>
          <p:cNvSpPr txBox="1">
            <a:spLocks noChangeArrowheads="1"/>
          </p:cNvSpPr>
          <p:nvPr/>
        </p:nvSpPr>
        <p:spPr bwMode="auto">
          <a:xfrm>
            <a:off x="3962400" y="3429000"/>
            <a:ext cx="1279525" cy="495300"/>
          </a:xfrm>
          <a:prstGeom prst="rect">
            <a:avLst/>
          </a:prstGeom>
          <a:noFill/>
          <a:ln w="38100">
            <a:solidFill>
              <a:srgbClr val="99FF66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IV. </a:t>
            </a:r>
            <a:r>
              <a:rPr lang="ru-RU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стаз</a:t>
            </a:r>
          </a:p>
        </p:txBody>
      </p:sp>
      <p:sp>
        <p:nvSpPr>
          <p:cNvPr id="10533" name="Rectangle 293"/>
          <p:cNvSpPr>
            <a:spLocks noChangeArrowheads="1"/>
          </p:cNvSpPr>
          <p:nvPr/>
        </p:nvSpPr>
        <p:spPr bwMode="auto">
          <a:xfrm>
            <a:off x="5943600" y="3657600"/>
            <a:ext cx="457200" cy="6096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33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34" name="Rectangle 294"/>
          <p:cNvSpPr>
            <a:spLocks noChangeArrowheads="1"/>
          </p:cNvSpPr>
          <p:nvPr/>
        </p:nvSpPr>
        <p:spPr bwMode="auto">
          <a:xfrm>
            <a:off x="381000" y="3505200"/>
            <a:ext cx="457200" cy="15240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33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35" name="Text Box 295"/>
          <p:cNvSpPr txBox="1">
            <a:spLocks noChangeArrowheads="1"/>
          </p:cNvSpPr>
          <p:nvPr/>
        </p:nvSpPr>
        <p:spPr bwMode="auto">
          <a:xfrm>
            <a:off x="6629400" y="3429000"/>
            <a:ext cx="1924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/>
              <a:t>Гистамин через </a:t>
            </a:r>
          </a:p>
          <a:p>
            <a:r>
              <a:rPr lang="ru-RU" sz="1800"/>
              <a:t>Н</a:t>
            </a:r>
            <a:r>
              <a:rPr lang="ru-RU" sz="1800" b="1" baseline="-25000"/>
              <a:t>2</a:t>
            </a:r>
            <a:r>
              <a:rPr lang="ru-RU" sz="1800"/>
              <a:t>-рецепторы </a:t>
            </a:r>
          </a:p>
        </p:txBody>
      </p:sp>
      <p:sp>
        <p:nvSpPr>
          <p:cNvPr id="10536" name="Text Box 296"/>
          <p:cNvSpPr txBox="1">
            <a:spLocks noChangeArrowheads="1"/>
          </p:cNvSpPr>
          <p:nvPr/>
        </p:nvSpPr>
        <p:spPr bwMode="auto">
          <a:xfrm>
            <a:off x="990600" y="4038600"/>
            <a:ext cx="1924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/>
              <a:t>Гистамин через </a:t>
            </a:r>
          </a:p>
          <a:p>
            <a:r>
              <a:rPr lang="ru-RU" sz="1800"/>
              <a:t>Н</a:t>
            </a:r>
            <a:r>
              <a:rPr lang="ru-RU" sz="1800" b="1" baseline="-25000"/>
              <a:t>1</a:t>
            </a:r>
            <a:r>
              <a:rPr lang="ru-RU" sz="1800"/>
              <a:t>-рецепторы </a:t>
            </a:r>
          </a:p>
        </p:txBody>
      </p:sp>
      <p:sp>
        <p:nvSpPr>
          <p:cNvPr id="10537" name="AutoShape 297"/>
          <p:cNvSpPr>
            <a:spLocks noChangeArrowheads="1"/>
          </p:cNvSpPr>
          <p:nvPr/>
        </p:nvSpPr>
        <p:spPr bwMode="auto">
          <a:xfrm>
            <a:off x="7315200" y="2819400"/>
            <a:ext cx="7620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38" name="AutoShape 298"/>
          <p:cNvSpPr>
            <a:spLocks noChangeArrowheads="1"/>
          </p:cNvSpPr>
          <p:nvPr/>
        </p:nvSpPr>
        <p:spPr bwMode="auto">
          <a:xfrm>
            <a:off x="3733800" y="5410200"/>
            <a:ext cx="1905000" cy="838200"/>
          </a:xfrm>
          <a:prstGeom prst="leftArrow">
            <a:avLst>
              <a:gd name="adj1" fmla="val 50000"/>
              <a:gd name="adj2" fmla="val 56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39" name="AutoShape 299"/>
          <p:cNvSpPr>
            <a:spLocks noChangeArrowheads="1"/>
          </p:cNvSpPr>
          <p:nvPr/>
        </p:nvSpPr>
        <p:spPr bwMode="auto">
          <a:xfrm rot="2450269">
            <a:off x="3352800" y="3886200"/>
            <a:ext cx="685800" cy="6096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447800" y="158750"/>
            <a:ext cx="6629400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800" b="1">
                <a:solidFill>
                  <a:srgbClr val="00FF00"/>
                </a:solidFill>
              </a:rPr>
              <a:t>Патогенез   воспалительного   отёка</a:t>
            </a:r>
          </a:p>
          <a:p>
            <a:pPr algn="ctr">
              <a:lnSpc>
                <a:spcPct val="120000"/>
              </a:lnSpc>
            </a:pPr>
            <a:r>
              <a:rPr lang="ru-RU">
                <a:solidFill>
                  <a:srgbClr val="FFFF00"/>
                </a:solidFill>
              </a:rPr>
              <a:t>1. Повышение гидростатического давления</a:t>
            </a:r>
          </a:p>
        </p:txBody>
      </p:sp>
      <p:grpSp>
        <p:nvGrpSpPr>
          <p:cNvPr id="15594" name="Group 234"/>
          <p:cNvGrpSpPr>
            <a:grpSpLocks/>
          </p:cNvGrpSpPr>
          <p:nvPr/>
        </p:nvGrpSpPr>
        <p:grpSpPr bwMode="auto">
          <a:xfrm>
            <a:off x="6019800" y="1295400"/>
            <a:ext cx="3027363" cy="2033588"/>
            <a:chOff x="192" y="720"/>
            <a:chExt cx="1907" cy="1281"/>
          </a:xfrm>
        </p:grpSpPr>
        <p:grpSp>
          <p:nvGrpSpPr>
            <p:cNvPr id="15586" name="Group 226"/>
            <p:cNvGrpSpPr>
              <a:grpSpLocks/>
            </p:cNvGrpSpPr>
            <p:nvPr/>
          </p:nvGrpSpPr>
          <p:grpSpPr bwMode="auto">
            <a:xfrm>
              <a:off x="192" y="1104"/>
              <a:ext cx="1907" cy="897"/>
              <a:chOff x="61" y="842"/>
              <a:chExt cx="1907" cy="897"/>
            </a:xfrm>
          </p:grpSpPr>
          <p:sp>
            <p:nvSpPr>
              <p:cNvPr id="15545" name="Rectangle 185"/>
              <p:cNvSpPr>
                <a:spLocks noChangeArrowheads="1"/>
              </p:cNvSpPr>
              <p:nvPr/>
            </p:nvSpPr>
            <p:spPr bwMode="auto">
              <a:xfrm>
                <a:off x="61" y="867"/>
                <a:ext cx="1861" cy="868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33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b="1" i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норма</a:t>
                </a:r>
              </a:p>
            </p:txBody>
          </p:sp>
          <p:sp>
            <p:nvSpPr>
              <p:cNvPr id="15585" name="Freeform 225"/>
              <p:cNvSpPr>
                <a:spLocks/>
              </p:cNvSpPr>
              <p:nvPr/>
            </p:nvSpPr>
            <p:spPr bwMode="auto">
              <a:xfrm flipV="1">
                <a:off x="61" y="842"/>
                <a:ext cx="1872" cy="59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08" y="12"/>
                  </a:cxn>
                  <a:cxn ang="0">
                    <a:pos x="159" y="15"/>
                  </a:cxn>
                  <a:cxn ang="0">
                    <a:pos x="462" y="9"/>
                  </a:cxn>
                  <a:cxn ang="0">
                    <a:pos x="615" y="18"/>
                  </a:cxn>
                  <a:cxn ang="0">
                    <a:pos x="858" y="0"/>
                  </a:cxn>
                  <a:cxn ang="0">
                    <a:pos x="1029" y="15"/>
                  </a:cxn>
                  <a:cxn ang="0">
                    <a:pos x="1473" y="24"/>
                  </a:cxn>
                  <a:cxn ang="0">
                    <a:pos x="1698" y="21"/>
                  </a:cxn>
                  <a:cxn ang="0">
                    <a:pos x="1761" y="15"/>
                  </a:cxn>
                  <a:cxn ang="0">
                    <a:pos x="1800" y="24"/>
                  </a:cxn>
                  <a:cxn ang="0">
                    <a:pos x="1926" y="24"/>
                  </a:cxn>
                  <a:cxn ang="0">
                    <a:pos x="1965" y="21"/>
                  </a:cxn>
                  <a:cxn ang="0">
                    <a:pos x="2397" y="33"/>
                  </a:cxn>
                </a:cxnLst>
                <a:rect l="0" t="0" r="r" b="b"/>
                <a:pathLst>
                  <a:path w="2397" h="33">
                    <a:moveTo>
                      <a:pt x="0" y="6"/>
                    </a:moveTo>
                    <a:cubicBezTo>
                      <a:pt x="36" y="8"/>
                      <a:pt x="72" y="10"/>
                      <a:pt x="108" y="12"/>
                    </a:cubicBezTo>
                    <a:cubicBezTo>
                      <a:pt x="125" y="13"/>
                      <a:pt x="159" y="15"/>
                      <a:pt x="159" y="15"/>
                    </a:cubicBezTo>
                    <a:cubicBezTo>
                      <a:pt x="259" y="28"/>
                      <a:pt x="361" y="14"/>
                      <a:pt x="462" y="9"/>
                    </a:cubicBezTo>
                    <a:cubicBezTo>
                      <a:pt x="513" y="12"/>
                      <a:pt x="564" y="13"/>
                      <a:pt x="615" y="18"/>
                    </a:cubicBezTo>
                    <a:cubicBezTo>
                      <a:pt x="698" y="16"/>
                      <a:pt x="776" y="6"/>
                      <a:pt x="858" y="0"/>
                    </a:cubicBezTo>
                    <a:cubicBezTo>
                      <a:pt x="926" y="2"/>
                      <a:pt x="968" y="5"/>
                      <a:pt x="1029" y="15"/>
                    </a:cubicBezTo>
                    <a:cubicBezTo>
                      <a:pt x="1178" y="12"/>
                      <a:pt x="1324" y="18"/>
                      <a:pt x="1473" y="24"/>
                    </a:cubicBezTo>
                    <a:cubicBezTo>
                      <a:pt x="1548" y="23"/>
                      <a:pt x="1623" y="23"/>
                      <a:pt x="1698" y="21"/>
                    </a:cubicBezTo>
                    <a:cubicBezTo>
                      <a:pt x="1724" y="20"/>
                      <a:pt x="1738" y="23"/>
                      <a:pt x="1761" y="15"/>
                    </a:cubicBezTo>
                    <a:cubicBezTo>
                      <a:pt x="1772" y="11"/>
                      <a:pt x="1800" y="24"/>
                      <a:pt x="1800" y="24"/>
                    </a:cubicBezTo>
                    <a:cubicBezTo>
                      <a:pt x="1827" y="22"/>
                      <a:pt x="1899" y="24"/>
                      <a:pt x="1926" y="24"/>
                    </a:cubicBezTo>
                    <a:cubicBezTo>
                      <a:pt x="1953" y="24"/>
                      <a:pt x="1887" y="20"/>
                      <a:pt x="1965" y="21"/>
                    </a:cubicBezTo>
                    <a:cubicBezTo>
                      <a:pt x="2107" y="12"/>
                      <a:pt x="2253" y="33"/>
                      <a:pt x="2397" y="33"/>
                    </a:cubicBezTo>
                  </a:path>
                </a:pathLst>
              </a:custGeom>
              <a:noFill/>
              <a:ln w="76200" cmpd="sng">
                <a:pattFill prst="zigZag">
                  <a:fgClr>
                    <a:schemeClr val="bg1"/>
                  </a:fgClr>
                  <a:bgClr>
                    <a:srgbClr val="FFFFFF"/>
                  </a:bgClr>
                </a:patt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5565" name="Freeform 205"/>
              <p:cNvSpPr>
                <a:spLocks/>
              </p:cNvSpPr>
              <p:nvPr/>
            </p:nvSpPr>
            <p:spPr bwMode="auto">
              <a:xfrm>
                <a:off x="96" y="1680"/>
                <a:ext cx="1872" cy="59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08" y="12"/>
                  </a:cxn>
                  <a:cxn ang="0">
                    <a:pos x="159" y="15"/>
                  </a:cxn>
                  <a:cxn ang="0">
                    <a:pos x="462" y="9"/>
                  </a:cxn>
                  <a:cxn ang="0">
                    <a:pos x="615" y="18"/>
                  </a:cxn>
                  <a:cxn ang="0">
                    <a:pos x="858" y="0"/>
                  </a:cxn>
                  <a:cxn ang="0">
                    <a:pos x="1029" y="15"/>
                  </a:cxn>
                  <a:cxn ang="0">
                    <a:pos x="1473" y="24"/>
                  </a:cxn>
                  <a:cxn ang="0">
                    <a:pos x="1698" y="21"/>
                  </a:cxn>
                  <a:cxn ang="0">
                    <a:pos x="1761" y="15"/>
                  </a:cxn>
                  <a:cxn ang="0">
                    <a:pos x="1800" y="24"/>
                  </a:cxn>
                  <a:cxn ang="0">
                    <a:pos x="1926" y="24"/>
                  </a:cxn>
                  <a:cxn ang="0">
                    <a:pos x="1965" y="21"/>
                  </a:cxn>
                  <a:cxn ang="0">
                    <a:pos x="2397" y="33"/>
                  </a:cxn>
                </a:cxnLst>
                <a:rect l="0" t="0" r="r" b="b"/>
                <a:pathLst>
                  <a:path w="2397" h="33">
                    <a:moveTo>
                      <a:pt x="0" y="6"/>
                    </a:moveTo>
                    <a:cubicBezTo>
                      <a:pt x="36" y="8"/>
                      <a:pt x="72" y="10"/>
                      <a:pt x="108" y="12"/>
                    </a:cubicBezTo>
                    <a:cubicBezTo>
                      <a:pt x="125" y="13"/>
                      <a:pt x="159" y="15"/>
                      <a:pt x="159" y="15"/>
                    </a:cubicBezTo>
                    <a:cubicBezTo>
                      <a:pt x="259" y="28"/>
                      <a:pt x="361" y="14"/>
                      <a:pt x="462" y="9"/>
                    </a:cubicBezTo>
                    <a:cubicBezTo>
                      <a:pt x="513" y="12"/>
                      <a:pt x="564" y="13"/>
                      <a:pt x="615" y="18"/>
                    </a:cubicBezTo>
                    <a:cubicBezTo>
                      <a:pt x="698" y="16"/>
                      <a:pt x="776" y="6"/>
                      <a:pt x="858" y="0"/>
                    </a:cubicBezTo>
                    <a:cubicBezTo>
                      <a:pt x="926" y="2"/>
                      <a:pt x="968" y="5"/>
                      <a:pt x="1029" y="15"/>
                    </a:cubicBezTo>
                    <a:cubicBezTo>
                      <a:pt x="1178" y="12"/>
                      <a:pt x="1324" y="18"/>
                      <a:pt x="1473" y="24"/>
                    </a:cubicBezTo>
                    <a:cubicBezTo>
                      <a:pt x="1548" y="23"/>
                      <a:pt x="1623" y="23"/>
                      <a:pt x="1698" y="21"/>
                    </a:cubicBezTo>
                    <a:cubicBezTo>
                      <a:pt x="1724" y="20"/>
                      <a:pt x="1738" y="23"/>
                      <a:pt x="1761" y="15"/>
                    </a:cubicBezTo>
                    <a:cubicBezTo>
                      <a:pt x="1772" y="11"/>
                      <a:pt x="1800" y="24"/>
                      <a:pt x="1800" y="24"/>
                    </a:cubicBezTo>
                    <a:cubicBezTo>
                      <a:pt x="1827" y="22"/>
                      <a:pt x="1899" y="24"/>
                      <a:pt x="1926" y="24"/>
                    </a:cubicBezTo>
                    <a:cubicBezTo>
                      <a:pt x="1953" y="24"/>
                      <a:pt x="1887" y="20"/>
                      <a:pt x="1965" y="21"/>
                    </a:cubicBezTo>
                    <a:cubicBezTo>
                      <a:pt x="2107" y="12"/>
                      <a:pt x="2253" y="33"/>
                      <a:pt x="2397" y="33"/>
                    </a:cubicBezTo>
                  </a:path>
                </a:pathLst>
              </a:custGeom>
              <a:noFill/>
              <a:ln w="76200" cmpd="sng">
                <a:pattFill prst="zigZag">
                  <a:fgClr>
                    <a:schemeClr val="bg1"/>
                  </a:fgClr>
                  <a:bgClr>
                    <a:srgbClr val="FFFFFF"/>
                  </a:bgClr>
                </a:patt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grpSp>
            <p:nvGrpSpPr>
              <p:cNvPr id="15567" name="Group 207"/>
              <p:cNvGrpSpPr>
                <a:grpSpLocks/>
              </p:cNvGrpSpPr>
              <p:nvPr/>
            </p:nvGrpSpPr>
            <p:grpSpPr bwMode="auto">
              <a:xfrm rot="106925" flipV="1">
                <a:off x="63" y="912"/>
                <a:ext cx="311" cy="205"/>
                <a:chOff x="3438" y="2247"/>
                <a:chExt cx="377" cy="175"/>
              </a:xfrm>
            </p:grpSpPr>
            <p:sp>
              <p:nvSpPr>
                <p:cNvPr id="15568" name="Freeform 208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5569" name="Oval 209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5570" name="Group 210"/>
              <p:cNvGrpSpPr>
                <a:grpSpLocks/>
              </p:cNvGrpSpPr>
              <p:nvPr/>
            </p:nvGrpSpPr>
            <p:grpSpPr bwMode="auto">
              <a:xfrm rot="106925" flipV="1">
                <a:off x="372" y="896"/>
                <a:ext cx="312" cy="205"/>
                <a:chOff x="3438" y="2247"/>
                <a:chExt cx="377" cy="175"/>
              </a:xfrm>
            </p:grpSpPr>
            <p:sp>
              <p:nvSpPr>
                <p:cNvPr id="15571" name="Freeform 211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5572" name="Oval 212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5573" name="Group 213"/>
              <p:cNvGrpSpPr>
                <a:grpSpLocks/>
              </p:cNvGrpSpPr>
              <p:nvPr/>
            </p:nvGrpSpPr>
            <p:grpSpPr bwMode="auto">
              <a:xfrm rot="106925" flipV="1">
                <a:off x="679" y="893"/>
                <a:ext cx="312" cy="205"/>
                <a:chOff x="3438" y="2247"/>
                <a:chExt cx="377" cy="175"/>
              </a:xfrm>
            </p:grpSpPr>
            <p:sp>
              <p:nvSpPr>
                <p:cNvPr id="15574" name="Freeform 214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5575" name="Oval 215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5576" name="Group 216"/>
              <p:cNvGrpSpPr>
                <a:grpSpLocks/>
              </p:cNvGrpSpPr>
              <p:nvPr/>
            </p:nvGrpSpPr>
            <p:grpSpPr bwMode="auto">
              <a:xfrm rot="106925" flipV="1">
                <a:off x="989" y="887"/>
                <a:ext cx="311" cy="205"/>
                <a:chOff x="3438" y="2247"/>
                <a:chExt cx="377" cy="175"/>
              </a:xfrm>
            </p:grpSpPr>
            <p:sp>
              <p:nvSpPr>
                <p:cNvPr id="15577" name="Freeform 217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5578" name="Oval 218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5579" name="Group 219"/>
              <p:cNvGrpSpPr>
                <a:grpSpLocks/>
              </p:cNvGrpSpPr>
              <p:nvPr/>
            </p:nvGrpSpPr>
            <p:grpSpPr bwMode="auto">
              <a:xfrm rot="106925" flipV="1">
                <a:off x="1299" y="872"/>
                <a:ext cx="311" cy="205"/>
                <a:chOff x="3438" y="2247"/>
                <a:chExt cx="377" cy="175"/>
              </a:xfrm>
            </p:grpSpPr>
            <p:sp>
              <p:nvSpPr>
                <p:cNvPr id="15580" name="Freeform 220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5581" name="Oval 221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5582" name="Group 222"/>
              <p:cNvGrpSpPr>
                <a:grpSpLocks/>
              </p:cNvGrpSpPr>
              <p:nvPr/>
            </p:nvGrpSpPr>
            <p:grpSpPr bwMode="auto">
              <a:xfrm rot="106925" flipV="1">
                <a:off x="1606" y="870"/>
                <a:ext cx="311" cy="205"/>
                <a:chOff x="3438" y="2247"/>
                <a:chExt cx="377" cy="175"/>
              </a:xfrm>
            </p:grpSpPr>
            <p:sp>
              <p:nvSpPr>
                <p:cNvPr id="15583" name="Freeform 223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5584" name="Oval 224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5547" name="Group 187"/>
              <p:cNvGrpSpPr>
                <a:grpSpLocks/>
              </p:cNvGrpSpPr>
              <p:nvPr/>
            </p:nvGrpSpPr>
            <p:grpSpPr bwMode="auto">
              <a:xfrm rot="-106925">
                <a:off x="63" y="1475"/>
                <a:ext cx="311" cy="205"/>
                <a:chOff x="3438" y="2247"/>
                <a:chExt cx="377" cy="175"/>
              </a:xfrm>
            </p:grpSpPr>
            <p:sp>
              <p:nvSpPr>
                <p:cNvPr id="15548" name="Freeform 188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5549" name="Oval 189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5550" name="Group 190"/>
              <p:cNvGrpSpPr>
                <a:grpSpLocks/>
              </p:cNvGrpSpPr>
              <p:nvPr/>
            </p:nvGrpSpPr>
            <p:grpSpPr bwMode="auto">
              <a:xfrm rot="-106925">
                <a:off x="372" y="1491"/>
                <a:ext cx="312" cy="205"/>
                <a:chOff x="3438" y="2247"/>
                <a:chExt cx="377" cy="175"/>
              </a:xfrm>
            </p:grpSpPr>
            <p:sp>
              <p:nvSpPr>
                <p:cNvPr id="15551" name="Freeform 191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5552" name="Oval 192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5553" name="Group 193"/>
              <p:cNvGrpSpPr>
                <a:grpSpLocks/>
              </p:cNvGrpSpPr>
              <p:nvPr/>
            </p:nvGrpSpPr>
            <p:grpSpPr bwMode="auto">
              <a:xfrm rot="-106925">
                <a:off x="679" y="1494"/>
                <a:ext cx="312" cy="205"/>
                <a:chOff x="3438" y="2247"/>
                <a:chExt cx="377" cy="175"/>
              </a:xfrm>
            </p:grpSpPr>
            <p:sp>
              <p:nvSpPr>
                <p:cNvPr id="15554" name="Freeform 194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5555" name="Oval 195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5556" name="Group 196"/>
              <p:cNvGrpSpPr>
                <a:grpSpLocks/>
              </p:cNvGrpSpPr>
              <p:nvPr/>
            </p:nvGrpSpPr>
            <p:grpSpPr bwMode="auto">
              <a:xfrm rot="-106925">
                <a:off x="989" y="1500"/>
                <a:ext cx="311" cy="205"/>
                <a:chOff x="3438" y="2247"/>
                <a:chExt cx="377" cy="175"/>
              </a:xfrm>
            </p:grpSpPr>
            <p:sp>
              <p:nvSpPr>
                <p:cNvPr id="15557" name="Freeform 197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5558" name="Oval 198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5559" name="Group 199"/>
              <p:cNvGrpSpPr>
                <a:grpSpLocks/>
              </p:cNvGrpSpPr>
              <p:nvPr/>
            </p:nvGrpSpPr>
            <p:grpSpPr bwMode="auto">
              <a:xfrm rot="-106925">
                <a:off x="1299" y="1515"/>
                <a:ext cx="311" cy="205"/>
                <a:chOff x="3438" y="2247"/>
                <a:chExt cx="377" cy="175"/>
              </a:xfrm>
            </p:grpSpPr>
            <p:sp>
              <p:nvSpPr>
                <p:cNvPr id="15560" name="Freeform 200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5561" name="Oval 201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5562" name="Group 202"/>
              <p:cNvGrpSpPr>
                <a:grpSpLocks/>
              </p:cNvGrpSpPr>
              <p:nvPr/>
            </p:nvGrpSpPr>
            <p:grpSpPr bwMode="auto">
              <a:xfrm rot="-106925">
                <a:off x="1606" y="1517"/>
                <a:ext cx="311" cy="205"/>
                <a:chOff x="3438" y="2247"/>
                <a:chExt cx="377" cy="175"/>
              </a:xfrm>
            </p:grpSpPr>
            <p:sp>
              <p:nvSpPr>
                <p:cNvPr id="15563" name="Freeform 203" descr="Упаковочная бумага"/>
                <p:cNvSpPr>
                  <a:spLocks/>
                </p:cNvSpPr>
                <p:nvPr/>
              </p:nvSpPr>
              <p:spPr bwMode="auto">
                <a:xfrm>
                  <a:off x="3438" y="2247"/>
                  <a:ext cx="377" cy="175"/>
                </a:xfrm>
                <a:custGeom>
                  <a:avLst/>
                  <a:gdLst/>
                  <a:ahLst/>
                  <a:cxnLst>
                    <a:cxn ang="0">
                      <a:pos x="342" y="39"/>
                    </a:cxn>
                    <a:cxn ang="0">
                      <a:pos x="138" y="27"/>
                    </a:cxn>
                    <a:cxn ang="0">
                      <a:pos x="75" y="0"/>
                    </a:cxn>
                    <a:cxn ang="0">
                      <a:pos x="9" y="15"/>
                    </a:cxn>
                    <a:cxn ang="0">
                      <a:pos x="0" y="33"/>
                    </a:cxn>
                    <a:cxn ang="0">
                      <a:pos x="3" y="123"/>
                    </a:cxn>
                    <a:cxn ang="0">
                      <a:pos x="96" y="168"/>
                    </a:cxn>
                    <a:cxn ang="0">
                      <a:pos x="357" y="159"/>
                    </a:cxn>
                    <a:cxn ang="0">
                      <a:pos x="375" y="132"/>
                    </a:cxn>
                    <a:cxn ang="0">
                      <a:pos x="357" y="48"/>
                    </a:cxn>
                    <a:cxn ang="0">
                      <a:pos x="342" y="39"/>
                    </a:cxn>
                  </a:cxnLst>
                  <a:rect l="0" t="0" r="r" b="b"/>
                  <a:pathLst>
                    <a:path w="377" h="175">
                      <a:moveTo>
                        <a:pt x="342" y="39"/>
                      </a:moveTo>
                      <a:cubicBezTo>
                        <a:pt x="272" y="37"/>
                        <a:pt x="207" y="37"/>
                        <a:pt x="138" y="27"/>
                      </a:cubicBezTo>
                      <a:cubicBezTo>
                        <a:pt x="118" y="14"/>
                        <a:pt x="98" y="6"/>
                        <a:pt x="75" y="0"/>
                      </a:cubicBezTo>
                      <a:cubicBezTo>
                        <a:pt x="49" y="2"/>
                        <a:pt x="30" y="1"/>
                        <a:pt x="9" y="15"/>
                      </a:cubicBezTo>
                      <a:cubicBezTo>
                        <a:pt x="6" y="20"/>
                        <a:pt x="0" y="27"/>
                        <a:pt x="0" y="33"/>
                      </a:cubicBezTo>
                      <a:cubicBezTo>
                        <a:pt x="0" y="63"/>
                        <a:pt x="1" y="93"/>
                        <a:pt x="3" y="123"/>
                      </a:cubicBezTo>
                      <a:cubicBezTo>
                        <a:pt x="5" y="156"/>
                        <a:pt x="71" y="164"/>
                        <a:pt x="96" y="168"/>
                      </a:cubicBezTo>
                      <a:cubicBezTo>
                        <a:pt x="280" y="166"/>
                        <a:pt x="260" y="175"/>
                        <a:pt x="357" y="159"/>
                      </a:cubicBezTo>
                      <a:cubicBezTo>
                        <a:pt x="366" y="150"/>
                        <a:pt x="371" y="144"/>
                        <a:pt x="375" y="132"/>
                      </a:cubicBezTo>
                      <a:cubicBezTo>
                        <a:pt x="374" y="121"/>
                        <a:pt x="377" y="61"/>
                        <a:pt x="357" y="48"/>
                      </a:cubicBezTo>
                      <a:cubicBezTo>
                        <a:pt x="338" y="36"/>
                        <a:pt x="349" y="53"/>
                        <a:pt x="342" y="39"/>
                      </a:cubicBezTo>
                      <a:close/>
                    </a:path>
                  </a:pathLst>
                </a:cu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9050" cmpd="sng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5564" name="Oval 204"/>
                <p:cNvSpPr>
                  <a:spLocks noChangeArrowheads="1"/>
                </p:cNvSpPr>
                <p:nvPr/>
              </p:nvSpPr>
              <p:spPr bwMode="auto">
                <a:xfrm rot="1614571">
                  <a:off x="3477" y="2310"/>
                  <a:ext cx="138" cy="72"/>
                </a:xfrm>
                <a:prstGeom prst="ellipse">
                  <a:avLst/>
                </a:prstGeom>
                <a:solidFill>
                  <a:srgbClr val="CCCC00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5587" name="AutoShape 227"/>
            <p:cNvSpPr>
              <a:spLocks noChangeArrowheads="1"/>
            </p:cNvSpPr>
            <p:nvPr/>
          </p:nvSpPr>
          <p:spPr bwMode="auto">
            <a:xfrm>
              <a:off x="1680" y="720"/>
              <a:ext cx="96" cy="768"/>
            </a:xfrm>
            <a:prstGeom prst="upArrow">
              <a:avLst>
                <a:gd name="adj1" fmla="val 50000"/>
                <a:gd name="adj2" fmla="val 20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589" name="AutoShape 229"/>
            <p:cNvSpPr>
              <a:spLocks noChangeArrowheads="1"/>
            </p:cNvSpPr>
            <p:nvPr/>
          </p:nvSpPr>
          <p:spPr bwMode="auto">
            <a:xfrm flipV="1">
              <a:off x="453" y="836"/>
              <a:ext cx="96" cy="768"/>
            </a:xfrm>
            <a:prstGeom prst="upArrow">
              <a:avLst>
                <a:gd name="adj1" fmla="val 50000"/>
                <a:gd name="adj2" fmla="val 20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592" name="Group 232"/>
          <p:cNvGrpSpPr>
            <a:grpSpLocks/>
          </p:cNvGrpSpPr>
          <p:nvPr/>
        </p:nvGrpSpPr>
        <p:grpSpPr bwMode="auto">
          <a:xfrm>
            <a:off x="152400" y="1600200"/>
            <a:ext cx="3429000" cy="2587625"/>
            <a:chOff x="2952" y="530"/>
            <a:chExt cx="2160" cy="1630"/>
          </a:xfrm>
        </p:grpSpPr>
        <p:sp>
          <p:nvSpPr>
            <p:cNvPr id="15409" name="Rectangle 49"/>
            <p:cNvSpPr>
              <a:spLocks noChangeArrowheads="1"/>
            </p:cNvSpPr>
            <p:nvPr/>
          </p:nvSpPr>
          <p:spPr bwMode="auto">
            <a:xfrm>
              <a:off x="2952" y="860"/>
              <a:ext cx="2147" cy="129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33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i="1"/>
                <a:t>       </a:t>
              </a:r>
              <a:r>
                <a:rPr lang="ru-RU" b="1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артериальная</a:t>
              </a:r>
            </a:p>
            <a:p>
              <a:pPr algn="ctr"/>
              <a:r>
                <a:rPr lang="ru-RU" b="1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гиперемия</a:t>
              </a:r>
            </a:p>
          </p:txBody>
        </p:sp>
        <p:grpSp>
          <p:nvGrpSpPr>
            <p:cNvPr id="15411" name="Group 51"/>
            <p:cNvGrpSpPr>
              <a:grpSpLocks/>
            </p:cNvGrpSpPr>
            <p:nvPr/>
          </p:nvGrpSpPr>
          <p:grpSpPr bwMode="auto">
            <a:xfrm rot="-106925">
              <a:off x="2955" y="1840"/>
              <a:ext cx="286" cy="266"/>
              <a:chOff x="3438" y="2247"/>
              <a:chExt cx="377" cy="175"/>
            </a:xfrm>
          </p:grpSpPr>
          <p:sp>
            <p:nvSpPr>
              <p:cNvPr id="15412" name="Freeform 52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5413" name="Oval 53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5414" name="Group 54"/>
            <p:cNvGrpSpPr>
              <a:grpSpLocks/>
            </p:cNvGrpSpPr>
            <p:nvPr/>
          </p:nvGrpSpPr>
          <p:grpSpPr bwMode="auto">
            <a:xfrm rot="-106925">
              <a:off x="3312" y="1855"/>
              <a:ext cx="286" cy="266"/>
              <a:chOff x="3438" y="2247"/>
              <a:chExt cx="377" cy="175"/>
            </a:xfrm>
          </p:grpSpPr>
          <p:sp>
            <p:nvSpPr>
              <p:cNvPr id="15415" name="Freeform 55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5416" name="Oval 56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5417" name="Group 57"/>
            <p:cNvGrpSpPr>
              <a:grpSpLocks/>
            </p:cNvGrpSpPr>
            <p:nvPr/>
          </p:nvGrpSpPr>
          <p:grpSpPr bwMode="auto">
            <a:xfrm rot="-106925">
              <a:off x="3667" y="1857"/>
              <a:ext cx="286" cy="266"/>
              <a:chOff x="3438" y="2247"/>
              <a:chExt cx="377" cy="175"/>
            </a:xfrm>
          </p:grpSpPr>
          <p:sp>
            <p:nvSpPr>
              <p:cNvPr id="15418" name="Freeform 58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5419" name="Oval 59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5420" name="Group 60"/>
            <p:cNvGrpSpPr>
              <a:grpSpLocks/>
            </p:cNvGrpSpPr>
            <p:nvPr/>
          </p:nvGrpSpPr>
          <p:grpSpPr bwMode="auto">
            <a:xfrm rot="-106925">
              <a:off x="4024" y="1862"/>
              <a:ext cx="286" cy="266"/>
              <a:chOff x="3438" y="2247"/>
              <a:chExt cx="377" cy="175"/>
            </a:xfrm>
          </p:grpSpPr>
          <p:sp>
            <p:nvSpPr>
              <p:cNvPr id="15421" name="Freeform 61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5422" name="Oval 62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5423" name="Group 63"/>
            <p:cNvGrpSpPr>
              <a:grpSpLocks/>
            </p:cNvGrpSpPr>
            <p:nvPr/>
          </p:nvGrpSpPr>
          <p:grpSpPr bwMode="auto">
            <a:xfrm rot="-106925">
              <a:off x="4381" y="1875"/>
              <a:ext cx="286" cy="267"/>
              <a:chOff x="3438" y="2247"/>
              <a:chExt cx="377" cy="175"/>
            </a:xfrm>
          </p:grpSpPr>
          <p:sp>
            <p:nvSpPr>
              <p:cNvPr id="15424" name="Freeform 64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5425" name="Oval 65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5426" name="Group 66"/>
            <p:cNvGrpSpPr>
              <a:grpSpLocks/>
            </p:cNvGrpSpPr>
            <p:nvPr/>
          </p:nvGrpSpPr>
          <p:grpSpPr bwMode="auto">
            <a:xfrm rot="-106925">
              <a:off x="4801" y="1878"/>
              <a:ext cx="286" cy="266"/>
              <a:chOff x="3438" y="2247"/>
              <a:chExt cx="377" cy="175"/>
            </a:xfrm>
          </p:grpSpPr>
          <p:sp>
            <p:nvSpPr>
              <p:cNvPr id="15427" name="Freeform 67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5428" name="Oval 68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5429" name="Freeform 69"/>
            <p:cNvSpPr>
              <a:spLocks/>
            </p:cNvSpPr>
            <p:nvPr/>
          </p:nvSpPr>
          <p:spPr bwMode="auto">
            <a:xfrm>
              <a:off x="2952" y="2108"/>
              <a:ext cx="2160" cy="52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08" y="12"/>
                </a:cxn>
                <a:cxn ang="0">
                  <a:pos x="159" y="15"/>
                </a:cxn>
                <a:cxn ang="0">
                  <a:pos x="462" y="9"/>
                </a:cxn>
                <a:cxn ang="0">
                  <a:pos x="615" y="18"/>
                </a:cxn>
                <a:cxn ang="0">
                  <a:pos x="858" y="0"/>
                </a:cxn>
                <a:cxn ang="0">
                  <a:pos x="1029" y="15"/>
                </a:cxn>
                <a:cxn ang="0">
                  <a:pos x="1473" y="24"/>
                </a:cxn>
                <a:cxn ang="0">
                  <a:pos x="1698" y="21"/>
                </a:cxn>
                <a:cxn ang="0">
                  <a:pos x="1761" y="15"/>
                </a:cxn>
                <a:cxn ang="0">
                  <a:pos x="1800" y="24"/>
                </a:cxn>
                <a:cxn ang="0">
                  <a:pos x="1926" y="24"/>
                </a:cxn>
                <a:cxn ang="0">
                  <a:pos x="1965" y="21"/>
                </a:cxn>
                <a:cxn ang="0">
                  <a:pos x="2397" y="33"/>
                </a:cxn>
              </a:cxnLst>
              <a:rect l="0" t="0" r="r" b="b"/>
              <a:pathLst>
                <a:path w="2397" h="33">
                  <a:moveTo>
                    <a:pt x="0" y="6"/>
                  </a:moveTo>
                  <a:cubicBezTo>
                    <a:pt x="36" y="8"/>
                    <a:pt x="72" y="10"/>
                    <a:pt x="108" y="12"/>
                  </a:cubicBezTo>
                  <a:cubicBezTo>
                    <a:pt x="125" y="13"/>
                    <a:pt x="159" y="15"/>
                    <a:pt x="159" y="15"/>
                  </a:cubicBezTo>
                  <a:cubicBezTo>
                    <a:pt x="259" y="28"/>
                    <a:pt x="361" y="14"/>
                    <a:pt x="462" y="9"/>
                  </a:cubicBezTo>
                  <a:cubicBezTo>
                    <a:pt x="513" y="12"/>
                    <a:pt x="564" y="13"/>
                    <a:pt x="615" y="18"/>
                  </a:cubicBezTo>
                  <a:cubicBezTo>
                    <a:pt x="698" y="16"/>
                    <a:pt x="776" y="6"/>
                    <a:pt x="858" y="0"/>
                  </a:cubicBezTo>
                  <a:cubicBezTo>
                    <a:pt x="926" y="2"/>
                    <a:pt x="968" y="5"/>
                    <a:pt x="1029" y="15"/>
                  </a:cubicBezTo>
                  <a:cubicBezTo>
                    <a:pt x="1178" y="12"/>
                    <a:pt x="1324" y="18"/>
                    <a:pt x="1473" y="24"/>
                  </a:cubicBezTo>
                  <a:cubicBezTo>
                    <a:pt x="1548" y="23"/>
                    <a:pt x="1623" y="23"/>
                    <a:pt x="1698" y="21"/>
                  </a:cubicBezTo>
                  <a:cubicBezTo>
                    <a:pt x="1724" y="20"/>
                    <a:pt x="1738" y="23"/>
                    <a:pt x="1761" y="15"/>
                  </a:cubicBezTo>
                  <a:cubicBezTo>
                    <a:pt x="1772" y="11"/>
                    <a:pt x="1800" y="24"/>
                    <a:pt x="1800" y="24"/>
                  </a:cubicBezTo>
                  <a:cubicBezTo>
                    <a:pt x="1827" y="22"/>
                    <a:pt x="1899" y="24"/>
                    <a:pt x="1926" y="24"/>
                  </a:cubicBezTo>
                  <a:cubicBezTo>
                    <a:pt x="1953" y="24"/>
                    <a:pt x="1887" y="20"/>
                    <a:pt x="1965" y="21"/>
                  </a:cubicBezTo>
                  <a:cubicBezTo>
                    <a:pt x="2107" y="12"/>
                    <a:pt x="2253" y="33"/>
                    <a:pt x="2397" y="33"/>
                  </a:cubicBezTo>
                </a:path>
              </a:pathLst>
            </a:custGeom>
            <a:noFill/>
            <a:ln w="76200" cmpd="sng">
              <a:pattFill prst="zigZag">
                <a:fgClr>
                  <a:schemeClr val="bg1"/>
                </a:fgClr>
                <a:bgClr>
                  <a:srgbClr val="FFFFFF"/>
                </a:bgClr>
              </a:patt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grpSp>
          <p:nvGrpSpPr>
            <p:cNvPr id="15431" name="Group 71"/>
            <p:cNvGrpSpPr>
              <a:grpSpLocks/>
            </p:cNvGrpSpPr>
            <p:nvPr/>
          </p:nvGrpSpPr>
          <p:grpSpPr bwMode="auto">
            <a:xfrm rot="106925" flipV="1">
              <a:off x="2952" y="895"/>
              <a:ext cx="289" cy="267"/>
              <a:chOff x="3438" y="2247"/>
              <a:chExt cx="377" cy="175"/>
            </a:xfrm>
          </p:grpSpPr>
          <p:sp>
            <p:nvSpPr>
              <p:cNvPr id="15432" name="Freeform 72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5433" name="Oval 73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5437" name="Group 77"/>
            <p:cNvGrpSpPr>
              <a:grpSpLocks/>
            </p:cNvGrpSpPr>
            <p:nvPr/>
          </p:nvGrpSpPr>
          <p:grpSpPr bwMode="auto">
            <a:xfrm rot="106925" flipV="1">
              <a:off x="3504" y="864"/>
              <a:ext cx="289" cy="267"/>
              <a:chOff x="3438" y="2247"/>
              <a:chExt cx="377" cy="175"/>
            </a:xfrm>
          </p:grpSpPr>
          <p:sp>
            <p:nvSpPr>
              <p:cNvPr id="15438" name="Freeform 78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5439" name="Oval 79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5440" name="Group 80"/>
            <p:cNvGrpSpPr>
              <a:grpSpLocks/>
            </p:cNvGrpSpPr>
            <p:nvPr/>
          </p:nvGrpSpPr>
          <p:grpSpPr bwMode="auto">
            <a:xfrm rot="106925" flipV="1">
              <a:off x="3887" y="864"/>
              <a:ext cx="289" cy="267"/>
              <a:chOff x="3438" y="2247"/>
              <a:chExt cx="377" cy="175"/>
            </a:xfrm>
          </p:grpSpPr>
          <p:sp>
            <p:nvSpPr>
              <p:cNvPr id="15441" name="Freeform 81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5442" name="Oval 82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5443" name="Group 83"/>
            <p:cNvGrpSpPr>
              <a:grpSpLocks/>
            </p:cNvGrpSpPr>
            <p:nvPr/>
          </p:nvGrpSpPr>
          <p:grpSpPr bwMode="auto">
            <a:xfrm rot="106925" flipV="1">
              <a:off x="4258" y="854"/>
              <a:ext cx="289" cy="268"/>
              <a:chOff x="3438" y="2247"/>
              <a:chExt cx="377" cy="175"/>
            </a:xfrm>
          </p:grpSpPr>
          <p:sp>
            <p:nvSpPr>
              <p:cNvPr id="15444" name="Freeform 84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5445" name="Oval 85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5446" name="Group 86"/>
            <p:cNvGrpSpPr>
              <a:grpSpLocks/>
            </p:cNvGrpSpPr>
            <p:nvPr/>
          </p:nvGrpSpPr>
          <p:grpSpPr bwMode="auto">
            <a:xfrm rot="106925" flipV="1">
              <a:off x="4803" y="857"/>
              <a:ext cx="289" cy="267"/>
              <a:chOff x="3438" y="2247"/>
              <a:chExt cx="377" cy="175"/>
            </a:xfrm>
          </p:grpSpPr>
          <p:sp>
            <p:nvSpPr>
              <p:cNvPr id="15447" name="Freeform 87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5448" name="Oval 88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5449" name="Freeform 89"/>
            <p:cNvSpPr>
              <a:spLocks/>
            </p:cNvSpPr>
            <p:nvPr/>
          </p:nvSpPr>
          <p:spPr bwMode="auto">
            <a:xfrm flipV="1">
              <a:off x="2952" y="812"/>
              <a:ext cx="2160" cy="52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08" y="12"/>
                </a:cxn>
                <a:cxn ang="0">
                  <a:pos x="159" y="15"/>
                </a:cxn>
                <a:cxn ang="0">
                  <a:pos x="462" y="9"/>
                </a:cxn>
                <a:cxn ang="0">
                  <a:pos x="615" y="18"/>
                </a:cxn>
                <a:cxn ang="0">
                  <a:pos x="858" y="0"/>
                </a:cxn>
                <a:cxn ang="0">
                  <a:pos x="1029" y="15"/>
                </a:cxn>
                <a:cxn ang="0">
                  <a:pos x="1473" y="24"/>
                </a:cxn>
                <a:cxn ang="0">
                  <a:pos x="1698" y="21"/>
                </a:cxn>
                <a:cxn ang="0">
                  <a:pos x="1761" y="15"/>
                </a:cxn>
                <a:cxn ang="0">
                  <a:pos x="1800" y="24"/>
                </a:cxn>
                <a:cxn ang="0">
                  <a:pos x="1926" y="24"/>
                </a:cxn>
                <a:cxn ang="0">
                  <a:pos x="1965" y="21"/>
                </a:cxn>
                <a:cxn ang="0">
                  <a:pos x="2397" y="33"/>
                </a:cxn>
              </a:cxnLst>
              <a:rect l="0" t="0" r="r" b="b"/>
              <a:pathLst>
                <a:path w="2397" h="33">
                  <a:moveTo>
                    <a:pt x="0" y="6"/>
                  </a:moveTo>
                  <a:cubicBezTo>
                    <a:pt x="36" y="8"/>
                    <a:pt x="72" y="10"/>
                    <a:pt x="108" y="12"/>
                  </a:cubicBezTo>
                  <a:cubicBezTo>
                    <a:pt x="125" y="13"/>
                    <a:pt x="159" y="15"/>
                    <a:pt x="159" y="15"/>
                  </a:cubicBezTo>
                  <a:cubicBezTo>
                    <a:pt x="259" y="28"/>
                    <a:pt x="361" y="14"/>
                    <a:pt x="462" y="9"/>
                  </a:cubicBezTo>
                  <a:cubicBezTo>
                    <a:pt x="513" y="12"/>
                    <a:pt x="564" y="13"/>
                    <a:pt x="615" y="18"/>
                  </a:cubicBezTo>
                  <a:cubicBezTo>
                    <a:pt x="698" y="16"/>
                    <a:pt x="776" y="6"/>
                    <a:pt x="858" y="0"/>
                  </a:cubicBezTo>
                  <a:cubicBezTo>
                    <a:pt x="926" y="2"/>
                    <a:pt x="968" y="5"/>
                    <a:pt x="1029" y="15"/>
                  </a:cubicBezTo>
                  <a:cubicBezTo>
                    <a:pt x="1178" y="12"/>
                    <a:pt x="1324" y="18"/>
                    <a:pt x="1473" y="24"/>
                  </a:cubicBezTo>
                  <a:cubicBezTo>
                    <a:pt x="1548" y="23"/>
                    <a:pt x="1623" y="23"/>
                    <a:pt x="1698" y="21"/>
                  </a:cubicBezTo>
                  <a:cubicBezTo>
                    <a:pt x="1724" y="20"/>
                    <a:pt x="1738" y="23"/>
                    <a:pt x="1761" y="15"/>
                  </a:cubicBezTo>
                  <a:cubicBezTo>
                    <a:pt x="1772" y="11"/>
                    <a:pt x="1800" y="24"/>
                    <a:pt x="1800" y="24"/>
                  </a:cubicBezTo>
                  <a:cubicBezTo>
                    <a:pt x="1827" y="22"/>
                    <a:pt x="1899" y="24"/>
                    <a:pt x="1926" y="24"/>
                  </a:cubicBezTo>
                  <a:cubicBezTo>
                    <a:pt x="1953" y="24"/>
                    <a:pt x="1887" y="20"/>
                    <a:pt x="1965" y="21"/>
                  </a:cubicBezTo>
                  <a:cubicBezTo>
                    <a:pt x="2107" y="12"/>
                    <a:pt x="2253" y="33"/>
                    <a:pt x="2397" y="33"/>
                  </a:cubicBezTo>
                </a:path>
              </a:pathLst>
            </a:custGeom>
            <a:noFill/>
            <a:ln w="76200" cmpd="sng">
              <a:pattFill prst="zigZag">
                <a:fgClr>
                  <a:schemeClr val="bg1"/>
                </a:fgClr>
                <a:bgClr>
                  <a:srgbClr val="FFFFFF"/>
                </a:bgClr>
              </a:patt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5588" name="AutoShape 228"/>
            <p:cNvSpPr>
              <a:spLocks noChangeArrowheads="1"/>
            </p:cNvSpPr>
            <p:nvPr/>
          </p:nvSpPr>
          <p:spPr bwMode="auto">
            <a:xfrm>
              <a:off x="4497" y="530"/>
              <a:ext cx="384" cy="768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591" name="AutoShape 231"/>
            <p:cNvSpPr>
              <a:spLocks noChangeArrowheads="1"/>
            </p:cNvSpPr>
            <p:nvPr/>
          </p:nvSpPr>
          <p:spPr bwMode="auto">
            <a:xfrm flipV="1">
              <a:off x="3176" y="643"/>
              <a:ext cx="384" cy="768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598" name="Group 238"/>
          <p:cNvGrpSpPr>
            <a:grpSpLocks/>
          </p:cNvGrpSpPr>
          <p:nvPr/>
        </p:nvGrpSpPr>
        <p:grpSpPr bwMode="auto">
          <a:xfrm>
            <a:off x="3124200" y="4046538"/>
            <a:ext cx="3459163" cy="2590800"/>
            <a:chOff x="1968" y="2549"/>
            <a:chExt cx="2179" cy="1632"/>
          </a:xfrm>
        </p:grpSpPr>
        <p:sp>
          <p:nvSpPr>
            <p:cNvPr id="15494" name="AutoShape 134"/>
            <p:cNvSpPr>
              <a:spLocks noChangeArrowheads="1"/>
            </p:cNvSpPr>
            <p:nvPr/>
          </p:nvSpPr>
          <p:spPr bwMode="auto">
            <a:xfrm rot="5400000">
              <a:off x="2256" y="2309"/>
              <a:ext cx="1632" cy="2112"/>
            </a:xfrm>
            <a:custGeom>
              <a:avLst/>
              <a:gdLst>
                <a:gd name="G0" fmla="+- 6027 0 0"/>
                <a:gd name="G1" fmla="+- 21600 0 6027"/>
                <a:gd name="G2" fmla="*/ 6027 1 2"/>
                <a:gd name="G3" fmla="+- 21600 0 G2"/>
                <a:gd name="G4" fmla="+/ 6027 21600 2"/>
                <a:gd name="G5" fmla="+/ G1 0 2"/>
                <a:gd name="G6" fmla="*/ 21600 21600 6027"/>
                <a:gd name="G7" fmla="*/ G6 1 2"/>
                <a:gd name="G8" fmla="+- 21600 0 G7"/>
                <a:gd name="G9" fmla="*/ 21600 1 2"/>
                <a:gd name="G10" fmla="+- 6027 0 G9"/>
                <a:gd name="G11" fmla="?: G10 G8 0"/>
                <a:gd name="G12" fmla="?: G10 G7 21600"/>
                <a:gd name="T0" fmla="*/ 18586 w 21600"/>
                <a:gd name="T1" fmla="*/ 10800 h 21600"/>
                <a:gd name="T2" fmla="*/ 10800 w 21600"/>
                <a:gd name="T3" fmla="*/ 21600 h 21600"/>
                <a:gd name="T4" fmla="*/ 3014 w 21600"/>
                <a:gd name="T5" fmla="*/ 10800 h 21600"/>
                <a:gd name="T6" fmla="*/ 10800 w 21600"/>
                <a:gd name="T7" fmla="*/ 0 h 21600"/>
                <a:gd name="T8" fmla="*/ 4814 w 21600"/>
                <a:gd name="T9" fmla="*/ 4814 h 21600"/>
                <a:gd name="T10" fmla="*/ 16786 w 21600"/>
                <a:gd name="T11" fmla="*/ 1678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27" y="21600"/>
                  </a:lnTo>
                  <a:lnTo>
                    <a:pt x="1557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F33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514" name="Freeform 154"/>
            <p:cNvSpPr>
              <a:spLocks/>
            </p:cNvSpPr>
            <p:nvPr/>
          </p:nvSpPr>
          <p:spPr bwMode="auto">
            <a:xfrm rot="648553">
              <a:off x="1968" y="3951"/>
              <a:ext cx="2154" cy="68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08" y="12"/>
                </a:cxn>
                <a:cxn ang="0">
                  <a:pos x="159" y="15"/>
                </a:cxn>
                <a:cxn ang="0">
                  <a:pos x="462" y="9"/>
                </a:cxn>
                <a:cxn ang="0">
                  <a:pos x="615" y="18"/>
                </a:cxn>
                <a:cxn ang="0">
                  <a:pos x="858" y="0"/>
                </a:cxn>
                <a:cxn ang="0">
                  <a:pos x="1029" y="15"/>
                </a:cxn>
                <a:cxn ang="0">
                  <a:pos x="1473" y="24"/>
                </a:cxn>
                <a:cxn ang="0">
                  <a:pos x="1698" y="21"/>
                </a:cxn>
                <a:cxn ang="0">
                  <a:pos x="1761" y="15"/>
                </a:cxn>
                <a:cxn ang="0">
                  <a:pos x="1800" y="24"/>
                </a:cxn>
                <a:cxn ang="0">
                  <a:pos x="1926" y="24"/>
                </a:cxn>
                <a:cxn ang="0">
                  <a:pos x="1965" y="21"/>
                </a:cxn>
                <a:cxn ang="0">
                  <a:pos x="2397" y="33"/>
                </a:cxn>
              </a:cxnLst>
              <a:rect l="0" t="0" r="r" b="b"/>
              <a:pathLst>
                <a:path w="2397" h="33">
                  <a:moveTo>
                    <a:pt x="0" y="6"/>
                  </a:moveTo>
                  <a:cubicBezTo>
                    <a:pt x="36" y="8"/>
                    <a:pt x="72" y="10"/>
                    <a:pt x="108" y="12"/>
                  </a:cubicBezTo>
                  <a:cubicBezTo>
                    <a:pt x="125" y="13"/>
                    <a:pt x="159" y="15"/>
                    <a:pt x="159" y="15"/>
                  </a:cubicBezTo>
                  <a:cubicBezTo>
                    <a:pt x="259" y="28"/>
                    <a:pt x="361" y="14"/>
                    <a:pt x="462" y="9"/>
                  </a:cubicBezTo>
                  <a:cubicBezTo>
                    <a:pt x="513" y="12"/>
                    <a:pt x="564" y="13"/>
                    <a:pt x="615" y="18"/>
                  </a:cubicBezTo>
                  <a:cubicBezTo>
                    <a:pt x="698" y="16"/>
                    <a:pt x="776" y="6"/>
                    <a:pt x="858" y="0"/>
                  </a:cubicBezTo>
                  <a:cubicBezTo>
                    <a:pt x="926" y="2"/>
                    <a:pt x="968" y="5"/>
                    <a:pt x="1029" y="15"/>
                  </a:cubicBezTo>
                  <a:cubicBezTo>
                    <a:pt x="1178" y="12"/>
                    <a:pt x="1324" y="18"/>
                    <a:pt x="1473" y="24"/>
                  </a:cubicBezTo>
                  <a:cubicBezTo>
                    <a:pt x="1548" y="23"/>
                    <a:pt x="1623" y="23"/>
                    <a:pt x="1698" y="21"/>
                  </a:cubicBezTo>
                  <a:cubicBezTo>
                    <a:pt x="1724" y="20"/>
                    <a:pt x="1738" y="23"/>
                    <a:pt x="1761" y="15"/>
                  </a:cubicBezTo>
                  <a:cubicBezTo>
                    <a:pt x="1772" y="11"/>
                    <a:pt x="1800" y="24"/>
                    <a:pt x="1800" y="24"/>
                  </a:cubicBezTo>
                  <a:cubicBezTo>
                    <a:pt x="1827" y="22"/>
                    <a:pt x="1899" y="24"/>
                    <a:pt x="1926" y="24"/>
                  </a:cubicBezTo>
                  <a:cubicBezTo>
                    <a:pt x="1953" y="24"/>
                    <a:pt x="1887" y="20"/>
                    <a:pt x="1965" y="21"/>
                  </a:cubicBezTo>
                  <a:cubicBezTo>
                    <a:pt x="2107" y="12"/>
                    <a:pt x="2253" y="33"/>
                    <a:pt x="2397" y="33"/>
                  </a:cubicBezTo>
                </a:path>
              </a:pathLst>
            </a:custGeom>
            <a:noFill/>
            <a:ln w="76200" cmpd="sng">
              <a:pattFill prst="zigZag">
                <a:fgClr>
                  <a:schemeClr val="bg1"/>
                </a:fgClr>
                <a:bgClr>
                  <a:srgbClr val="FFFFFF"/>
                </a:bgClr>
              </a:patt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5534" name="Freeform 174"/>
            <p:cNvSpPr>
              <a:spLocks/>
            </p:cNvSpPr>
            <p:nvPr/>
          </p:nvSpPr>
          <p:spPr bwMode="auto">
            <a:xfrm rot="20935236" flipV="1">
              <a:off x="1968" y="2741"/>
              <a:ext cx="2154" cy="68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08" y="12"/>
                </a:cxn>
                <a:cxn ang="0">
                  <a:pos x="159" y="15"/>
                </a:cxn>
                <a:cxn ang="0">
                  <a:pos x="462" y="9"/>
                </a:cxn>
                <a:cxn ang="0">
                  <a:pos x="615" y="18"/>
                </a:cxn>
                <a:cxn ang="0">
                  <a:pos x="858" y="0"/>
                </a:cxn>
                <a:cxn ang="0">
                  <a:pos x="1029" y="15"/>
                </a:cxn>
                <a:cxn ang="0">
                  <a:pos x="1473" y="24"/>
                </a:cxn>
                <a:cxn ang="0">
                  <a:pos x="1698" y="21"/>
                </a:cxn>
                <a:cxn ang="0">
                  <a:pos x="1761" y="15"/>
                </a:cxn>
                <a:cxn ang="0">
                  <a:pos x="1800" y="24"/>
                </a:cxn>
                <a:cxn ang="0">
                  <a:pos x="1926" y="24"/>
                </a:cxn>
                <a:cxn ang="0">
                  <a:pos x="1965" y="21"/>
                </a:cxn>
                <a:cxn ang="0">
                  <a:pos x="2397" y="33"/>
                </a:cxn>
              </a:cxnLst>
              <a:rect l="0" t="0" r="r" b="b"/>
              <a:pathLst>
                <a:path w="2397" h="33">
                  <a:moveTo>
                    <a:pt x="0" y="6"/>
                  </a:moveTo>
                  <a:cubicBezTo>
                    <a:pt x="36" y="8"/>
                    <a:pt x="72" y="10"/>
                    <a:pt x="108" y="12"/>
                  </a:cubicBezTo>
                  <a:cubicBezTo>
                    <a:pt x="125" y="13"/>
                    <a:pt x="159" y="15"/>
                    <a:pt x="159" y="15"/>
                  </a:cubicBezTo>
                  <a:cubicBezTo>
                    <a:pt x="259" y="28"/>
                    <a:pt x="361" y="14"/>
                    <a:pt x="462" y="9"/>
                  </a:cubicBezTo>
                  <a:cubicBezTo>
                    <a:pt x="513" y="12"/>
                    <a:pt x="564" y="13"/>
                    <a:pt x="615" y="18"/>
                  </a:cubicBezTo>
                  <a:cubicBezTo>
                    <a:pt x="698" y="16"/>
                    <a:pt x="776" y="6"/>
                    <a:pt x="858" y="0"/>
                  </a:cubicBezTo>
                  <a:cubicBezTo>
                    <a:pt x="926" y="2"/>
                    <a:pt x="968" y="5"/>
                    <a:pt x="1029" y="15"/>
                  </a:cubicBezTo>
                  <a:cubicBezTo>
                    <a:pt x="1178" y="12"/>
                    <a:pt x="1324" y="18"/>
                    <a:pt x="1473" y="24"/>
                  </a:cubicBezTo>
                  <a:cubicBezTo>
                    <a:pt x="1548" y="23"/>
                    <a:pt x="1623" y="23"/>
                    <a:pt x="1698" y="21"/>
                  </a:cubicBezTo>
                  <a:cubicBezTo>
                    <a:pt x="1724" y="20"/>
                    <a:pt x="1738" y="23"/>
                    <a:pt x="1761" y="15"/>
                  </a:cubicBezTo>
                  <a:cubicBezTo>
                    <a:pt x="1772" y="11"/>
                    <a:pt x="1800" y="24"/>
                    <a:pt x="1800" y="24"/>
                  </a:cubicBezTo>
                  <a:cubicBezTo>
                    <a:pt x="1827" y="22"/>
                    <a:pt x="1899" y="24"/>
                    <a:pt x="1926" y="24"/>
                  </a:cubicBezTo>
                  <a:cubicBezTo>
                    <a:pt x="1953" y="24"/>
                    <a:pt x="1887" y="20"/>
                    <a:pt x="1965" y="21"/>
                  </a:cubicBezTo>
                  <a:cubicBezTo>
                    <a:pt x="2107" y="12"/>
                    <a:pt x="2253" y="33"/>
                    <a:pt x="2397" y="33"/>
                  </a:cubicBezTo>
                </a:path>
              </a:pathLst>
            </a:custGeom>
            <a:noFill/>
            <a:ln w="76200" cmpd="sng">
              <a:pattFill prst="zigZag">
                <a:fgClr>
                  <a:schemeClr val="bg1"/>
                </a:fgClr>
                <a:bgClr>
                  <a:srgbClr val="FFFFFF"/>
                </a:bgClr>
              </a:patt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grpSp>
          <p:nvGrpSpPr>
            <p:cNvPr id="15496" name="Group 136"/>
            <p:cNvGrpSpPr>
              <a:grpSpLocks/>
            </p:cNvGrpSpPr>
            <p:nvPr/>
          </p:nvGrpSpPr>
          <p:grpSpPr bwMode="auto">
            <a:xfrm rot="577924">
              <a:off x="2049" y="3550"/>
              <a:ext cx="258" cy="238"/>
              <a:chOff x="3438" y="2247"/>
              <a:chExt cx="377" cy="175"/>
            </a:xfrm>
          </p:grpSpPr>
          <p:sp>
            <p:nvSpPr>
              <p:cNvPr id="15497" name="Freeform 137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5498" name="Oval 138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5499" name="Group 139"/>
            <p:cNvGrpSpPr>
              <a:grpSpLocks/>
            </p:cNvGrpSpPr>
            <p:nvPr/>
          </p:nvGrpSpPr>
          <p:grpSpPr bwMode="auto">
            <a:xfrm rot="353483">
              <a:off x="2371" y="3604"/>
              <a:ext cx="259" cy="238"/>
              <a:chOff x="3438" y="2247"/>
              <a:chExt cx="377" cy="175"/>
            </a:xfrm>
          </p:grpSpPr>
          <p:sp>
            <p:nvSpPr>
              <p:cNvPr id="15500" name="Freeform 140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5501" name="Oval 141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5502" name="Group 142"/>
            <p:cNvGrpSpPr>
              <a:grpSpLocks/>
            </p:cNvGrpSpPr>
            <p:nvPr/>
          </p:nvGrpSpPr>
          <p:grpSpPr bwMode="auto">
            <a:xfrm rot="589254">
              <a:off x="2746" y="3659"/>
              <a:ext cx="258" cy="238"/>
              <a:chOff x="3438" y="2247"/>
              <a:chExt cx="377" cy="175"/>
            </a:xfrm>
          </p:grpSpPr>
          <p:sp>
            <p:nvSpPr>
              <p:cNvPr id="15503" name="Freeform 143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5504" name="Oval 144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5505" name="Group 145"/>
            <p:cNvGrpSpPr>
              <a:grpSpLocks/>
            </p:cNvGrpSpPr>
            <p:nvPr/>
          </p:nvGrpSpPr>
          <p:grpSpPr bwMode="auto">
            <a:xfrm rot="1013712">
              <a:off x="3888" y="3941"/>
              <a:ext cx="259" cy="238"/>
              <a:chOff x="3438" y="2247"/>
              <a:chExt cx="377" cy="175"/>
            </a:xfrm>
          </p:grpSpPr>
          <p:sp>
            <p:nvSpPr>
              <p:cNvPr id="15506" name="Freeform 146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5507" name="Oval 147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5508" name="Group 148"/>
            <p:cNvGrpSpPr>
              <a:grpSpLocks/>
            </p:cNvGrpSpPr>
            <p:nvPr/>
          </p:nvGrpSpPr>
          <p:grpSpPr bwMode="auto">
            <a:xfrm rot="493712">
              <a:off x="3085" y="3757"/>
              <a:ext cx="258" cy="238"/>
              <a:chOff x="3438" y="2247"/>
              <a:chExt cx="377" cy="175"/>
            </a:xfrm>
          </p:grpSpPr>
          <p:sp>
            <p:nvSpPr>
              <p:cNvPr id="15509" name="Freeform 149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5510" name="Oval 150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5511" name="Group 151"/>
            <p:cNvGrpSpPr>
              <a:grpSpLocks/>
            </p:cNvGrpSpPr>
            <p:nvPr/>
          </p:nvGrpSpPr>
          <p:grpSpPr bwMode="auto">
            <a:xfrm rot="807924">
              <a:off x="3474" y="3852"/>
              <a:ext cx="258" cy="238"/>
              <a:chOff x="3438" y="2247"/>
              <a:chExt cx="377" cy="175"/>
            </a:xfrm>
          </p:grpSpPr>
          <p:sp>
            <p:nvSpPr>
              <p:cNvPr id="15512" name="Freeform 152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5513" name="Oval 153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5516" name="Group 156"/>
            <p:cNvGrpSpPr>
              <a:grpSpLocks/>
            </p:cNvGrpSpPr>
            <p:nvPr/>
          </p:nvGrpSpPr>
          <p:grpSpPr bwMode="auto">
            <a:xfrm rot="21022076" flipV="1">
              <a:off x="2039" y="2985"/>
              <a:ext cx="258" cy="238"/>
              <a:chOff x="3438" y="2247"/>
              <a:chExt cx="377" cy="175"/>
            </a:xfrm>
          </p:grpSpPr>
          <p:sp>
            <p:nvSpPr>
              <p:cNvPr id="15517" name="Freeform 157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5518" name="Oval 158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5519" name="Group 159"/>
            <p:cNvGrpSpPr>
              <a:grpSpLocks/>
            </p:cNvGrpSpPr>
            <p:nvPr/>
          </p:nvGrpSpPr>
          <p:grpSpPr bwMode="auto">
            <a:xfrm rot="21246517" flipV="1">
              <a:off x="2446" y="2901"/>
              <a:ext cx="259" cy="238"/>
              <a:chOff x="3438" y="2247"/>
              <a:chExt cx="377" cy="175"/>
            </a:xfrm>
          </p:grpSpPr>
          <p:sp>
            <p:nvSpPr>
              <p:cNvPr id="15520" name="Freeform 160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5521" name="Oval 161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5522" name="Group 162"/>
            <p:cNvGrpSpPr>
              <a:grpSpLocks/>
            </p:cNvGrpSpPr>
            <p:nvPr/>
          </p:nvGrpSpPr>
          <p:grpSpPr bwMode="auto">
            <a:xfrm rot="21010746" flipV="1">
              <a:off x="2846" y="2816"/>
              <a:ext cx="258" cy="238"/>
              <a:chOff x="3438" y="2247"/>
              <a:chExt cx="377" cy="175"/>
            </a:xfrm>
          </p:grpSpPr>
          <p:sp>
            <p:nvSpPr>
              <p:cNvPr id="15523" name="Freeform 163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5524" name="Oval 164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5525" name="Group 165"/>
            <p:cNvGrpSpPr>
              <a:grpSpLocks/>
            </p:cNvGrpSpPr>
            <p:nvPr/>
          </p:nvGrpSpPr>
          <p:grpSpPr bwMode="auto">
            <a:xfrm rot="21212638" flipV="1">
              <a:off x="3864" y="2607"/>
              <a:ext cx="259" cy="238"/>
              <a:chOff x="3438" y="2247"/>
              <a:chExt cx="377" cy="175"/>
            </a:xfrm>
          </p:grpSpPr>
          <p:sp>
            <p:nvSpPr>
              <p:cNvPr id="15526" name="Freeform 166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5527" name="Oval 167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5528" name="Group 168"/>
            <p:cNvGrpSpPr>
              <a:grpSpLocks/>
            </p:cNvGrpSpPr>
            <p:nvPr/>
          </p:nvGrpSpPr>
          <p:grpSpPr bwMode="auto">
            <a:xfrm rot="21106288" flipV="1">
              <a:off x="3265" y="2718"/>
              <a:ext cx="258" cy="238"/>
              <a:chOff x="3438" y="2247"/>
              <a:chExt cx="377" cy="175"/>
            </a:xfrm>
          </p:grpSpPr>
          <p:sp>
            <p:nvSpPr>
              <p:cNvPr id="15529" name="Freeform 169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5530" name="Oval 170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5537" name="Text Box 177"/>
            <p:cNvSpPr txBox="1">
              <a:spLocks noChangeArrowheads="1"/>
            </p:cNvSpPr>
            <p:nvPr/>
          </p:nvSpPr>
          <p:spPr bwMode="auto">
            <a:xfrm>
              <a:off x="2832" y="3173"/>
              <a:ext cx="115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венозная</a:t>
              </a:r>
            </a:p>
            <a:p>
              <a:r>
                <a:rPr lang="ru-RU" b="1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гиперемия</a:t>
              </a:r>
            </a:p>
          </p:txBody>
        </p:sp>
        <p:sp>
          <p:nvSpPr>
            <p:cNvPr id="15590" name="AutoShape 230"/>
            <p:cNvSpPr>
              <a:spLocks noChangeArrowheads="1"/>
            </p:cNvSpPr>
            <p:nvPr/>
          </p:nvSpPr>
          <p:spPr bwMode="auto">
            <a:xfrm flipV="1">
              <a:off x="2304" y="2597"/>
              <a:ext cx="96" cy="768"/>
            </a:xfrm>
            <a:prstGeom prst="upArrow">
              <a:avLst>
                <a:gd name="adj1" fmla="val 50000"/>
                <a:gd name="adj2" fmla="val 20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593" name="AutoShape 233"/>
          <p:cNvSpPr>
            <a:spLocks noChangeArrowheads="1"/>
          </p:cNvSpPr>
          <p:nvPr/>
        </p:nvSpPr>
        <p:spPr bwMode="auto">
          <a:xfrm>
            <a:off x="5443538" y="3657600"/>
            <a:ext cx="868362" cy="1219200"/>
          </a:xfrm>
          <a:prstGeom prst="upArrow">
            <a:avLst>
              <a:gd name="adj1" fmla="val 50000"/>
              <a:gd name="adj2" fmla="val 3510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219200" y="0"/>
            <a:ext cx="6705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FF00"/>
                </a:solidFill>
              </a:rPr>
              <a:t>Патогенез   воспалительного   отёка</a:t>
            </a:r>
          </a:p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FF00"/>
                </a:solidFill>
              </a:rPr>
              <a:t>2. Повышение сосудистой проницаемости</a:t>
            </a:r>
          </a:p>
        </p:txBody>
      </p:sp>
      <p:grpSp>
        <p:nvGrpSpPr>
          <p:cNvPr id="16439" name="Group 55"/>
          <p:cNvGrpSpPr>
            <a:grpSpLocks/>
          </p:cNvGrpSpPr>
          <p:nvPr/>
        </p:nvGrpSpPr>
        <p:grpSpPr bwMode="auto">
          <a:xfrm>
            <a:off x="304800" y="2819400"/>
            <a:ext cx="8361363" cy="3895725"/>
            <a:chOff x="230" y="1776"/>
            <a:chExt cx="5267" cy="2454"/>
          </a:xfrm>
        </p:grpSpPr>
        <p:sp>
          <p:nvSpPr>
            <p:cNvPr id="16388" name="Rectangle 4" descr="Дранка"/>
            <p:cNvSpPr>
              <a:spLocks noChangeArrowheads="1"/>
            </p:cNvSpPr>
            <p:nvPr/>
          </p:nvSpPr>
          <p:spPr bwMode="auto">
            <a:xfrm>
              <a:off x="244" y="2404"/>
              <a:ext cx="5242" cy="524"/>
            </a:xfrm>
            <a:prstGeom prst="rect">
              <a:avLst/>
            </a:prstGeom>
            <a:pattFill prst="shingle">
              <a:fgClr>
                <a:schemeClr val="bg1"/>
              </a:fgClr>
              <a:bgClr>
                <a:srgbClr val="CC0066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b="1" i="1">
                  <a:solidFill>
                    <a:srgbClr val="FFFF00"/>
                  </a:solidFill>
                </a:rPr>
                <a:t>н   о   р  м   а</a:t>
              </a:r>
              <a:r>
                <a:rPr lang="ru-RU" i="1">
                  <a:solidFill>
                    <a:schemeClr val="folHlink"/>
                  </a:solidFill>
                </a:rPr>
                <a:t>                      </a:t>
              </a:r>
              <a:r>
                <a:rPr lang="ru-RU" b="1" i="1">
                  <a:solidFill>
                    <a:srgbClr val="FFFF00"/>
                  </a:solidFill>
                </a:rPr>
                <a:t>воспаление</a:t>
              </a:r>
            </a:p>
          </p:txBody>
        </p:sp>
        <p:sp>
          <p:nvSpPr>
            <p:cNvPr id="16389" name="Freeform 5"/>
            <p:cNvSpPr>
              <a:spLocks/>
            </p:cNvSpPr>
            <p:nvPr/>
          </p:nvSpPr>
          <p:spPr bwMode="auto">
            <a:xfrm rot="-61367">
              <a:off x="2655" y="2378"/>
              <a:ext cx="2397" cy="3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08" y="12"/>
                </a:cxn>
                <a:cxn ang="0">
                  <a:pos x="159" y="15"/>
                </a:cxn>
                <a:cxn ang="0">
                  <a:pos x="462" y="9"/>
                </a:cxn>
                <a:cxn ang="0">
                  <a:pos x="615" y="18"/>
                </a:cxn>
                <a:cxn ang="0">
                  <a:pos x="858" y="0"/>
                </a:cxn>
                <a:cxn ang="0">
                  <a:pos x="1029" y="15"/>
                </a:cxn>
                <a:cxn ang="0">
                  <a:pos x="1473" y="24"/>
                </a:cxn>
                <a:cxn ang="0">
                  <a:pos x="1698" y="21"/>
                </a:cxn>
                <a:cxn ang="0">
                  <a:pos x="1761" y="15"/>
                </a:cxn>
                <a:cxn ang="0">
                  <a:pos x="1800" y="24"/>
                </a:cxn>
                <a:cxn ang="0">
                  <a:pos x="1926" y="24"/>
                </a:cxn>
                <a:cxn ang="0">
                  <a:pos x="1965" y="21"/>
                </a:cxn>
                <a:cxn ang="0">
                  <a:pos x="2397" y="33"/>
                </a:cxn>
              </a:cxnLst>
              <a:rect l="0" t="0" r="r" b="b"/>
              <a:pathLst>
                <a:path w="2397" h="33">
                  <a:moveTo>
                    <a:pt x="0" y="6"/>
                  </a:moveTo>
                  <a:cubicBezTo>
                    <a:pt x="36" y="8"/>
                    <a:pt x="72" y="10"/>
                    <a:pt x="108" y="12"/>
                  </a:cubicBezTo>
                  <a:cubicBezTo>
                    <a:pt x="125" y="13"/>
                    <a:pt x="159" y="15"/>
                    <a:pt x="159" y="15"/>
                  </a:cubicBezTo>
                  <a:cubicBezTo>
                    <a:pt x="259" y="28"/>
                    <a:pt x="361" y="14"/>
                    <a:pt x="462" y="9"/>
                  </a:cubicBezTo>
                  <a:cubicBezTo>
                    <a:pt x="513" y="12"/>
                    <a:pt x="564" y="13"/>
                    <a:pt x="615" y="18"/>
                  </a:cubicBezTo>
                  <a:cubicBezTo>
                    <a:pt x="698" y="16"/>
                    <a:pt x="776" y="6"/>
                    <a:pt x="858" y="0"/>
                  </a:cubicBezTo>
                  <a:cubicBezTo>
                    <a:pt x="926" y="2"/>
                    <a:pt x="968" y="5"/>
                    <a:pt x="1029" y="15"/>
                  </a:cubicBezTo>
                  <a:cubicBezTo>
                    <a:pt x="1178" y="12"/>
                    <a:pt x="1324" y="18"/>
                    <a:pt x="1473" y="24"/>
                  </a:cubicBezTo>
                  <a:cubicBezTo>
                    <a:pt x="1548" y="23"/>
                    <a:pt x="1623" y="23"/>
                    <a:pt x="1698" y="21"/>
                  </a:cubicBezTo>
                  <a:cubicBezTo>
                    <a:pt x="1724" y="20"/>
                    <a:pt x="1738" y="23"/>
                    <a:pt x="1761" y="15"/>
                  </a:cubicBezTo>
                  <a:cubicBezTo>
                    <a:pt x="1772" y="11"/>
                    <a:pt x="1800" y="24"/>
                    <a:pt x="1800" y="24"/>
                  </a:cubicBezTo>
                  <a:cubicBezTo>
                    <a:pt x="1827" y="22"/>
                    <a:pt x="1899" y="24"/>
                    <a:pt x="1926" y="24"/>
                  </a:cubicBezTo>
                  <a:cubicBezTo>
                    <a:pt x="1953" y="24"/>
                    <a:pt x="1887" y="20"/>
                    <a:pt x="1965" y="21"/>
                  </a:cubicBezTo>
                  <a:cubicBezTo>
                    <a:pt x="2107" y="12"/>
                    <a:pt x="2253" y="33"/>
                    <a:pt x="2397" y="33"/>
                  </a:cubicBezTo>
                </a:path>
              </a:pathLst>
            </a:custGeom>
            <a:noFill/>
            <a:ln w="76200" cmpd="sng">
              <a:pattFill prst="zigZag">
                <a:fgClr>
                  <a:schemeClr val="bg1"/>
                </a:fgClr>
                <a:bgClr>
                  <a:srgbClr val="FFFFFF"/>
                </a:bgClr>
              </a:patt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6390" name="Freeform 6"/>
            <p:cNvSpPr>
              <a:spLocks/>
            </p:cNvSpPr>
            <p:nvPr/>
          </p:nvSpPr>
          <p:spPr bwMode="auto">
            <a:xfrm rot="-61367">
              <a:off x="5050" y="2389"/>
              <a:ext cx="447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9" y="3"/>
                </a:cxn>
                <a:cxn ang="0">
                  <a:pos x="138" y="12"/>
                </a:cxn>
                <a:cxn ang="0">
                  <a:pos x="447" y="3"/>
                </a:cxn>
              </a:cxnLst>
              <a:rect l="0" t="0" r="r" b="b"/>
              <a:pathLst>
                <a:path w="447" h="12">
                  <a:moveTo>
                    <a:pt x="0" y="0"/>
                  </a:moveTo>
                  <a:cubicBezTo>
                    <a:pt x="33" y="1"/>
                    <a:pt x="66" y="1"/>
                    <a:pt x="99" y="3"/>
                  </a:cubicBezTo>
                  <a:cubicBezTo>
                    <a:pt x="112" y="4"/>
                    <a:pt x="138" y="12"/>
                    <a:pt x="138" y="12"/>
                  </a:cubicBezTo>
                  <a:cubicBezTo>
                    <a:pt x="241" y="10"/>
                    <a:pt x="344" y="3"/>
                    <a:pt x="447" y="3"/>
                  </a:cubicBezTo>
                </a:path>
              </a:pathLst>
            </a:custGeom>
            <a:noFill/>
            <a:ln w="76200" cmpd="sng">
              <a:pattFill prst="zigZag">
                <a:fgClr>
                  <a:schemeClr val="bg1"/>
                </a:fgClr>
                <a:bgClr>
                  <a:srgbClr val="FFFFFF"/>
                </a:bgClr>
              </a:patt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6391" name="Freeform 7"/>
            <p:cNvSpPr>
              <a:spLocks/>
            </p:cNvSpPr>
            <p:nvPr/>
          </p:nvSpPr>
          <p:spPr bwMode="auto">
            <a:xfrm rot="-61367">
              <a:off x="1771" y="2380"/>
              <a:ext cx="900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" y="10"/>
                </a:cxn>
                <a:cxn ang="0">
                  <a:pos x="60" y="15"/>
                </a:cxn>
                <a:cxn ang="0">
                  <a:pos x="173" y="11"/>
                </a:cxn>
                <a:cxn ang="0">
                  <a:pos x="231" y="21"/>
                </a:cxn>
                <a:cxn ang="0">
                  <a:pos x="319" y="15"/>
                </a:cxn>
                <a:cxn ang="0">
                  <a:pos x="344" y="15"/>
                </a:cxn>
                <a:cxn ang="0">
                  <a:pos x="386" y="15"/>
                </a:cxn>
                <a:cxn ang="0">
                  <a:pos x="553" y="31"/>
                </a:cxn>
                <a:cxn ang="0">
                  <a:pos x="638" y="26"/>
                </a:cxn>
                <a:cxn ang="0">
                  <a:pos x="676" y="31"/>
                </a:cxn>
                <a:cxn ang="0">
                  <a:pos x="723" y="31"/>
                </a:cxn>
                <a:cxn ang="0">
                  <a:pos x="738" y="26"/>
                </a:cxn>
                <a:cxn ang="0">
                  <a:pos x="900" y="33"/>
                </a:cxn>
              </a:cxnLst>
              <a:rect l="0" t="0" r="r" b="b"/>
              <a:pathLst>
                <a:path w="900" h="38">
                  <a:moveTo>
                    <a:pt x="0" y="0"/>
                  </a:moveTo>
                  <a:cubicBezTo>
                    <a:pt x="14" y="2"/>
                    <a:pt x="27" y="6"/>
                    <a:pt x="41" y="10"/>
                  </a:cubicBezTo>
                  <a:cubicBezTo>
                    <a:pt x="47" y="12"/>
                    <a:pt x="60" y="15"/>
                    <a:pt x="60" y="15"/>
                  </a:cubicBezTo>
                  <a:cubicBezTo>
                    <a:pt x="97" y="38"/>
                    <a:pt x="136" y="20"/>
                    <a:pt x="173" y="11"/>
                  </a:cubicBezTo>
                  <a:cubicBezTo>
                    <a:pt x="192" y="16"/>
                    <a:pt x="212" y="12"/>
                    <a:pt x="231" y="21"/>
                  </a:cubicBezTo>
                  <a:cubicBezTo>
                    <a:pt x="262" y="17"/>
                    <a:pt x="289" y="26"/>
                    <a:pt x="319" y="15"/>
                  </a:cubicBezTo>
                  <a:cubicBezTo>
                    <a:pt x="338" y="14"/>
                    <a:pt x="333" y="15"/>
                    <a:pt x="344" y="15"/>
                  </a:cubicBezTo>
                  <a:cubicBezTo>
                    <a:pt x="355" y="15"/>
                    <a:pt x="352" y="12"/>
                    <a:pt x="386" y="15"/>
                  </a:cubicBezTo>
                  <a:cubicBezTo>
                    <a:pt x="442" y="10"/>
                    <a:pt x="497" y="21"/>
                    <a:pt x="553" y="31"/>
                  </a:cubicBezTo>
                  <a:cubicBezTo>
                    <a:pt x="581" y="30"/>
                    <a:pt x="609" y="30"/>
                    <a:pt x="638" y="26"/>
                  </a:cubicBezTo>
                  <a:cubicBezTo>
                    <a:pt x="658" y="26"/>
                    <a:pt x="661" y="30"/>
                    <a:pt x="676" y="31"/>
                  </a:cubicBezTo>
                  <a:cubicBezTo>
                    <a:pt x="686" y="27"/>
                    <a:pt x="713" y="31"/>
                    <a:pt x="723" y="31"/>
                  </a:cubicBezTo>
                  <a:cubicBezTo>
                    <a:pt x="733" y="31"/>
                    <a:pt x="709" y="26"/>
                    <a:pt x="738" y="26"/>
                  </a:cubicBezTo>
                  <a:cubicBezTo>
                    <a:pt x="791" y="10"/>
                    <a:pt x="846" y="33"/>
                    <a:pt x="900" y="33"/>
                  </a:cubicBezTo>
                </a:path>
              </a:pathLst>
            </a:custGeom>
            <a:noFill/>
            <a:ln w="76200" cmpd="sng">
              <a:pattFill prst="zigZag">
                <a:fgClr>
                  <a:schemeClr val="bg1"/>
                </a:fgClr>
                <a:bgClr>
                  <a:srgbClr val="FFFFFF"/>
                </a:bgClr>
              </a:patt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6392" name="Freeform 8"/>
            <p:cNvSpPr>
              <a:spLocks/>
            </p:cNvSpPr>
            <p:nvPr/>
          </p:nvSpPr>
          <p:spPr bwMode="auto">
            <a:xfrm rot="-61367">
              <a:off x="240" y="2378"/>
              <a:ext cx="1534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" y="8"/>
                </a:cxn>
                <a:cxn ang="0">
                  <a:pos x="79" y="12"/>
                </a:cxn>
                <a:cxn ang="0">
                  <a:pos x="229" y="9"/>
                </a:cxn>
                <a:cxn ang="0">
                  <a:pos x="305" y="17"/>
                </a:cxn>
                <a:cxn ang="0">
                  <a:pos x="421" y="12"/>
                </a:cxn>
                <a:cxn ang="0">
                  <a:pos x="454" y="12"/>
                </a:cxn>
                <a:cxn ang="0">
                  <a:pos x="510" y="12"/>
                </a:cxn>
                <a:cxn ang="0">
                  <a:pos x="730" y="25"/>
                </a:cxn>
                <a:cxn ang="0">
                  <a:pos x="842" y="21"/>
                </a:cxn>
                <a:cxn ang="0">
                  <a:pos x="892" y="25"/>
                </a:cxn>
                <a:cxn ang="0">
                  <a:pos x="955" y="25"/>
                </a:cxn>
                <a:cxn ang="0">
                  <a:pos x="974" y="21"/>
                </a:cxn>
                <a:cxn ang="0">
                  <a:pos x="1188" y="38"/>
                </a:cxn>
              </a:cxnLst>
              <a:rect l="0" t="0" r="r" b="b"/>
              <a:pathLst>
                <a:path w="1188" h="38">
                  <a:moveTo>
                    <a:pt x="0" y="0"/>
                  </a:moveTo>
                  <a:cubicBezTo>
                    <a:pt x="18" y="2"/>
                    <a:pt x="36" y="5"/>
                    <a:pt x="54" y="8"/>
                  </a:cubicBezTo>
                  <a:cubicBezTo>
                    <a:pt x="62" y="10"/>
                    <a:pt x="79" y="12"/>
                    <a:pt x="79" y="12"/>
                  </a:cubicBezTo>
                  <a:cubicBezTo>
                    <a:pt x="128" y="31"/>
                    <a:pt x="179" y="16"/>
                    <a:pt x="229" y="9"/>
                  </a:cubicBezTo>
                  <a:cubicBezTo>
                    <a:pt x="254" y="13"/>
                    <a:pt x="280" y="10"/>
                    <a:pt x="305" y="17"/>
                  </a:cubicBezTo>
                  <a:cubicBezTo>
                    <a:pt x="346" y="14"/>
                    <a:pt x="381" y="21"/>
                    <a:pt x="421" y="12"/>
                  </a:cubicBezTo>
                  <a:cubicBezTo>
                    <a:pt x="446" y="11"/>
                    <a:pt x="439" y="12"/>
                    <a:pt x="454" y="12"/>
                  </a:cubicBezTo>
                  <a:cubicBezTo>
                    <a:pt x="469" y="12"/>
                    <a:pt x="464" y="10"/>
                    <a:pt x="510" y="12"/>
                  </a:cubicBezTo>
                  <a:cubicBezTo>
                    <a:pt x="584" y="8"/>
                    <a:pt x="656" y="17"/>
                    <a:pt x="730" y="25"/>
                  </a:cubicBezTo>
                  <a:cubicBezTo>
                    <a:pt x="767" y="24"/>
                    <a:pt x="804" y="24"/>
                    <a:pt x="842" y="21"/>
                  </a:cubicBezTo>
                  <a:cubicBezTo>
                    <a:pt x="869" y="21"/>
                    <a:pt x="873" y="24"/>
                    <a:pt x="892" y="25"/>
                  </a:cubicBezTo>
                  <a:cubicBezTo>
                    <a:pt x="905" y="22"/>
                    <a:pt x="941" y="25"/>
                    <a:pt x="955" y="25"/>
                  </a:cubicBezTo>
                  <a:cubicBezTo>
                    <a:pt x="968" y="25"/>
                    <a:pt x="935" y="19"/>
                    <a:pt x="974" y="21"/>
                  </a:cubicBezTo>
                  <a:cubicBezTo>
                    <a:pt x="1044" y="8"/>
                    <a:pt x="1117" y="38"/>
                    <a:pt x="1188" y="38"/>
                  </a:cubicBezTo>
                </a:path>
              </a:pathLst>
            </a:custGeom>
            <a:noFill/>
            <a:ln w="76200" cmpd="sng">
              <a:pattFill prst="zigZag">
                <a:fgClr>
                  <a:schemeClr val="bg1"/>
                </a:fgClr>
                <a:bgClr>
                  <a:srgbClr val="FFFFFF"/>
                </a:bgClr>
              </a:patt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grpSp>
          <p:nvGrpSpPr>
            <p:cNvPr id="16393" name="Group 9"/>
            <p:cNvGrpSpPr>
              <a:grpSpLocks/>
            </p:cNvGrpSpPr>
            <p:nvPr/>
          </p:nvGrpSpPr>
          <p:grpSpPr bwMode="auto">
            <a:xfrm rot="-168292">
              <a:off x="230" y="2239"/>
              <a:ext cx="479" cy="133"/>
              <a:chOff x="3438" y="2247"/>
              <a:chExt cx="377" cy="175"/>
            </a:xfrm>
          </p:grpSpPr>
          <p:sp>
            <p:nvSpPr>
              <p:cNvPr id="16394" name="Freeform 10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395" name="Oval 11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6396" name="Group 12"/>
            <p:cNvGrpSpPr>
              <a:grpSpLocks/>
            </p:cNvGrpSpPr>
            <p:nvPr/>
          </p:nvGrpSpPr>
          <p:grpSpPr bwMode="auto">
            <a:xfrm rot="-168292">
              <a:off x="784" y="2226"/>
              <a:ext cx="448" cy="144"/>
              <a:chOff x="3438" y="2247"/>
              <a:chExt cx="377" cy="175"/>
            </a:xfrm>
          </p:grpSpPr>
          <p:sp>
            <p:nvSpPr>
              <p:cNvPr id="16397" name="Freeform 13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398" name="Oval 14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6399" name="Group 15"/>
            <p:cNvGrpSpPr>
              <a:grpSpLocks/>
            </p:cNvGrpSpPr>
            <p:nvPr/>
          </p:nvGrpSpPr>
          <p:grpSpPr bwMode="auto">
            <a:xfrm rot="-168292">
              <a:off x="1296" y="2229"/>
              <a:ext cx="429" cy="144"/>
              <a:chOff x="3438" y="2247"/>
              <a:chExt cx="377" cy="175"/>
            </a:xfrm>
          </p:grpSpPr>
          <p:sp>
            <p:nvSpPr>
              <p:cNvPr id="16400" name="Freeform 16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401" name="Oval 17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6402" name="Group 18"/>
            <p:cNvGrpSpPr>
              <a:grpSpLocks/>
            </p:cNvGrpSpPr>
            <p:nvPr/>
          </p:nvGrpSpPr>
          <p:grpSpPr bwMode="auto">
            <a:xfrm rot="-168292">
              <a:off x="5174" y="2064"/>
              <a:ext cx="309" cy="310"/>
              <a:chOff x="3438" y="2247"/>
              <a:chExt cx="377" cy="175"/>
            </a:xfrm>
          </p:grpSpPr>
          <p:sp>
            <p:nvSpPr>
              <p:cNvPr id="16403" name="Freeform 19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404" name="Oval 20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6405" name="Group 21"/>
            <p:cNvGrpSpPr>
              <a:grpSpLocks/>
            </p:cNvGrpSpPr>
            <p:nvPr/>
          </p:nvGrpSpPr>
          <p:grpSpPr bwMode="auto">
            <a:xfrm rot="-168292">
              <a:off x="4248" y="2065"/>
              <a:ext cx="249" cy="295"/>
              <a:chOff x="3438" y="2247"/>
              <a:chExt cx="377" cy="175"/>
            </a:xfrm>
          </p:grpSpPr>
          <p:sp>
            <p:nvSpPr>
              <p:cNvPr id="16406" name="Freeform 22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407" name="Oval 23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6408" name="Group 24"/>
            <p:cNvGrpSpPr>
              <a:grpSpLocks/>
            </p:cNvGrpSpPr>
            <p:nvPr/>
          </p:nvGrpSpPr>
          <p:grpSpPr bwMode="auto">
            <a:xfrm rot="-168292">
              <a:off x="1874" y="2106"/>
              <a:ext cx="265" cy="289"/>
              <a:chOff x="3438" y="2247"/>
              <a:chExt cx="377" cy="175"/>
            </a:xfrm>
          </p:grpSpPr>
          <p:sp>
            <p:nvSpPr>
              <p:cNvPr id="16409" name="Freeform 25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410" name="Oval 26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6411" name="Group 27"/>
            <p:cNvGrpSpPr>
              <a:grpSpLocks/>
            </p:cNvGrpSpPr>
            <p:nvPr/>
          </p:nvGrpSpPr>
          <p:grpSpPr bwMode="auto">
            <a:xfrm rot="-168292">
              <a:off x="2350" y="2093"/>
              <a:ext cx="313" cy="289"/>
              <a:chOff x="3438" y="2247"/>
              <a:chExt cx="377" cy="175"/>
            </a:xfrm>
          </p:grpSpPr>
          <p:sp>
            <p:nvSpPr>
              <p:cNvPr id="16412" name="Freeform 28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413" name="Oval 29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6414" name="Group 30"/>
            <p:cNvGrpSpPr>
              <a:grpSpLocks/>
            </p:cNvGrpSpPr>
            <p:nvPr/>
          </p:nvGrpSpPr>
          <p:grpSpPr bwMode="auto">
            <a:xfrm rot="-168292">
              <a:off x="3338" y="2096"/>
              <a:ext cx="274" cy="289"/>
              <a:chOff x="3438" y="2247"/>
              <a:chExt cx="377" cy="175"/>
            </a:xfrm>
          </p:grpSpPr>
          <p:sp>
            <p:nvSpPr>
              <p:cNvPr id="16415" name="Freeform 31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416" name="Oval 32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6417" name="Group 33"/>
            <p:cNvGrpSpPr>
              <a:grpSpLocks/>
            </p:cNvGrpSpPr>
            <p:nvPr/>
          </p:nvGrpSpPr>
          <p:grpSpPr bwMode="auto">
            <a:xfrm rot="-168292">
              <a:off x="2884" y="2100"/>
              <a:ext cx="265" cy="289"/>
              <a:chOff x="3438" y="2247"/>
              <a:chExt cx="377" cy="175"/>
            </a:xfrm>
          </p:grpSpPr>
          <p:sp>
            <p:nvSpPr>
              <p:cNvPr id="16418" name="Freeform 34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419" name="Oval 35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6420" name="Freeform 36"/>
            <p:cNvSpPr>
              <a:spLocks/>
            </p:cNvSpPr>
            <p:nvPr/>
          </p:nvSpPr>
          <p:spPr bwMode="auto">
            <a:xfrm>
              <a:off x="3572" y="2340"/>
              <a:ext cx="776" cy="312"/>
            </a:xfrm>
            <a:custGeom>
              <a:avLst/>
              <a:gdLst/>
              <a:ahLst/>
              <a:cxnLst>
                <a:cxn ang="0">
                  <a:pos x="104" y="16"/>
                </a:cxn>
                <a:cxn ang="0">
                  <a:pos x="56" y="112"/>
                </a:cxn>
                <a:cxn ang="0">
                  <a:pos x="152" y="160"/>
                </a:cxn>
                <a:cxn ang="0">
                  <a:pos x="200" y="208"/>
                </a:cxn>
                <a:cxn ang="0">
                  <a:pos x="152" y="256"/>
                </a:cxn>
                <a:cxn ang="0">
                  <a:pos x="200" y="256"/>
                </a:cxn>
                <a:cxn ang="0">
                  <a:pos x="248" y="208"/>
                </a:cxn>
                <a:cxn ang="0">
                  <a:pos x="296" y="256"/>
                </a:cxn>
                <a:cxn ang="0">
                  <a:pos x="344" y="304"/>
                </a:cxn>
                <a:cxn ang="0">
                  <a:pos x="440" y="304"/>
                </a:cxn>
                <a:cxn ang="0">
                  <a:pos x="488" y="256"/>
                </a:cxn>
                <a:cxn ang="0">
                  <a:pos x="440" y="256"/>
                </a:cxn>
                <a:cxn ang="0">
                  <a:pos x="440" y="208"/>
                </a:cxn>
                <a:cxn ang="0">
                  <a:pos x="488" y="208"/>
                </a:cxn>
                <a:cxn ang="0">
                  <a:pos x="584" y="208"/>
                </a:cxn>
                <a:cxn ang="0">
                  <a:pos x="632" y="208"/>
                </a:cxn>
                <a:cxn ang="0">
                  <a:pos x="584" y="112"/>
                </a:cxn>
                <a:cxn ang="0">
                  <a:pos x="680" y="64"/>
                </a:cxn>
                <a:cxn ang="0">
                  <a:pos x="680" y="16"/>
                </a:cxn>
                <a:cxn ang="0">
                  <a:pos x="104" y="16"/>
                </a:cxn>
              </a:cxnLst>
              <a:rect l="0" t="0" r="r" b="b"/>
              <a:pathLst>
                <a:path w="776" h="312">
                  <a:moveTo>
                    <a:pt x="104" y="16"/>
                  </a:moveTo>
                  <a:cubicBezTo>
                    <a:pt x="0" y="32"/>
                    <a:pt x="48" y="88"/>
                    <a:pt x="56" y="112"/>
                  </a:cubicBezTo>
                  <a:cubicBezTo>
                    <a:pt x="64" y="136"/>
                    <a:pt x="128" y="144"/>
                    <a:pt x="152" y="160"/>
                  </a:cubicBezTo>
                  <a:cubicBezTo>
                    <a:pt x="176" y="176"/>
                    <a:pt x="200" y="192"/>
                    <a:pt x="200" y="208"/>
                  </a:cubicBezTo>
                  <a:cubicBezTo>
                    <a:pt x="200" y="224"/>
                    <a:pt x="152" y="248"/>
                    <a:pt x="152" y="256"/>
                  </a:cubicBezTo>
                  <a:cubicBezTo>
                    <a:pt x="152" y="264"/>
                    <a:pt x="184" y="264"/>
                    <a:pt x="200" y="256"/>
                  </a:cubicBezTo>
                  <a:cubicBezTo>
                    <a:pt x="216" y="248"/>
                    <a:pt x="232" y="208"/>
                    <a:pt x="248" y="208"/>
                  </a:cubicBezTo>
                  <a:cubicBezTo>
                    <a:pt x="264" y="208"/>
                    <a:pt x="280" y="240"/>
                    <a:pt x="296" y="256"/>
                  </a:cubicBezTo>
                  <a:cubicBezTo>
                    <a:pt x="312" y="272"/>
                    <a:pt x="320" y="296"/>
                    <a:pt x="344" y="304"/>
                  </a:cubicBezTo>
                  <a:cubicBezTo>
                    <a:pt x="368" y="312"/>
                    <a:pt x="416" y="312"/>
                    <a:pt x="440" y="304"/>
                  </a:cubicBezTo>
                  <a:cubicBezTo>
                    <a:pt x="464" y="296"/>
                    <a:pt x="488" y="264"/>
                    <a:pt x="488" y="256"/>
                  </a:cubicBezTo>
                  <a:cubicBezTo>
                    <a:pt x="488" y="248"/>
                    <a:pt x="448" y="264"/>
                    <a:pt x="440" y="256"/>
                  </a:cubicBezTo>
                  <a:cubicBezTo>
                    <a:pt x="432" y="248"/>
                    <a:pt x="432" y="216"/>
                    <a:pt x="440" y="208"/>
                  </a:cubicBezTo>
                  <a:cubicBezTo>
                    <a:pt x="448" y="200"/>
                    <a:pt x="464" y="208"/>
                    <a:pt x="488" y="208"/>
                  </a:cubicBezTo>
                  <a:cubicBezTo>
                    <a:pt x="512" y="208"/>
                    <a:pt x="560" y="208"/>
                    <a:pt x="584" y="208"/>
                  </a:cubicBezTo>
                  <a:cubicBezTo>
                    <a:pt x="608" y="208"/>
                    <a:pt x="632" y="224"/>
                    <a:pt x="632" y="208"/>
                  </a:cubicBezTo>
                  <a:cubicBezTo>
                    <a:pt x="632" y="192"/>
                    <a:pt x="576" y="136"/>
                    <a:pt x="584" y="112"/>
                  </a:cubicBezTo>
                  <a:cubicBezTo>
                    <a:pt x="592" y="88"/>
                    <a:pt x="664" y="80"/>
                    <a:pt x="680" y="64"/>
                  </a:cubicBezTo>
                  <a:cubicBezTo>
                    <a:pt x="696" y="48"/>
                    <a:pt x="776" y="24"/>
                    <a:pt x="680" y="16"/>
                  </a:cubicBezTo>
                  <a:cubicBezTo>
                    <a:pt x="584" y="8"/>
                    <a:pt x="208" y="0"/>
                    <a:pt x="104" y="16"/>
                  </a:cubicBezTo>
                  <a:close/>
                </a:path>
              </a:pathLst>
            </a:custGeom>
            <a:solidFill>
              <a:srgbClr val="0033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6421" name="Freeform 37"/>
            <p:cNvSpPr>
              <a:spLocks/>
            </p:cNvSpPr>
            <p:nvPr/>
          </p:nvSpPr>
          <p:spPr bwMode="auto">
            <a:xfrm>
              <a:off x="4450" y="2345"/>
              <a:ext cx="776" cy="312"/>
            </a:xfrm>
            <a:custGeom>
              <a:avLst/>
              <a:gdLst/>
              <a:ahLst/>
              <a:cxnLst>
                <a:cxn ang="0">
                  <a:pos x="104" y="16"/>
                </a:cxn>
                <a:cxn ang="0">
                  <a:pos x="56" y="112"/>
                </a:cxn>
                <a:cxn ang="0">
                  <a:pos x="152" y="160"/>
                </a:cxn>
                <a:cxn ang="0">
                  <a:pos x="200" y="208"/>
                </a:cxn>
                <a:cxn ang="0">
                  <a:pos x="152" y="256"/>
                </a:cxn>
                <a:cxn ang="0">
                  <a:pos x="200" y="256"/>
                </a:cxn>
                <a:cxn ang="0">
                  <a:pos x="248" y="208"/>
                </a:cxn>
                <a:cxn ang="0">
                  <a:pos x="296" y="256"/>
                </a:cxn>
                <a:cxn ang="0">
                  <a:pos x="344" y="304"/>
                </a:cxn>
                <a:cxn ang="0">
                  <a:pos x="440" y="304"/>
                </a:cxn>
                <a:cxn ang="0">
                  <a:pos x="488" y="256"/>
                </a:cxn>
                <a:cxn ang="0">
                  <a:pos x="440" y="256"/>
                </a:cxn>
                <a:cxn ang="0">
                  <a:pos x="440" y="208"/>
                </a:cxn>
                <a:cxn ang="0">
                  <a:pos x="488" y="208"/>
                </a:cxn>
                <a:cxn ang="0">
                  <a:pos x="584" y="208"/>
                </a:cxn>
                <a:cxn ang="0">
                  <a:pos x="632" y="208"/>
                </a:cxn>
                <a:cxn ang="0">
                  <a:pos x="584" y="112"/>
                </a:cxn>
                <a:cxn ang="0">
                  <a:pos x="680" y="64"/>
                </a:cxn>
                <a:cxn ang="0">
                  <a:pos x="680" y="16"/>
                </a:cxn>
                <a:cxn ang="0">
                  <a:pos x="104" y="16"/>
                </a:cxn>
              </a:cxnLst>
              <a:rect l="0" t="0" r="r" b="b"/>
              <a:pathLst>
                <a:path w="776" h="312">
                  <a:moveTo>
                    <a:pt x="104" y="16"/>
                  </a:moveTo>
                  <a:cubicBezTo>
                    <a:pt x="0" y="32"/>
                    <a:pt x="48" y="88"/>
                    <a:pt x="56" y="112"/>
                  </a:cubicBezTo>
                  <a:cubicBezTo>
                    <a:pt x="64" y="136"/>
                    <a:pt x="128" y="144"/>
                    <a:pt x="152" y="160"/>
                  </a:cubicBezTo>
                  <a:cubicBezTo>
                    <a:pt x="176" y="176"/>
                    <a:pt x="200" y="192"/>
                    <a:pt x="200" y="208"/>
                  </a:cubicBezTo>
                  <a:cubicBezTo>
                    <a:pt x="200" y="224"/>
                    <a:pt x="152" y="248"/>
                    <a:pt x="152" y="256"/>
                  </a:cubicBezTo>
                  <a:cubicBezTo>
                    <a:pt x="152" y="264"/>
                    <a:pt x="184" y="264"/>
                    <a:pt x="200" y="256"/>
                  </a:cubicBezTo>
                  <a:cubicBezTo>
                    <a:pt x="216" y="248"/>
                    <a:pt x="232" y="208"/>
                    <a:pt x="248" y="208"/>
                  </a:cubicBezTo>
                  <a:cubicBezTo>
                    <a:pt x="264" y="208"/>
                    <a:pt x="280" y="240"/>
                    <a:pt x="296" y="256"/>
                  </a:cubicBezTo>
                  <a:cubicBezTo>
                    <a:pt x="312" y="272"/>
                    <a:pt x="320" y="296"/>
                    <a:pt x="344" y="304"/>
                  </a:cubicBezTo>
                  <a:cubicBezTo>
                    <a:pt x="368" y="312"/>
                    <a:pt x="416" y="312"/>
                    <a:pt x="440" y="304"/>
                  </a:cubicBezTo>
                  <a:cubicBezTo>
                    <a:pt x="464" y="296"/>
                    <a:pt x="488" y="264"/>
                    <a:pt x="488" y="256"/>
                  </a:cubicBezTo>
                  <a:cubicBezTo>
                    <a:pt x="488" y="248"/>
                    <a:pt x="448" y="264"/>
                    <a:pt x="440" y="256"/>
                  </a:cubicBezTo>
                  <a:cubicBezTo>
                    <a:pt x="432" y="248"/>
                    <a:pt x="432" y="216"/>
                    <a:pt x="440" y="208"/>
                  </a:cubicBezTo>
                  <a:cubicBezTo>
                    <a:pt x="448" y="200"/>
                    <a:pt x="464" y="208"/>
                    <a:pt x="488" y="208"/>
                  </a:cubicBezTo>
                  <a:cubicBezTo>
                    <a:pt x="512" y="208"/>
                    <a:pt x="560" y="208"/>
                    <a:pt x="584" y="208"/>
                  </a:cubicBezTo>
                  <a:cubicBezTo>
                    <a:pt x="608" y="208"/>
                    <a:pt x="632" y="224"/>
                    <a:pt x="632" y="208"/>
                  </a:cubicBezTo>
                  <a:cubicBezTo>
                    <a:pt x="632" y="192"/>
                    <a:pt x="576" y="136"/>
                    <a:pt x="584" y="112"/>
                  </a:cubicBezTo>
                  <a:cubicBezTo>
                    <a:pt x="592" y="88"/>
                    <a:pt x="664" y="80"/>
                    <a:pt x="680" y="64"/>
                  </a:cubicBezTo>
                  <a:cubicBezTo>
                    <a:pt x="696" y="48"/>
                    <a:pt x="776" y="24"/>
                    <a:pt x="680" y="16"/>
                  </a:cubicBezTo>
                  <a:cubicBezTo>
                    <a:pt x="584" y="8"/>
                    <a:pt x="208" y="0"/>
                    <a:pt x="104" y="16"/>
                  </a:cubicBezTo>
                  <a:close/>
                </a:path>
              </a:pathLst>
            </a:custGeom>
            <a:solidFill>
              <a:srgbClr val="0033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6422" name="AutoShape 38"/>
            <p:cNvSpPr>
              <a:spLocks noChangeArrowheads="1"/>
            </p:cNvSpPr>
            <p:nvPr/>
          </p:nvSpPr>
          <p:spPr bwMode="auto">
            <a:xfrm>
              <a:off x="1695" y="2281"/>
              <a:ext cx="288" cy="864"/>
            </a:xfrm>
            <a:prstGeom prst="lightningBolt">
              <a:avLst/>
            </a:prstGeom>
            <a:solidFill>
              <a:srgbClr val="00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23" name="Rectangle 39"/>
            <p:cNvSpPr>
              <a:spLocks noChangeArrowheads="1"/>
            </p:cNvSpPr>
            <p:nvPr/>
          </p:nvSpPr>
          <p:spPr bwMode="auto">
            <a:xfrm>
              <a:off x="1920" y="2934"/>
              <a:ext cx="3564" cy="1296"/>
            </a:xfrm>
            <a:prstGeom prst="rect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33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6425" name="Text Box 41"/>
            <p:cNvSpPr txBox="1">
              <a:spLocks noChangeArrowheads="1"/>
            </p:cNvSpPr>
            <p:nvPr/>
          </p:nvSpPr>
          <p:spPr bwMode="auto">
            <a:xfrm>
              <a:off x="2976" y="3936"/>
              <a:ext cx="25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о ч а г      в о с п а л е н и я</a:t>
              </a:r>
            </a:p>
          </p:txBody>
        </p:sp>
        <p:sp>
          <p:nvSpPr>
            <p:cNvPr id="16426" name="Rectangle 42"/>
            <p:cNvSpPr>
              <a:spLocks noChangeArrowheads="1"/>
            </p:cNvSpPr>
            <p:nvPr/>
          </p:nvSpPr>
          <p:spPr bwMode="auto">
            <a:xfrm>
              <a:off x="240" y="2928"/>
              <a:ext cx="1596" cy="1296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28" name="Line 44"/>
            <p:cNvSpPr>
              <a:spLocks noChangeShapeType="1"/>
            </p:cNvSpPr>
            <p:nvPr/>
          </p:nvSpPr>
          <p:spPr bwMode="auto">
            <a:xfrm>
              <a:off x="1248" y="1824"/>
              <a:ext cx="0" cy="1536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arrow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6429" name="Line 45"/>
            <p:cNvSpPr>
              <a:spLocks noChangeShapeType="1"/>
            </p:cNvSpPr>
            <p:nvPr/>
          </p:nvSpPr>
          <p:spPr bwMode="auto">
            <a:xfrm flipV="1">
              <a:off x="748" y="1810"/>
              <a:ext cx="0" cy="1536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arrow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6430" name="AutoShape 46"/>
            <p:cNvSpPr>
              <a:spLocks noChangeArrowheads="1"/>
            </p:cNvSpPr>
            <p:nvPr/>
          </p:nvSpPr>
          <p:spPr bwMode="auto">
            <a:xfrm>
              <a:off x="2160" y="1776"/>
              <a:ext cx="192" cy="1728"/>
            </a:xfrm>
            <a:prstGeom prst="downArrow">
              <a:avLst>
                <a:gd name="adj1" fmla="val 50000"/>
                <a:gd name="adj2" fmla="val 2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31" name="AutoShape 47"/>
            <p:cNvSpPr>
              <a:spLocks noChangeArrowheads="1"/>
            </p:cNvSpPr>
            <p:nvPr/>
          </p:nvSpPr>
          <p:spPr bwMode="auto">
            <a:xfrm>
              <a:off x="4512" y="1776"/>
              <a:ext cx="672" cy="1728"/>
            </a:xfrm>
            <a:prstGeom prst="downArrow">
              <a:avLst>
                <a:gd name="adj1" fmla="val 50000"/>
                <a:gd name="adj2" fmla="val 642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6474" name="Group 90"/>
          <p:cNvGrpSpPr>
            <a:grpSpLocks/>
          </p:cNvGrpSpPr>
          <p:nvPr/>
        </p:nvGrpSpPr>
        <p:grpSpPr bwMode="auto">
          <a:xfrm>
            <a:off x="3733800" y="3505200"/>
            <a:ext cx="1827213" cy="2952750"/>
            <a:chOff x="2352" y="2208"/>
            <a:chExt cx="1151" cy="1860"/>
          </a:xfrm>
        </p:grpSpPr>
        <p:sp>
          <p:nvSpPr>
            <p:cNvPr id="16445" name="Text Box 61"/>
            <p:cNvSpPr txBox="1">
              <a:spLocks noChangeArrowheads="1"/>
            </p:cNvSpPr>
            <p:nvPr/>
          </p:nvSpPr>
          <p:spPr bwMode="auto">
            <a:xfrm>
              <a:off x="2352" y="3120"/>
              <a:ext cx="1151" cy="601"/>
            </a:xfrm>
            <a:prstGeom prst="rect">
              <a:avLst/>
            </a:prstGeom>
            <a:noFill/>
            <a:ln w="381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1800" i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Гистамин</a:t>
              </a:r>
            </a:p>
            <a:p>
              <a:pPr algn="ctr"/>
              <a:r>
                <a:rPr lang="ru-RU" sz="1800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Вазоактивные</a:t>
              </a:r>
            </a:p>
            <a:p>
              <a:pPr algn="ctr"/>
              <a:r>
                <a:rPr lang="ru-RU" sz="1800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медиаторы</a:t>
              </a:r>
            </a:p>
          </p:txBody>
        </p:sp>
        <p:sp>
          <p:nvSpPr>
            <p:cNvPr id="16446" name="Freeform 62"/>
            <p:cNvSpPr>
              <a:spLocks/>
            </p:cNvSpPr>
            <p:nvPr/>
          </p:nvSpPr>
          <p:spPr bwMode="auto">
            <a:xfrm>
              <a:off x="2645" y="3726"/>
              <a:ext cx="235" cy="342"/>
            </a:xfrm>
            <a:custGeom>
              <a:avLst/>
              <a:gdLst/>
              <a:ahLst/>
              <a:cxnLst>
                <a:cxn ang="0">
                  <a:pos x="235" y="342"/>
                </a:cxn>
                <a:cxn ang="0">
                  <a:pos x="91" y="183"/>
                </a:cxn>
                <a:cxn ang="0">
                  <a:pos x="0" y="0"/>
                </a:cxn>
              </a:cxnLst>
              <a:rect l="0" t="0" r="r" b="b"/>
              <a:pathLst>
                <a:path w="235" h="342">
                  <a:moveTo>
                    <a:pt x="235" y="342"/>
                  </a:moveTo>
                  <a:cubicBezTo>
                    <a:pt x="183" y="293"/>
                    <a:pt x="130" y="240"/>
                    <a:pt x="91" y="183"/>
                  </a:cubicBezTo>
                  <a:cubicBezTo>
                    <a:pt x="52" y="126"/>
                    <a:pt x="19" y="38"/>
                    <a:pt x="0" y="0"/>
                  </a:cubicBezTo>
                </a:path>
              </a:pathLst>
            </a:custGeom>
            <a:noFill/>
            <a:ln w="38100" cmpd="sng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6447" name="Freeform 63"/>
            <p:cNvSpPr>
              <a:spLocks/>
            </p:cNvSpPr>
            <p:nvPr/>
          </p:nvSpPr>
          <p:spPr bwMode="auto">
            <a:xfrm>
              <a:off x="2433" y="2208"/>
              <a:ext cx="495" cy="907"/>
            </a:xfrm>
            <a:custGeom>
              <a:avLst/>
              <a:gdLst/>
              <a:ahLst/>
              <a:cxnLst>
                <a:cxn ang="0">
                  <a:pos x="41" y="907"/>
                </a:cxn>
                <a:cxn ang="0">
                  <a:pos x="16" y="592"/>
                </a:cxn>
                <a:cxn ang="0">
                  <a:pos x="138" y="266"/>
                </a:cxn>
                <a:cxn ang="0">
                  <a:pos x="495" y="0"/>
                </a:cxn>
              </a:cxnLst>
              <a:rect l="0" t="0" r="r" b="b"/>
              <a:pathLst>
                <a:path w="495" h="907">
                  <a:moveTo>
                    <a:pt x="41" y="907"/>
                  </a:moveTo>
                  <a:cubicBezTo>
                    <a:pt x="37" y="855"/>
                    <a:pt x="0" y="699"/>
                    <a:pt x="16" y="592"/>
                  </a:cubicBezTo>
                  <a:cubicBezTo>
                    <a:pt x="32" y="485"/>
                    <a:pt x="58" y="365"/>
                    <a:pt x="138" y="266"/>
                  </a:cubicBezTo>
                  <a:cubicBezTo>
                    <a:pt x="218" y="167"/>
                    <a:pt x="346" y="73"/>
                    <a:pt x="495" y="0"/>
                  </a:cubicBezTo>
                </a:path>
              </a:pathLst>
            </a:custGeom>
            <a:noFill/>
            <a:ln w="38100" cmpd="sng">
              <a:solidFill>
                <a:srgbClr val="0080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16461" name="Oval 77"/>
          <p:cNvSpPr>
            <a:spLocks noChangeArrowheads="1"/>
          </p:cNvSpPr>
          <p:nvPr/>
        </p:nvSpPr>
        <p:spPr bwMode="auto">
          <a:xfrm rot="-59220" flipH="1" flipV="1">
            <a:off x="5438775" y="2444750"/>
            <a:ext cx="131763" cy="96838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6473" name="Group 89"/>
          <p:cNvGrpSpPr>
            <a:grpSpLocks/>
          </p:cNvGrpSpPr>
          <p:nvPr/>
        </p:nvGrpSpPr>
        <p:grpSpPr bwMode="auto">
          <a:xfrm>
            <a:off x="2286000" y="1143000"/>
            <a:ext cx="5103813" cy="2846388"/>
            <a:chOff x="1440" y="720"/>
            <a:chExt cx="3215" cy="1793"/>
          </a:xfrm>
        </p:grpSpPr>
        <p:sp>
          <p:nvSpPr>
            <p:cNvPr id="16450" name="Oval 66"/>
            <p:cNvSpPr>
              <a:spLocks noChangeArrowheads="1"/>
            </p:cNvSpPr>
            <p:nvPr/>
          </p:nvSpPr>
          <p:spPr bwMode="auto">
            <a:xfrm rot="-59220" flipH="1" flipV="1">
              <a:off x="3522" y="1924"/>
              <a:ext cx="88" cy="6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51" name="Oval 67"/>
            <p:cNvSpPr>
              <a:spLocks noChangeArrowheads="1"/>
            </p:cNvSpPr>
            <p:nvPr/>
          </p:nvSpPr>
          <p:spPr bwMode="auto">
            <a:xfrm rot="-59220" flipH="1" flipV="1">
              <a:off x="3744" y="2112"/>
              <a:ext cx="86" cy="6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52" name="Oval 68"/>
            <p:cNvSpPr>
              <a:spLocks noChangeArrowheads="1"/>
            </p:cNvSpPr>
            <p:nvPr/>
          </p:nvSpPr>
          <p:spPr bwMode="auto">
            <a:xfrm rot="-59220" flipH="1" flipV="1">
              <a:off x="3744" y="2448"/>
              <a:ext cx="83" cy="6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53" name="Freeform 69" descr="Водяные капли"/>
            <p:cNvSpPr>
              <a:spLocks/>
            </p:cNvSpPr>
            <p:nvPr/>
          </p:nvSpPr>
          <p:spPr bwMode="auto">
            <a:xfrm>
              <a:off x="1440" y="720"/>
              <a:ext cx="1584" cy="912"/>
            </a:xfrm>
            <a:custGeom>
              <a:avLst/>
              <a:gdLst/>
              <a:ahLst/>
              <a:cxnLst>
                <a:cxn ang="0">
                  <a:pos x="119" y="882"/>
                </a:cxn>
                <a:cxn ang="0">
                  <a:pos x="253" y="983"/>
                </a:cxn>
                <a:cxn ang="0">
                  <a:pos x="392" y="988"/>
                </a:cxn>
                <a:cxn ang="0">
                  <a:pos x="522" y="892"/>
                </a:cxn>
                <a:cxn ang="0">
                  <a:pos x="695" y="1007"/>
                </a:cxn>
                <a:cxn ang="0">
                  <a:pos x="1118" y="1182"/>
                </a:cxn>
                <a:cxn ang="0">
                  <a:pos x="1372" y="1008"/>
                </a:cxn>
                <a:cxn ang="0">
                  <a:pos x="1574" y="879"/>
                </a:cxn>
                <a:cxn ang="0">
                  <a:pos x="1847" y="1091"/>
                </a:cxn>
                <a:cxn ang="0">
                  <a:pos x="2244" y="927"/>
                </a:cxn>
                <a:cxn ang="0">
                  <a:pos x="2039" y="431"/>
                </a:cxn>
                <a:cxn ang="0">
                  <a:pos x="1680" y="68"/>
                </a:cxn>
                <a:cxn ang="0">
                  <a:pos x="1154" y="30"/>
                </a:cxn>
                <a:cxn ang="0">
                  <a:pos x="849" y="248"/>
                </a:cxn>
                <a:cxn ang="0">
                  <a:pos x="518" y="176"/>
                </a:cxn>
                <a:cxn ang="0">
                  <a:pos x="182" y="152"/>
                </a:cxn>
                <a:cxn ang="0">
                  <a:pos x="11" y="525"/>
                </a:cxn>
                <a:cxn ang="0">
                  <a:pos x="119" y="882"/>
                </a:cxn>
              </a:cxnLst>
              <a:rect l="0" t="0" r="r" b="b"/>
              <a:pathLst>
                <a:path w="2276" h="1182">
                  <a:moveTo>
                    <a:pt x="119" y="882"/>
                  </a:moveTo>
                  <a:cubicBezTo>
                    <a:pt x="159" y="958"/>
                    <a:pt x="208" y="965"/>
                    <a:pt x="253" y="983"/>
                  </a:cubicBezTo>
                  <a:cubicBezTo>
                    <a:pt x="298" y="1001"/>
                    <a:pt x="347" y="1003"/>
                    <a:pt x="392" y="988"/>
                  </a:cubicBezTo>
                  <a:cubicBezTo>
                    <a:pt x="437" y="973"/>
                    <a:pt x="472" y="889"/>
                    <a:pt x="522" y="892"/>
                  </a:cubicBezTo>
                  <a:cubicBezTo>
                    <a:pt x="572" y="895"/>
                    <a:pt x="596" y="959"/>
                    <a:pt x="695" y="1007"/>
                  </a:cubicBezTo>
                  <a:cubicBezTo>
                    <a:pt x="794" y="1055"/>
                    <a:pt x="1005" y="1182"/>
                    <a:pt x="1118" y="1182"/>
                  </a:cubicBezTo>
                  <a:cubicBezTo>
                    <a:pt x="1231" y="1182"/>
                    <a:pt x="1296" y="1059"/>
                    <a:pt x="1372" y="1008"/>
                  </a:cubicBezTo>
                  <a:cubicBezTo>
                    <a:pt x="1447" y="958"/>
                    <a:pt x="1494" y="865"/>
                    <a:pt x="1574" y="879"/>
                  </a:cubicBezTo>
                  <a:cubicBezTo>
                    <a:pt x="1653" y="892"/>
                    <a:pt x="1735" y="1083"/>
                    <a:pt x="1847" y="1091"/>
                  </a:cubicBezTo>
                  <a:cubicBezTo>
                    <a:pt x="1959" y="1099"/>
                    <a:pt x="2212" y="1037"/>
                    <a:pt x="2244" y="927"/>
                  </a:cubicBezTo>
                  <a:cubicBezTo>
                    <a:pt x="2276" y="817"/>
                    <a:pt x="2133" y="574"/>
                    <a:pt x="2039" y="431"/>
                  </a:cubicBezTo>
                  <a:cubicBezTo>
                    <a:pt x="1945" y="288"/>
                    <a:pt x="1828" y="135"/>
                    <a:pt x="1680" y="68"/>
                  </a:cubicBezTo>
                  <a:cubicBezTo>
                    <a:pt x="1533" y="1"/>
                    <a:pt x="1292" y="0"/>
                    <a:pt x="1154" y="30"/>
                  </a:cubicBezTo>
                  <a:cubicBezTo>
                    <a:pt x="1015" y="60"/>
                    <a:pt x="955" y="224"/>
                    <a:pt x="849" y="248"/>
                  </a:cubicBezTo>
                  <a:cubicBezTo>
                    <a:pt x="743" y="273"/>
                    <a:pt x="629" y="192"/>
                    <a:pt x="518" y="176"/>
                  </a:cubicBezTo>
                  <a:cubicBezTo>
                    <a:pt x="406" y="160"/>
                    <a:pt x="267" y="94"/>
                    <a:pt x="182" y="152"/>
                  </a:cubicBezTo>
                  <a:cubicBezTo>
                    <a:pt x="98" y="210"/>
                    <a:pt x="22" y="403"/>
                    <a:pt x="11" y="525"/>
                  </a:cubicBezTo>
                  <a:cubicBezTo>
                    <a:pt x="0" y="647"/>
                    <a:pt x="69" y="798"/>
                    <a:pt x="119" y="882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76200" cmpd="sng">
              <a:pattFill prst="lgCheck">
                <a:fgClr>
                  <a:srgbClr val="996633"/>
                </a:fgClr>
                <a:bgClr>
                  <a:srgbClr val="FFFFFF"/>
                </a:bgClr>
              </a:patt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6454" name="Freeform 70" descr="Коричневый мрамор"/>
            <p:cNvSpPr>
              <a:spLocks/>
            </p:cNvSpPr>
            <p:nvPr/>
          </p:nvSpPr>
          <p:spPr bwMode="auto">
            <a:xfrm>
              <a:off x="1680" y="960"/>
              <a:ext cx="976" cy="312"/>
            </a:xfrm>
            <a:custGeom>
              <a:avLst/>
              <a:gdLst/>
              <a:ahLst/>
              <a:cxnLst>
                <a:cxn ang="0">
                  <a:pos x="104" y="208"/>
                </a:cxn>
                <a:cxn ang="0">
                  <a:pos x="8" y="256"/>
                </a:cxn>
                <a:cxn ang="0">
                  <a:pos x="56" y="304"/>
                </a:cxn>
                <a:cxn ang="0">
                  <a:pos x="200" y="304"/>
                </a:cxn>
                <a:cxn ang="0">
                  <a:pos x="248" y="256"/>
                </a:cxn>
                <a:cxn ang="0">
                  <a:pos x="152" y="208"/>
                </a:cxn>
                <a:cxn ang="0">
                  <a:pos x="152" y="160"/>
                </a:cxn>
                <a:cxn ang="0">
                  <a:pos x="296" y="112"/>
                </a:cxn>
                <a:cxn ang="0">
                  <a:pos x="344" y="208"/>
                </a:cxn>
                <a:cxn ang="0">
                  <a:pos x="392" y="256"/>
                </a:cxn>
                <a:cxn ang="0">
                  <a:pos x="488" y="304"/>
                </a:cxn>
                <a:cxn ang="0">
                  <a:pos x="584" y="304"/>
                </a:cxn>
                <a:cxn ang="0">
                  <a:pos x="584" y="256"/>
                </a:cxn>
                <a:cxn ang="0">
                  <a:pos x="488" y="208"/>
                </a:cxn>
                <a:cxn ang="0">
                  <a:pos x="488" y="160"/>
                </a:cxn>
                <a:cxn ang="0">
                  <a:pos x="632" y="208"/>
                </a:cxn>
                <a:cxn ang="0">
                  <a:pos x="728" y="256"/>
                </a:cxn>
                <a:cxn ang="0">
                  <a:pos x="824" y="256"/>
                </a:cxn>
                <a:cxn ang="0">
                  <a:pos x="920" y="208"/>
                </a:cxn>
                <a:cxn ang="0">
                  <a:pos x="968" y="112"/>
                </a:cxn>
                <a:cxn ang="0">
                  <a:pos x="872" y="64"/>
                </a:cxn>
                <a:cxn ang="0">
                  <a:pos x="776" y="16"/>
                </a:cxn>
                <a:cxn ang="0">
                  <a:pos x="680" y="160"/>
                </a:cxn>
                <a:cxn ang="0">
                  <a:pos x="680" y="208"/>
                </a:cxn>
                <a:cxn ang="0">
                  <a:pos x="584" y="160"/>
                </a:cxn>
                <a:cxn ang="0">
                  <a:pos x="536" y="160"/>
                </a:cxn>
                <a:cxn ang="0">
                  <a:pos x="488" y="112"/>
                </a:cxn>
                <a:cxn ang="0">
                  <a:pos x="536" y="64"/>
                </a:cxn>
                <a:cxn ang="0">
                  <a:pos x="536" y="16"/>
                </a:cxn>
                <a:cxn ang="0">
                  <a:pos x="440" y="16"/>
                </a:cxn>
                <a:cxn ang="0">
                  <a:pos x="344" y="64"/>
                </a:cxn>
                <a:cxn ang="0">
                  <a:pos x="248" y="112"/>
                </a:cxn>
                <a:cxn ang="0">
                  <a:pos x="152" y="112"/>
                </a:cxn>
                <a:cxn ang="0">
                  <a:pos x="104" y="208"/>
                </a:cxn>
              </a:cxnLst>
              <a:rect l="0" t="0" r="r" b="b"/>
              <a:pathLst>
                <a:path w="976" h="312">
                  <a:moveTo>
                    <a:pt x="104" y="208"/>
                  </a:moveTo>
                  <a:cubicBezTo>
                    <a:pt x="80" y="232"/>
                    <a:pt x="16" y="240"/>
                    <a:pt x="8" y="256"/>
                  </a:cubicBezTo>
                  <a:cubicBezTo>
                    <a:pt x="0" y="272"/>
                    <a:pt x="24" y="296"/>
                    <a:pt x="56" y="304"/>
                  </a:cubicBezTo>
                  <a:cubicBezTo>
                    <a:pt x="88" y="312"/>
                    <a:pt x="168" y="312"/>
                    <a:pt x="200" y="304"/>
                  </a:cubicBezTo>
                  <a:cubicBezTo>
                    <a:pt x="232" y="296"/>
                    <a:pt x="256" y="272"/>
                    <a:pt x="248" y="256"/>
                  </a:cubicBezTo>
                  <a:cubicBezTo>
                    <a:pt x="240" y="240"/>
                    <a:pt x="168" y="224"/>
                    <a:pt x="152" y="208"/>
                  </a:cubicBezTo>
                  <a:cubicBezTo>
                    <a:pt x="136" y="192"/>
                    <a:pt x="128" y="176"/>
                    <a:pt x="152" y="160"/>
                  </a:cubicBezTo>
                  <a:cubicBezTo>
                    <a:pt x="176" y="144"/>
                    <a:pt x="264" y="104"/>
                    <a:pt x="296" y="112"/>
                  </a:cubicBezTo>
                  <a:cubicBezTo>
                    <a:pt x="328" y="120"/>
                    <a:pt x="328" y="184"/>
                    <a:pt x="344" y="208"/>
                  </a:cubicBezTo>
                  <a:cubicBezTo>
                    <a:pt x="360" y="232"/>
                    <a:pt x="368" y="240"/>
                    <a:pt x="392" y="256"/>
                  </a:cubicBezTo>
                  <a:cubicBezTo>
                    <a:pt x="416" y="272"/>
                    <a:pt x="456" y="296"/>
                    <a:pt x="488" y="304"/>
                  </a:cubicBezTo>
                  <a:cubicBezTo>
                    <a:pt x="520" y="312"/>
                    <a:pt x="568" y="312"/>
                    <a:pt x="584" y="304"/>
                  </a:cubicBezTo>
                  <a:cubicBezTo>
                    <a:pt x="600" y="296"/>
                    <a:pt x="600" y="272"/>
                    <a:pt x="584" y="256"/>
                  </a:cubicBezTo>
                  <a:cubicBezTo>
                    <a:pt x="568" y="240"/>
                    <a:pt x="504" y="224"/>
                    <a:pt x="488" y="208"/>
                  </a:cubicBezTo>
                  <a:cubicBezTo>
                    <a:pt x="472" y="192"/>
                    <a:pt x="464" y="160"/>
                    <a:pt x="488" y="160"/>
                  </a:cubicBezTo>
                  <a:cubicBezTo>
                    <a:pt x="512" y="160"/>
                    <a:pt x="592" y="192"/>
                    <a:pt x="632" y="208"/>
                  </a:cubicBezTo>
                  <a:cubicBezTo>
                    <a:pt x="672" y="224"/>
                    <a:pt x="696" y="248"/>
                    <a:pt x="728" y="256"/>
                  </a:cubicBezTo>
                  <a:cubicBezTo>
                    <a:pt x="760" y="264"/>
                    <a:pt x="792" y="264"/>
                    <a:pt x="824" y="256"/>
                  </a:cubicBezTo>
                  <a:cubicBezTo>
                    <a:pt x="856" y="248"/>
                    <a:pt x="896" y="232"/>
                    <a:pt x="920" y="208"/>
                  </a:cubicBezTo>
                  <a:cubicBezTo>
                    <a:pt x="944" y="184"/>
                    <a:pt x="976" y="136"/>
                    <a:pt x="968" y="112"/>
                  </a:cubicBezTo>
                  <a:cubicBezTo>
                    <a:pt x="960" y="88"/>
                    <a:pt x="904" y="80"/>
                    <a:pt x="872" y="64"/>
                  </a:cubicBezTo>
                  <a:cubicBezTo>
                    <a:pt x="840" y="48"/>
                    <a:pt x="808" y="0"/>
                    <a:pt x="776" y="16"/>
                  </a:cubicBezTo>
                  <a:cubicBezTo>
                    <a:pt x="744" y="32"/>
                    <a:pt x="696" y="128"/>
                    <a:pt x="680" y="160"/>
                  </a:cubicBezTo>
                  <a:cubicBezTo>
                    <a:pt x="664" y="192"/>
                    <a:pt x="696" y="208"/>
                    <a:pt x="680" y="208"/>
                  </a:cubicBezTo>
                  <a:cubicBezTo>
                    <a:pt x="664" y="208"/>
                    <a:pt x="608" y="168"/>
                    <a:pt x="584" y="160"/>
                  </a:cubicBezTo>
                  <a:cubicBezTo>
                    <a:pt x="560" y="152"/>
                    <a:pt x="552" y="168"/>
                    <a:pt x="536" y="160"/>
                  </a:cubicBezTo>
                  <a:cubicBezTo>
                    <a:pt x="520" y="152"/>
                    <a:pt x="488" y="128"/>
                    <a:pt x="488" y="112"/>
                  </a:cubicBezTo>
                  <a:cubicBezTo>
                    <a:pt x="488" y="96"/>
                    <a:pt x="528" y="80"/>
                    <a:pt x="536" y="64"/>
                  </a:cubicBezTo>
                  <a:cubicBezTo>
                    <a:pt x="544" y="48"/>
                    <a:pt x="552" y="24"/>
                    <a:pt x="536" y="16"/>
                  </a:cubicBezTo>
                  <a:cubicBezTo>
                    <a:pt x="520" y="8"/>
                    <a:pt x="472" y="8"/>
                    <a:pt x="440" y="16"/>
                  </a:cubicBezTo>
                  <a:cubicBezTo>
                    <a:pt x="408" y="24"/>
                    <a:pt x="376" y="48"/>
                    <a:pt x="344" y="64"/>
                  </a:cubicBezTo>
                  <a:cubicBezTo>
                    <a:pt x="312" y="80"/>
                    <a:pt x="280" y="104"/>
                    <a:pt x="248" y="112"/>
                  </a:cubicBezTo>
                  <a:cubicBezTo>
                    <a:pt x="216" y="120"/>
                    <a:pt x="176" y="96"/>
                    <a:pt x="152" y="112"/>
                  </a:cubicBezTo>
                  <a:cubicBezTo>
                    <a:pt x="128" y="128"/>
                    <a:pt x="128" y="184"/>
                    <a:pt x="104" y="208"/>
                  </a:cubicBez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38100" cmpd="sng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6455" name="Oval 71"/>
            <p:cNvSpPr>
              <a:spLocks noChangeArrowheads="1"/>
            </p:cNvSpPr>
            <p:nvPr/>
          </p:nvSpPr>
          <p:spPr bwMode="auto">
            <a:xfrm rot="-59220" flipH="1" flipV="1">
              <a:off x="3024" y="1584"/>
              <a:ext cx="86" cy="6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57" name="Oval 73"/>
            <p:cNvSpPr>
              <a:spLocks noChangeArrowheads="1"/>
            </p:cNvSpPr>
            <p:nvPr/>
          </p:nvSpPr>
          <p:spPr bwMode="auto">
            <a:xfrm rot="-59220" flipH="1" flipV="1">
              <a:off x="3216" y="1440"/>
              <a:ext cx="86" cy="6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59" name="Oval 75"/>
            <p:cNvSpPr>
              <a:spLocks noChangeArrowheads="1"/>
            </p:cNvSpPr>
            <p:nvPr/>
          </p:nvSpPr>
          <p:spPr bwMode="auto">
            <a:xfrm rot="-59220" flipH="1" flipV="1">
              <a:off x="2784" y="1392"/>
              <a:ext cx="83" cy="61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60" name="Oval 76"/>
            <p:cNvSpPr>
              <a:spLocks noChangeArrowheads="1"/>
            </p:cNvSpPr>
            <p:nvPr/>
          </p:nvSpPr>
          <p:spPr bwMode="auto">
            <a:xfrm rot="-59220" flipH="1" flipV="1">
              <a:off x="2736" y="1200"/>
              <a:ext cx="86" cy="61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62" name="Oval 78"/>
            <p:cNvSpPr>
              <a:spLocks noChangeArrowheads="1"/>
            </p:cNvSpPr>
            <p:nvPr/>
          </p:nvSpPr>
          <p:spPr bwMode="auto">
            <a:xfrm rot="-59220" flipH="1" flipV="1">
              <a:off x="3954" y="2452"/>
              <a:ext cx="88" cy="6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63" name="Oval 79"/>
            <p:cNvSpPr>
              <a:spLocks noChangeArrowheads="1"/>
            </p:cNvSpPr>
            <p:nvPr/>
          </p:nvSpPr>
          <p:spPr bwMode="auto">
            <a:xfrm rot="-59220" flipH="1" flipV="1">
              <a:off x="3888" y="1920"/>
              <a:ext cx="86" cy="6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64" name="Oval 80"/>
            <p:cNvSpPr>
              <a:spLocks noChangeArrowheads="1"/>
            </p:cNvSpPr>
            <p:nvPr/>
          </p:nvSpPr>
          <p:spPr bwMode="auto">
            <a:xfrm rot="-59220" flipH="1" flipV="1">
              <a:off x="3744" y="1728"/>
              <a:ext cx="83" cy="6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65" name="Oval 81"/>
            <p:cNvSpPr>
              <a:spLocks noChangeArrowheads="1"/>
            </p:cNvSpPr>
            <p:nvPr/>
          </p:nvSpPr>
          <p:spPr bwMode="auto">
            <a:xfrm rot="-59220" flipH="1" flipV="1">
              <a:off x="2064" y="1344"/>
              <a:ext cx="86" cy="61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66" name="Oval 82"/>
            <p:cNvSpPr>
              <a:spLocks noChangeArrowheads="1"/>
            </p:cNvSpPr>
            <p:nvPr/>
          </p:nvSpPr>
          <p:spPr bwMode="auto">
            <a:xfrm rot="-59220" flipH="1" flipV="1">
              <a:off x="2592" y="1344"/>
              <a:ext cx="86" cy="61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67" name="Oval 83"/>
            <p:cNvSpPr>
              <a:spLocks noChangeArrowheads="1"/>
            </p:cNvSpPr>
            <p:nvPr/>
          </p:nvSpPr>
          <p:spPr bwMode="auto">
            <a:xfrm rot="-59220" flipH="1" flipV="1">
              <a:off x="2304" y="1344"/>
              <a:ext cx="86" cy="61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68" name="Oval 84"/>
            <p:cNvSpPr>
              <a:spLocks noChangeArrowheads="1"/>
            </p:cNvSpPr>
            <p:nvPr/>
          </p:nvSpPr>
          <p:spPr bwMode="auto">
            <a:xfrm rot="-59220" flipH="1" flipV="1">
              <a:off x="2160" y="1440"/>
              <a:ext cx="86" cy="59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69" name="Oval 85"/>
            <p:cNvSpPr>
              <a:spLocks noChangeArrowheads="1"/>
            </p:cNvSpPr>
            <p:nvPr/>
          </p:nvSpPr>
          <p:spPr bwMode="auto">
            <a:xfrm rot="-59220" flipH="1" flipV="1">
              <a:off x="3744" y="2304"/>
              <a:ext cx="86" cy="6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71" name="Text Box 87"/>
            <p:cNvSpPr txBox="1">
              <a:spLocks noChangeArrowheads="1"/>
            </p:cNvSpPr>
            <p:nvPr/>
          </p:nvSpPr>
          <p:spPr bwMode="auto">
            <a:xfrm>
              <a:off x="3360" y="1248"/>
              <a:ext cx="129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2000" i="1">
                  <a:solidFill>
                    <a:srgbClr val="99FFCC"/>
                  </a:solidFill>
                </a:rPr>
                <a:t>лизосомальные</a:t>
              </a:r>
            </a:p>
            <a:p>
              <a:pPr algn="ctr"/>
              <a:r>
                <a:rPr lang="ru-RU" sz="2000" i="1">
                  <a:solidFill>
                    <a:srgbClr val="99FFCC"/>
                  </a:solidFill>
                </a:rPr>
                <a:t>ферменты</a:t>
              </a:r>
            </a:p>
          </p:txBody>
        </p:sp>
        <p:sp>
          <p:nvSpPr>
            <p:cNvPr id="16472" name="Freeform 88"/>
            <p:cNvSpPr>
              <a:spLocks/>
            </p:cNvSpPr>
            <p:nvPr/>
          </p:nvSpPr>
          <p:spPr bwMode="auto">
            <a:xfrm>
              <a:off x="3024" y="1488"/>
              <a:ext cx="895" cy="9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2" y="120"/>
                </a:cxn>
                <a:cxn ang="0">
                  <a:pos x="622" y="285"/>
                </a:cxn>
                <a:cxn ang="0">
                  <a:pos x="808" y="495"/>
                </a:cxn>
                <a:cxn ang="0">
                  <a:pos x="883" y="711"/>
                </a:cxn>
                <a:cxn ang="0">
                  <a:pos x="878" y="986"/>
                </a:cxn>
              </a:cxnLst>
              <a:rect l="0" t="0" r="r" b="b"/>
              <a:pathLst>
                <a:path w="895" h="986">
                  <a:moveTo>
                    <a:pt x="0" y="0"/>
                  </a:moveTo>
                  <a:cubicBezTo>
                    <a:pt x="52" y="20"/>
                    <a:pt x="208" y="73"/>
                    <a:pt x="312" y="120"/>
                  </a:cubicBezTo>
                  <a:cubicBezTo>
                    <a:pt x="416" y="167"/>
                    <a:pt x="539" y="222"/>
                    <a:pt x="622" y="285"/>
                  </a:cubicBezTo>
                  <a:cubicBezTo>
                    <a:pt x="705" y="348"/>
                    <a:pt x="764" y="424"/>
                    <a:pt x="808" y="495"/>
                  </a:cubicBezTo>
                  <a:cubicBezTo>
                    <a:pt x="852" y="566"/>
                    <a:pt x="871" y="629"/>
                    <a:pt x="883" y="711"/>
                  </a:cubicBezTo>
                  <a:cubicBezTo>
                    <a:pt x="895" y="793"/>
                    <a:pt x="879" y="929"/>
                    <a:pt x="878" y="986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16479" name="Group 95"/>
          <p:cNvGrpSpPr>
            <a:grpSpLocks/>
          </p:cNvGrpSpPr>
          <p:nvPr/>
        </p:nvGrpSpPr>
        <p:grpSpPr bwMode="auto">
          <a:xfrm>
            <a:off x="5562600" y="4422775"/>
            <a:ext cx="2084388" cy="1946275"/>
            <a:chOff x="3504" y="2786"/>
            <a:chExt cx="1313" cy="1226"/>
          </a:xfrm>
        </p:grpSpPr>
        <p:sp>
          <p:nvSpPr>
            <p:cNvPr id="16475" name="Text Box 91"/>
            <p:cNvSpPr txBox="1">
              <a:spLocks noChangeArrowheads="1"/>
            </p:cNvSpPr>
            <p:nvPr/>
          </p:nvSpPr>
          <p:spPr bwMode="auto">
            <a:xfrm>
              <a:off x="3504" y="3552"/>
              <a:ext cx="1313" cy="460"/>
            </a:xfrm>
            <a:prstGeom prst="rect">
              <a:avLst/>
            </a:prstGeom>
            <a:noFill/>
            <a:ln w="28575">
              <a:solidFill>
                <a:srgbClr val="0033CC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2000" i="1">
                  <a:solidFill>
                    <a:srgbClr val="0033CC"/>
                  </a:solidFill>
                </a:rPr>
                <a:t>лизосомальные</a:t>
              </a:r>
            </a:p>
            <a:p>
              <a:pPr algn="ctr"/>
              <a:r>
                <a:rPr lang="ru-RU" sz="2000" i="1">
                  <a:solidFill>
                    <a:srgbClr val="0033CC"/>
                  </a:solidFill>
                </a:rPr>
                <a:t>ферменты</a:t>
              </a:r>
            </a:p>
          </p:txBody>
        </p:sp>
        <p:sp>
          <p:nvSpPr>
            <p:cNvPr id="16478" name="Freeform 94"/>
            <p:cNvSpPr>
              <a:spLocks/>
            </p:cNvSpPr>
            <p:nvPr/>
          </p:nvSpPr>
          <p:spPr bwMode="auto">
            <a:xfrm>
              <a:off x="3635" y="2786"/>
              <a:ext cx="584" cy="152"/>
            </a:xfrm>
            <a:custGeom>
              <a:avLst/>
              <a:gdLst/>
              <a:ahLst/>
              <a:cxnLst>
                <a:cxn ang="0">
                  <a:pos x="8" y="152"/>
                </a:cxn>
                <a:cxn ang="0">
                  <a:pos x="8" y="56"/>
                </a:cxn>
                <a:cxn ang="0">
                  <a:pos x="56" y="104"/>
                </a:cxn>
                <a:cxn ang="0">
                  <a:pos x="200" y="8"/>
                </a:cxn>
                <a:cxn ang="0">
                  <a:pos x="248" y="56"/>
                </a:cxn>
                <a:cxn ang="0">
                  <a:pos x="488" y="8"/>
                </a:cxn>
                <a:cxn ang="0">
                  <a:pos x="440" y="56"/>
                </a:cxn>
                <a:cxn ang="0">
                  <a:pos x="584" y="152"/>
                </a:cxn>
                <a:cxn ang="0">
                  <a:pos x="8" y="152"/>
                </a:cxn>
              </a:cxnLst>
              <a:rect l="0" t="0" r="r" b="b"/>
              <a:pathLst>
                <a:path w="584" h="152">
                  <a:moveTo>
                    <a:pt x="8" y="152"/>
                  </a:moveTo>
                  <a:cubicBezTo>
                    <a:pt x="4" y="108"/>
                    <a:pt x="0" y="64"/>
                    <a:pt x="8" y="56"/>
                  </a:cubicBezTo>
                  <a:cubicBezTo>
                    <a:pt x="16" y="48"/>
                    <a:pt x="24" y="112"/>
                    <a:pt x="56" y="104"/>
                  </a:cubicBezTo>
                  <a:cubicBezTo>
                    <a:pt x="88" y="96"/>
                    <a:pt x="168" y="16"/>
                    <a:pt x="200" y="8"/>
                  </a:cubicBezTo>
                  <a:cubicBezTo>
                    <a:pt x="232" y="0"/>
                    <a:pt x="200" y="56"/>
                    <a:pt x="248" y="56"/>
                  </a:cubicBezTo>
                  <a:cubicBezTo>
                    <a:pt x="296" y="56"/>
                    <a:pt x="456" y="8"/>
                    <a:pt x="488" y="8"/>
                  </a:cubicBezTo>
                  <a:cubicBezTo>
                    <a:pt x="520" y="8"/>
                    <a:pt x="424" y="32"/>
                    <a:pt x="440" y="56"/>
                  </a:cubicBezTo>
                  <a:cubicBezTo>
                    <a:pt x="456" y="80"/>
                    <a:pt x="520" y="116"/>
                    <a:pt x="584" y="152"/>
                  </a:cubicBezTo>
                  <a:cubicBezTo>
                    <a:pt x="584" y="152"/>
                    <a:pt x="8" y="152"/>
                    <a:pt x="8" y="152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6476" name="Freeform 92"/>
            <p:cNvSpPr>
              <a:spLocks/>
            </p:cNvSpPr>
            <p:nvPr/>
          </p:nvSpPr>
          <p:spPr bwMode="auto">
            <a:xfrm>
              <a:off x="3784" y="2880"/>
              <a:ext cx="344" cy="672"/>
            </a:xfrm>
            <a:custGeom>
              <a:avLst/>
              <a:gdLst/>
              <a:ahLst/>
              <a:cxnLst>
                <a:cxn ang="0">
                  <a:pos x="344" y="864"/>
                </a:cxn>
                <a:cxn ang="0">
                  <a:pos x="56" y="528"/>
                </a:cxn>
                <a:cxn ang="0">
                  <a:pos x="8" y="192"/>
                </a:cxn>
                <a:cxn ang="0">
                  <a:pos x="56" y="0"/>
                </a:cxn>
              </a:cxnLst>
              <a:rect l="0" t="0" r="r" b="b"/>
              <a:pathLst>
                <a:path w="344" h="864">
                  <a:moveTo>
                    <a:pt x="344" y="864"/>
                  </a:moveTo>
                  <a:cubicBezTo>
                    <a:pt x="228" y="752"/>
                    <a:pt x="112" y="640"/>
                    <a:pt x="56" y="528"/>
                  </a:cubicBezTo>
                  <a:cubicBezTo>
                    <a:pt x="0" y="416"/>
                    <a:pt x="8" y="280"/>
                    <a:pt x="8" y="192"/>
                  </a:cubicBezTo>
                  <a:cubicBezTo>
                    <a:pt x="8" y="104"/>
                    <a:pt x="32" y="52"/>
                    <a:pt x="56" y="0"/>
                  </a:cubicBezTo>
                </a:path>
              </a:pathLst>
            </a:custGeom>
            <a:noFill/>
            <a:ln w="38100" cmpd="sng">
              <a:solidFill>
                <a:srgbClr val="0033CC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8" name="Oval 214"/>
          <p:cNvSpPr>
            <a:spLocks noChangeArrowheads="1"/>
          </p:cNvSpPr>
          <p:nvPr/>
        </p:nvSpPr>
        <p:spPr bwMode="auto">
          <a:xfrm>
            <a:off x="3305175" y="1736725"/>
            <a:ext cx="1447800" cy="1411288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46" name="Rectangle 182"/>
          <p:cNvSpPr>
            <a:spLocks noChangeArrowheads="1"/>
          </p:cNvSpPr>
          <p:nvPr/>
        </p:nvSpPr>
        <p:spPr bwMode="auto">
          <a:xfrm>
            <a:off x="1066800" y="76200"/>
            <a:ext cx="72390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 sz="2800" b="1">
                <a:solidFill>
                  <a:srgbClr val="00FF00"/>
                </a:solidFill>
              </a:rPr>
              <a:t>Патогенез   воспалительного   отёка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ru-RU">
                <a:solidFill>
                  <a:srgbClr val="FFFF00"/>
                </a:solidFill>
              </a:rPr>
              <a:t>3. Изменение физико-химических свойств в очаге воспаления</a:t>
            </a:r>
          </a:p>
        </p:txBody>
      </p:sp>
      <p:sp>
        <p:nvSpPr>
          <p:cNvPr id="11450" name="Freeform 186" descr="Почтовая бумага"/>
          <p:cNvSpPr>
            <a:spLocks/>
          </p:cNvSpPr>
          <p:nvPr/>
        </p:nvSpPr>
        <p:spPr bwMode="auto">
          <a:xfrm>
            <a:off x="6302375" y="4583113"/>
            <a:ext cx="2579688" cy="2097087"/>
          </a:xfrm>
          <a:custGeom>
            <a:avLst/>
            <a:gdLst/>
            <a:ahLst/>
            <a:cxnLst>
              <a:cxn ang="0">
                <a:pos x="403" y="569"/>
              </a:cxn>
              <a:cxn ang="0">
                <a:pos x="202" y="509"/>
              </a:cxn>
              <a:cxn ang="0">
                <a:pos x="147" y="604"/>
              </a:cxn>
              <a:cxn ang="0">
                <a:pos x="137" y="699"/>
              </a:cxn>
              <a:cxn ang="0">
                <a:pos x="14" y="794"/>
              </a:cxn>
              <a:cxn ang="0">
                <a:pos x="53" y="1020"/>
              </a:cxn>
              <a:cxn ang="0">
                <a:pos x="208" y="1246"/>
              </a:cxn>
              <a:cxn ang="0">
                <a:pos x="558" y="1302"/>
              </a:cxn>
              <a:cxn ang="0">
                <a:pos x="947" y="1246"/>
              </a:cxn>
              <a:cxn ang="0">
                <a:pos x="1335" y="1302"/>
              </a:cxn>
              <a:cxn ang="0">
                <a:pos x="1607" y="1133"/>
              </a:cxn>
              <a:cxn ang="0">
                <a:pos x="1444" y="794"/>
              </a:cxn>
              <a:cxn ang="0">
                <a:pos x="1529" y="229"/>
              </a:cxn>
              <a:cxn ang="0">
                <a:pos x="1296" y="60"/>
              </a:cxn>
              <a:cxn ang="0">
                <a:pos x="969" y="589"/>
              </a:cxn>
              <a:cxn ang="0">
                <a:pos x="563" y="339"/>
              </a:cxn>
              <a:cxn ang="0">
                <a:pos x="403" y="569"/>
              </a:cxn>
            </a:cxnLst>
            <a:rect l="0" t="0" r="r" b="b"/>
            <a:pathLst>
              <a:path w="1625" h="1321">
                <a:moveTo>
                  <a:pt x="403" y="569"/>
                </a:moveTo>
                <a:cubicBezTo>
                  <a:pt x="343" y="597"/>
                  <a:pt x="245" y="503"/>
                  <a:pt x="202" y="509"/>
                </a:cubicBezTo>
                <a:cubicBezTo>
                  <a:pt x="159" y="515"/>
                  <a:pt x="158" y="572"/>
                  <a:pt x="147" y="604"/>
                </a:cubicBezTo>
                <a:cubicBezTo>
                  <a:pt x="136" y="636"/>
                  <a:pt x="159" y="667"/>
                  <a:pt x="137" y="699"/>
                </a:cubicBezTo>
                <a:cubicBezTo>
                  <a:pt x="115" y="731"/>
                  <a:pt x="28" y="741"/>
                  <a:pt x="14" y="794"/>
                </a:cubicBezTo>
                <a:cubicBezTo>
                  <a:pt x="0" y="847"/>
                  <a:pt x="20" y="945"/>
                  <a:pt x="53" y="1020"/>
                </a:cubicBezTo>
                <a:cubicBezTo>
                  <a:pt x="85" y="1095"/>
                  <a:pt x="124" y="1199"/>
                  <a:pt x="208" y="1246"/>
                </a:cubicBezTo>
                <a:cubicBezTo>
                  <a:pt x="292" y="1293"/>
                  <a:pt x="435" y="1302"/>
                  <a:pt x="558" y="1302"/>
                </a:cubicBezTo>
                <a:cubicBezTo>
                  <a:pt x="681" y="1302"/>
                  <a:pt x="817" y="1246"/>
                  <a:pt x="947" y="1246"/>
                </a:cubicBezTo>
                <a:cubicBezTo>
                  <a:pt x="1076" y="1246"/>
                  <a:pt x="1225" y="1321"/>
                  <a:pt x="1335" y="1302"/>
                </a:cubicBezTo>
                <a:cubicBezTo>
                  <a:pt x="1445" y="1283"/>
                  <a:pt x="1589" y="1217"/>
                  <a:pt x="1607" y="1133"/>
                </a:cubicBezTo>
                <a:cubicBezTo>
                  <a:pt x="1625" y="1049"/>
                  <a:pt x="1457" y="945"/>
                  <a:pt x="1444" y="794"/>
                </a:cubicBezTo>
                <a:cubicBezTo>
                  <a:pt x="1431" y="643"/>
                  <a:pt x="1554" y="351"/>
                  <a:pt x="1529" y="229"/>
                </a:cubicBezTo>
                <a:cubicBezTo>
                  <a:pt x="1504" y="107"/>
                  <a:pt x="1389" y="0"/>
                  <a:pt x="1296" y="60"/>
                </a:cubicBezTo>
                <a:cubicBezTo>
                  <a:pt x="1203" y="120"/>
                  <a:pt x="1091" y="543"/>
                  <a:pt x="969" y="589"/>
                </a:cubicBezTo>
                <a:cubicBezTo>
                  <a:pt x="847" y="635"/>
                  <a:pt x="657" y="342"/>
                  <a:pt x="563" y="339"/>
                </a:cubicBezTo>
                <a:cubicBezTo>
                  <a:pt x="469" y="336"/>
                  <a:pt x="488" y="578"/>
                  <a:pt x="403" y="569"/>
                </a:cubicBez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38100" cmpd="sng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447" name="Freeform 183" descr="Букет"/>
          <p:cNvSpPr>
            <a:spLocks/>
          </p:cNvSpPr>
          <p:nvPr/>
        </p:nvSpPr>
        <p:spPr bwMode="auto">
          <a:xfrm>
            <a:off x="533400" y="2209800"/>
            <a:ext cx="2667000" cy="2133600"/>
          </a:xfrm>
          <a:custGeom>
            <a:avLst/>
            <a:gdLst/>
            <a:ahLst/>
            <a:cxnLst>
              <a:cxn ang="0">
                <a:pos x="288" y="112"/>
              </a:cxn>
              <a:cxn ang="0">
                <a:pos x="48" y="208"/>
              </a:cxn>
              <a:cxn ang="0">
                <a:pos x="48" y="400"/>
              </a:cxn>
              <a:cxn ang="0">
                <a:pos x="0" y="640"/>
              </a:cxn>
              <a:cxn ang="0">
                <a:pos x="48" y="832"/>
              </a:cxn>
              <a:cxn ang="0">
                <a:pos x="240" y="1024"/>
              </a:cxn>
              <a:cxn ang="0">
                <a:pos x="672" y="1072"/>
              </a:cxn>
              <a:cxn ang="0">
                <a:pos x="1152" y="1024"/>
              </a:cxn>
              <a:cxn ang="0">
                <a:pos x="1632" y="1072"/>
              </a:cxn>
              <a:cxn ang="0">
                <a:pos x="1968" y="928"/>
              </a:cxn>
              <a:cxn ang="0">
                <a:pos x="1920" y="592"/>
              </a:cxn>
              <a:cxn ang="0">
                <a:pos x="1872" y="160"/>
              </a:cxn>
              <a:cxn ang="0">
                <a:pos x="1584" y="16"/>
              </a:cxn>
              <a:cxn ang="0">
                <a:pos x="1104" y="64"/>
              </a:cxn>
              <a:cxn ang="0">
                <a:pos x="672" y="16"/>
              </a:cxn>
              <a:cxn ang="0">
                <a:pos x="288" y="112"/>
              </a:cxn>
            </a:cxnLst>
            <a:rect l="0" t="0" r="r" b="b"/>
            <a:pathLst>
              <a:path w="2016" h="1088">
                <a:moveTo>
                  <a:pt x="288" y="112"/>
                </a:moveTo>
                <a:cubicBezTo>
                  <a:pt x="184" y="144"/>
                  <a:pt x="88" y="160"/>
                  <a:pt x="48" y="208"/>
                </a:cubicBezTo>
                <a:cubicBezTo>
                  <a:pt x="8" y="256"/>
                  <a:pt x="56" y="328"/>
                  <a:pt x="48" y="400"/>
                </a:cubicBezTo>
                <a:cubicBezTo>
                  <a:pt x="40" y="472"/>
                  <a:pt x="0" y="568"/>
                  <a:pt x="0" y="640"/>
                </a:cubicBezTo>
                <a:cubicBezTo>
                  <a:pt x="0" y="712"/>
                  <a:pt x="8" y="768"/>
                  <a:pt x="48" y="832"/>
                </a:cubicBezTo>
                <a:cubicBezTo>
                  <a:pt x="88" y="896"/>
                  <a:pt x="136" y="984"/>
                  <a:pt x="240" y="1024"/>
                </a:cubicBezTo>
                <a:cubicBezTo>
                  <a:pt x="344" y="1064"/>
                  <a:pt x="520" y="1072"/>
                  <a:pt x="672" y="1072"/>
                </a:cubicBezTo>
                <a:cubicBezTo>
                  <a:pt x="824" y="1072"/>
                  <a:pt x="992" y="1024"/>
                  <a:pt x="1152" y="1024"/>
                </a:cubicBezTo>
                <a:cubicBezTo>
                  <a:pt x="1312" y="1024"/>
                  <a:pt x="1496" y="1088"/>
                  <a:pt x="1632" y="1072"/>
                </a:cubicBezTo>
                <a:cubicBezTo>
                  <a:pt x="1768" y="1056"/>
                  <a:pt x="1920" y="1008"/>
                  <a:pt x="1968" y="928"/>
                </a:cubicBezTo>
                <a:cubicBezTo>
                  <a:pt x="2016" y="848"/>
                  <a:pt x="1936" y="720"/>
                  <a:pt x="1920" y="592"/>
                </a:cubicBezTo>
                <a:cubicBezTo>
                  <a:pt x="1904" y="464"/>
                  <a:pt x="1928" y="256"/>
                  <a:pt x="1872" y="160"/>
                </a:cubicBezTo>
                <a:cubicBezTo>
                  <a:pt x="1816" y="64"/>
                  <a:pt x="1712" y="32"/>
                  <a:pt x="1584" y="16"/>
                </a:cubicBezTo>
                <a:cubicBezTo>
                  <a:pt x="1456" y="0"/>
                  <a:pt x="1256" y="64"/>
                  <a:pt x="1104" y="64"/>
                </a:cubicBezTo>
                <a:cubicBezTo>
                  <a:pt x="952" y="64"/>
                  <a:pt x="808" y="8"/>
                  <a:pt x="672" y="16"/>
                </a:cubicBezTo>
                <a:cubicBezTo>
                  <a:pt x="536" y="24"/>
                  <a:pt x="392" y="80"/>
                  <a:pt x="288" y="112"/>
                </a:cubicBez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38100" cmpd="sng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448" name="Freeform 184" descr="Букет"/>
          <p:cNvSpPr>
            <a:spLocks/>
          </p:cNvSpPr>
          <p:nvPr/>
        </p:nvSpPr>
        <p:spPr bwMode="auto">
          <a:xfrm>
            <a:off x="304800" y="4495800"/>
            <a:ext cx="2743200" cy="2108200"/>
          </a:xfrm>
          <a:custGeom>
            <a:avLst/>
            <a:gdLst/>
            <a:ahLst/>
            <a:cxnLst>
              <a:cxn ang="0">
                <a:pos x="288" y="112"/>
              </a:cxn>
              <a:cxn ang="0">
                <a:pos x="48" y="208"/>
              </a:cxn>
              <a:cxn ang="0">
                <a:pos x="48" y="400"/>
              </a:cxn>
              <a:cxn ang="0">
                <a:pos x="0" y="640"/>
              </a:cxn>
              <a:cxn ang="0">
                <a:pos x="48" y="832"/>
              </a:cxn>
              <a:cxn ang="0">
                <a:pos x="240" y="1024"/>
              </a:cxn>
              <a:cxn ang="0">
                <a:pos x="672" y="1072"/>
              </a:cxn>
              <a:cxn ang="0">
                <a:pos x="1152" y="1024"/>
              </a:cxn>
              <a:cxn ang="0">
                <a:pos x="1632" y="1072"/>
              </a:cxn>
              <a:cxn ang="0">
                <a:pos x="1968" y="928"/>
              </a:cxn>
              <a:cxn ang="0">
                <a:pos x="1920" y="592"/>
              </a:cxn>
              <a:cxn ang="0">
                <a:pos x="1872" y="160"/>
              </a:cxn>
              <a:cxn ang="0">
                <a:pos x="1584" y="16"/>
              </a:cxn>
              <a:cxn ang="0">
                <a:pos x="1104" y="64"/>
              </a:cxn>
              <a:cxn ang="0">
                <a:pos x="672" y="16"/>
              </a:cxn>
              <a:cxn ang="0">
                <a:pos x="288" y="112"/>
              </a:cxn>
            </a:cxnLst>
            <a:rect l="0" t="0" r="r" b="b"/>
            <a:pathLst>
              <a:path w="2016" h="1088">
                <a:moveTo>
                  <a:pt x="288" y="112"/>
                </a:moveTo>
                <a:cubicBezTo>
                  <a:pt x="184" y="144"/>
                  <a:pt x="88" y="160"/>
                  <a:pt x="48" y="208"/>
                </a:cubicBezTo>
                <a:cubicBezTo>
                  <a:pt x="8" y="256"/>
                  <a:pt x="56" y="328"/>
                  <a:pt x="48" y="400"/>
                </a:cubicBezTo>
                <a:cubicBezTo>
                  <a:pt x="40" y="472"/>
                  <a:pt x="0" y="568"/>
                  <a:pt x="0" y="640"/>
                </a:cubicBezTo>
                <a:cubicBezTo>
                  <a:pt x="0" y="712"/>
                  <a:pt x="8" y="768"/>
                  <a:pt x="48" y="832"/>
                </a:cubicBezTo>
                <a:cubicBezTo>
                  <a:pt x="88" y="896"/>
                  <a:pt x="136" y="984"/>
                  <a:pt x="240" y="1024"/>
                </a:cubicBezTo>
                <a:cubicBezTo>
                  <a:pt x="344" y="1064"/>
                  <a:pt x="520" y="1072"/>
                  <a:pt x="672" y="1072"/>
                </a:cubicBezTo>
                <a:cubicBezTo>
                  <a:pt x="824" y="1072"/>
                  <a:pt x="992" y="1024"/>
                  <a:pt x="1152" y="1024"/>
                </a:cubicBezTo>
                <a:cubicBezTo>
                  <a:pt x="1312" y="1024"/>
                  <a:pt x="1496" y="1088"/>
                  <a:pt x="1632" y="1072"/>
                </a:cubicBezTo>
                <a:cubicBezTo>
                  <a:pt x="1768" y="1056"/>
                  <a:pt x="1920" y="1008"/>
                  <a:pt x="1968" y="928"/>
                </a:cubicBezTo>
                <a:cubicBezTo>
                  <a:pt x="2016" y="848"/>
                  <a:pt x="1936" y="720"/>
                  <a:pt x="1920" y="592"/>
                </a:cubicBezTo>
                <a:cubicBezTo>
                  <a:pt x="1904" y="464"/>
                  <a:pt x="1928" y="256"/>
                  <a:pt x="1872" y="160"/>
                </a:cubicBezTo>
                <a:cubicBezTo>
                  <a:pt x="1816" y="64"/>
                  <a:pt x="1712" y="32"/>
                  <a:pt x="1584" y="16"/>
                </a:cubicBezTo>
                <a:cubicBezTo>
                  <a:pt x="1456" y="0"/>
                  <a:pt x="1256" y="64"/>
                  <a:pt x="1104" y="64"/>
                </a:cubicBezTo>
                <a:cubicBezTo>
                  <a:pt x="952" y="64"/>
                  <a:pt x="808" y="8"/>
                  <a:pt x="672" y="16"/>
                </a:cubicBezTo>
                <a:cubicBezTo>
                  <a:pt x="536" y="24"/>
                  <a:pt x="392" y="80"/>
                  <a:pt x="288" y="112"/>
                </a:cubicBez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38100" cmpd="sng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449" name="Freeform 185" descr="Букет"/>
          <p:cNvSpPr>
            <a:spLocks/>
          </p:cNvSpPr>
          <p:nvPr/>
        </p:nvSpPr>
        <p:spPr bwMode="auto">
          <a:xfrm>
            <a:off x="3352800" y="4648200"/>
            <a:ext cx="2590800" cy="2032000"/>
          </a:xfrm>
          <a:custGeom>
            <a:avLst/>
            <a:gdLst/>
            <a:ahLst/>
            <a:cxnLst>
              <a:cxn ang="0">
                <a:pos x="288" y="112"/>
              </a:cxn>
              <a:cxn ang="0">
                <a:pos x="48" y="208"/>
              </a:cxn>
              <a:cxn ang="0">
                <a:pos x="48" y="400"/>
              </a:cxn>
              <a:cxn ang="0">
                <a:pos x="0" y="640"/>
              </a:cxn>
              <a:cxn ang="0">
                <a:pos x="48" y="832"/>
              </a:cxn>
              <a:cxn ang="0">
                <a:pos x="240" y="1024"/>
              </a:cxn>
              <a:cxn ang="0">
                <a:pos x="672" y="1072"/>
              </a:cxn>
              <a:cxn ang="0">
                <a:pos x="1152" y="1024"/>
              </a:cxn>
              <a:cxn ang="0">
                <a:pos x="1632" y="1072"/>
              </a:cxn>
              <a:cxn ang="0">
                <a:pos x="1968" y="928"/>
              </a:cxn>
              <a:cxn ang="0">
                <a:pos x="1920" y="592"/>
              </a:cxn>
              <a:cxn ang="0">
                <a:pos x="1872" y="160"/>
              </a:cxn>
              <a:cxn ang="0">
                <a:pos x="1584" y="16"/>
              </a:cxn>
              <a:cxn ang="0">
                <a:pos x="1104" y="64"/>
              </a:cxn>
              <a:cxn ang="0">
                <a:pos x="672" y="16"/>
              </a:cxn>
              <a:cxn ang="0">
                <a:pos x="288" y="112"/>
              </a:cxn>
            </a:cxnLst>
            <a:rect l="0" t="0" r="r" b="b"/>
            <a:pathLst>
              <a:path w="2016" h="1088">
                <a:moveTo>
                  <a:pt x="288" y="112"/>
                </a:moveTo>
                <a:cubicBezTo>
                  <a:pt x="184" y="144"/>
                  <a:pt x="88" y="160"/>
                  <a:pt x="48" y="208"/>
                </a:cubicBezTo>
                <a:cubicBezTo>
                  <a:pt x="8" y="256"/>
                  <a:pt x="56" y="328"/>
                  <a:pt x="48" y="400"/>
                </a:cubicBezTo>
                <a:cubicBezTo>
                  <a:pt x="40" y="472"/>
                  <a:pt x="0" y="568"/>
                  <a:pt x="0" y="640"/>
                </a:cubicBezTo>
                <a:cubicBezTo>
                  <a:pt x="0" y="712"/>
                  <a:pt x="8" y="768"/>
                  <a:pt x="48" y="832"/>
                </a:cubicBezTo>
                <a:cubicBezTo>
                  <a:pt x="88" y="896"/>
                  <a:pt x="136" y="984"/>
                  <a:pt x="240" y="1024"/>
                </a:cubicBezTo>
                <a:cubicBezTo>
                  <a:pt x="344" y="1064"/>
                  <a:pt x="520" y="1072"/>
                  <a:pt x="672" y="1072"/>
                </a:cubicBezTo>
                <a:cubicBezTo>
                  <a:pt x="824" y="1072"/>
                  <a:pt x="992" y="1024"/>
                  <a:pt x="1152" y="1024"/>
                </a:cubicBezTo>
                <a:cubicBezTo>
                  <a:pt x="1312" y="1024"/>
                  <a:pt x="1496" y="1088"/>
                  <a:pt x="1632" y="1072"/>
                </a:cubicBezTo>
                <a:cubicBezTo>
                  <a:pt x="1768" y="1056"/>
                  <a:pt x="1920" y="1008"/>
                  <a:pt x="1968" y="928"/>
                </a:cubicBezTo>
                <a:cubicBezTo>
                  <a:pt x="2016" y="848"/>
                  <a:pt x="1936" y="720"/>
                  <a:pt x="1920" y="592"/>
                </a:cubicBezTo>
                <a:cubicBezTo>
                  <a:pt x="1904" y="464"/>
                  <a:pt x="1928" y="256"/>
                  <a:pt x="1872" y="160"/>
                </a:cubicBezTo>
                <a:cubicBezTo>
                  <a:pt x="1816" y="64"/>
                  <a:pt x="1712" y="32"/>
                  <a:pt x="1584" y="16"/>
                </a:cubicBezTo>
                <a:cubicBezTo>
                  <a:pt x="1456" y="0"/>
                  <a:pt x="1256" y="64"/>
                  <a:pt x="1104" y="64"/>
                </a:cubicBezTo>
                <a:cubicBezTo>
                  <a:pt x="952" y="64"/>
                  <a:pt x="808" y="8"/>
                  <a:pt x="672" y="16"/>
                </a:cubicBezTo>
                <a:cubicBezTo>
                  <a:pt x="536" y="24"/>
                  <a:pt x="392" y="80"/>
                  <a:pt x="288" y="112"/>
                </a:cubicBez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38100" cmpd="sng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451" name="Freeform 187" descr="Розовая тисненая бумага"/>
          <p:cNvSpPr>
            <a:spLocks/>
          </p:cNvSpPr>
          <p:nvPr/>
        </p:nvSpPr>
        <p:spPr bwMode="auto">
          <a:xfrm>
            <a:off x="6546850" y="2139950"/>
            <a:ext cx="2209800" cy="1803400"/>
          </a:xfrm>
          <a:custGeom>
            <a:avLst/>
            <a:gdLst/>
            <a:ahLst/>
            <a:cxnLst>
              <a:cxn ang="0">
                <a:pos x="349" y="100"/>
              </a:cxn>
              <a:cxn ang="0">
                <a:pos x="309" y="245"/>
              </a:cxn>
              <a:cxn ang="0">
                <a:pos x="37" y="216"/>
              </a:cxn>
              <a:cxn ang="0">
                <a:pos x="158" y="410"/>
              </a:cxn>
              <a:cxn ang="0">
                <a:pos x="4" y="674"/>
              </a:cxn>
              <a:cxn ang="0">
                <a:pos x="183" y="791"/>
              </a:cxn>
              <a:cxn ang="0">
                <a:pos x="170" y="1080"/>
              </a:cxn>
              <a:cxn ang="0">
                <a:pos x="484" y="951"/>
              </a:cxn>
              <a:cxn ang="0">
                <a:pos x="875" y="1006"/>
              </a:cxn>
              <a:cxn ang="0">
                <a:pos x="1131" y="1131"/>
              </a:cxn>
              <a:cxn ang="0">
                <a:pos x="1363" y="979"/>
              </a:cxn>
              <a:cxn ang="0">
                <a:pos x="1305" y="711"/>
              </a:cxn>
              <a:cxn ang="0">
                <a:pos x="1330" y="623"/>
              </a:cxn>
              <a:cxn ang="0">
                <a:pos x="1130" y="600"/>
              </a:cxn>
              <a:cxn ang="0">
                <a:pos x="1235" y="235"/>
              </a:cxn>
              <a:cxn ang="0">
                <a:pos x="1098" y="13"/>
              </a:cxn>
              <a:cxn ang="0">
                <a:pos x="775" y="175"/>
              </a:cxn>
              <a:cxn ang="0">
                <a:pos x="468" y="13"/>
              </a:cxn>
              <a:cxn ang="0">
                <a:pos x="349" y="100"/>
              </a:cxn>
            </a:cxnLst>
            <a:rect l="0" t="0" r="r" b="b"/>
            <a:pathLst>
              <a:path w="1392" h="1136">
                <a:moveTo>
                  <a:pt x="349" y="100"/>
                </a:moveTo>
                <a:cubicBezTo>
                  <a:pt x="322" y="139"/>
                  <a:pt x="361" y="226"/>
                  <a:pt x="309" y="245"/>
                </a:cubicBezTo>
                <a:cubicBezTo>
                  <a:pt x="257" y="264"/>
                  <a:pt x="62" y="189"/>
                  <a:pt x="37" y="216"/>
                </a:cubicBezTo>
                <a:cubicBezTo>
                  <a:pt x="12" y="243"/>
                  <a:pt x="163" y="334"/>
                  <a:pt x="158" y="410"/>
                </a:cubicBezTo>
                <a:cubicBezTo>
                  <a:pt x="153" y="486"/>
                  <a:pt x="0" y="610"/>
                  <a:pt x="4" y="674"/>
                </a:cubicBezTo>
                <a:cubicBezTo>
                  <a:pt x="8" y="738"/>
                  <a:pt x="155" y="723"/>
                  <a:pt x="183" y="791"/>
                </a:cubicBezTo>
                <a:cubicBezTo>
                  <a:pt x="211" y="859"/>
                  <a:pt x="120" y="1053"/>
                  <a:pt x="170" y="1080"/>
                </a:cubicBezTo>
                <a:cubicBezTo>
                  <a:pt x="220" y="1107"/>
                  <a:pt x="367" y="963"/>
                  <a:pt x="484" y="951"/>
                </a:cubicBezTo>
                <a:cubicBezTo>
                  <a:pt x="601" y="939"/>
                  <a:pt x="767" y="976"/>
                  <a:pt x="875" y="1006"/>
                </a:cubicBezTo>
                <a:cubicBezTo>
                  <a:pt x="983" y="1036"/>
                  <a:pt x="1050" y="1136"/>
                  <a:pt x="1131" y="1131"/>
                </a:cubicBezTo>
                <a:cubicBezTo>
                  <a:pt x="1212" y="1126"/>
                  <a:pt x="1334" y="1049"/>
                  <a:pt x="1363" y="979"/>
                </a:cubicBezTo>
                <a:cubicBezTo>
                  <a:pt x="1392" y="909"/>
                  <a:pt x="1310" y="770"/>
                  <a:pt x="1305" y="711"/>
                </a:cubicBezTo>
                <a:cubicBezTo>
                  <a:pt x="1300" y="652"/>
                  <a:pt x="1359" y="641"/>
                  <a:pt x="1330" y="623"/>
                </a:cubicBezTo>
                <a:cubicBezTo>
                  <a:pt x="1301" y="605"/>
                  <a:pt x="1146" y="665"/>
                  <a:pt x="1130" y="600"/>
                </a:cubicBezTo>
                <a:cubicBezTo>
                  <a:pt x="1114" y="535"/>
                  <a:pt x="1240" y="333"/>
                  <a:pt x="1235" y="235"/>
                </a:cubicBezTo>
                <a:cubicBezTo>
                  <a:pt x="1230" y="137"/>
                  <a:pt x="1175" y="23"/>
                  <a:pt x="1098" y="13"/>
                </a:cubicBezTo>
                <a:cubicBezTo>
                  <a:pt x="1021" y="3"/>
                  <a:pt x="880" y="175"/>
                  <a:pt x="775" y="175"/>
                </a:cubicBezTo>
                <a:cubicBezTo>
                  <a:pt x="670" y="175"/>
                  <a:pt x="539" y="26"/>
                  <a:pt x="468" y="13"/>
                </a:cubicBezTo>
                <a:cubicBezTo>
                  <a:pt x="397" y="0"/>
                  <a:pt x="376" y="61"/>
                  <a:pt x="349" y="100"/>
                </a:cubicBez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38100" cmpd="sng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453" name="AutoShape 189"/>
          <p:cNvSpPr>
            <a:spLocks noChangeArrowheads="1"/>
          </p:cNvSpPr>
          <p:nvPr/>
        </p:nvSpPr>
        <p:spPr bwMode="auto">
          <a:xfrm flipH="1">
            <a:off x="8077200" y="1295400"/>
            <a:ext cx="1066800" cy="1371600"/>
          </a:xfrm>
          <a:prstGeom prst="lightningBol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54" name="Oval 190" descr="Коричневый мрамор"/>
          <p:cNvSpPr>
            <a:spLocks noChangeArrowheads="1"/>
          </p:cNvSpPr>
          <p:nvPr/>
        </p:nvSpPr>
        <p:spPr bwMode="auto">
          <a:xfrm rot="2092611">
            <a:off x="685800" y="5715000"/>
            <a:ext cx="685800" cy="457200"/>
          </a:xfrm>
          <a:prstGeom prst="ellipse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55" name="Oval 191" descr="Коричневый мрамор"/>
          <p:cNvSpPr>
            <a:spLocks noChangeArrowheads="1"/>
          </p:cNvSpPr>
          <p:nvPr/>
        </p:nvSpPr>
        <p:spPr bwMode="auto">
          <a:xfrm rot="2092611">
            <a:off x="838200" y="3200400"/>
            <a:ext cx="685800" cy="457200"/>
          </a:xfrm>
          <a:prstGeom prst="ellipse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56" name="Oval 192" descr="Коричневый мрамор"/>
          <p:cNvSpPr>
            <a:spLocks noChangeArrowheads="1"/>
          </p:cNvSpPr>
          <p:nvPr/>
        </p:nvSpPr>
        <p:spPr bwMode="auto">
          <a:xfrm rot="2092611">
            <a:off x="3733800" y="5715000"/>
            <a:ext cx="685800" cy="457200"/>
          </a:xfrm>
          <a:prstGeom prst="ellipse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57" name="Oval 193" descr="Коричневый мрамор"/>
          <p:cNvSpPr>
            <a:spLocks noChangeArrowheads="1"/>
          </p:cNvSpPr>
          <p:nvPr/>
        </p:nvSpPr>
        <p:spPr bwMode="auto">
          <a:xfrm rot="2092611">
            <a:off x="6629400" y="5943600"/>
            <a:ext cx="685800" cy="457200"/>
          </a:xfrm>
          <a:prstGeom prst="ellipse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58" name="Oval 194" descr="Коричневый мрамор"/>
          <p:cNvSpPr>
            <a:spLocks noChangeArrowheads="1"/>
          </p:cNvSpPr>
          <p:nvPr/>
        </p:nvSpPr>
        <p:spPr bwMode="auto">
          <a:xfrm rot="2092611">
            <a:off x="7543800" y="2743200"/>
            <a:ext cx="674688" cy="273050"/>
          </a:xfrm>
          <a:prstGeom prst="ellipse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61" name="Text Box 197"/>
          <p:cNvSpPr txBox="1">
            <a:spLocks noChangeArrowheads="1"/>
          </p:cNvSpPr>
          <p:nvPr/>
        </p:nvSpPr>
        <p:spPr bwMode="auto">
          <a:xfrm>
            <a:off x="1905000" y="4648200"/>
            <a:ext cx="838200" cy="1644650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0033CC"/>
                </a:solidFill>
              </a:rPr>
              <a:t>Na</a:t>
            </a:r>
            <a:r>
              <a:rPr lang="en-US" sz="2000" baseline="30000">
                <a:solidFill>
                  <a:srgbClr val="0033CC"/>
                </a:solidFill>
              </a:rPr>
              <a:t>+</a:t>
            </a:r>
          </a:p>
          <a:p>
            <a:pPr algn="ctr"/>
            <a:r>
              <a:rPr lang="en-US" sz="2000">
                <a:solidFill>
                  <a:srgbClr val="0033CC"/>
                </a:solidFill>
              </a:rPr>
              <a:t>Ca</a:t>
            </a:r>
            <a:r>
              <a:rPr lang="en-US" sz="2000" baseline="30000">
                <a:solidFill>
                  <a:srgbClr val="0033CC"/>
                </a:solidFill>
              </a:rPr>
              <a:t>2+</a:t>
            </a:r>
          </a:p>
          <a:p>
            <a:pPr algn="ctr"/>
            <a:r>
              <a:rPr lang="en-US" sz="2000">
                <a:solidFill>
                  <a:srgbClr val="0033CC"/>
                </a:solidFill>
              </a:rPr>
              <a:t>Cl</a:t>
            </a:r>
            <a:r>
              <a:rPr lang="en-US" sz="2000" baseline="30000">
                <a:solidFill>
                  <a:srgbClr val="0033CC"/>
                </a:solidFill>
              </a:rPr>
              <a:t>-</a:t>
            </a:r>
          </a:p>
          <a:p>
            <a:pPr algn="ctr"/>
            <a:r>
              <a:rPr lang="en-US" sz="2000">
                <a:solidFill>
                  <a:srgbClr val="0033CC"/>
                </a:solidFill>
              </a:rPr>
              <a:t>Mg</a:t>
            </a:r>
            <a:r>
              <a:rPr lang="en-US" sz="2000" baseline="30000">
                <a:solidFill>
                  <a:srgbClr val="0033CC"/>
                </a:solidFill>
              </a:rPr>
              <a:t>2+</a:t>
            </a:r>
          </a:p>
          <a:p>
            <a:pPr algn="ctr"/>
            <a:r>
              <a:rPr lang="en-US" sz="2000">
                <a:solidFill>
                  <a:srgbClr val="0033CC"/>
                </a:solidFill>
              </a:rPr>
              <a:t>PO</a:t>
            </a:r>
            <a:r>
              <a:rPr lang="en-US" sz="2000" baseline="-25000">
                <a:solidFill>
                  <a:srgbClr val="0033CC"/>
                </a:solidFill>
              </a:rPr>
              <a:t>4</a:t>
            </a:r>
            <a:r>
              <a:rPr lang="en-US" sz="2000" baseline="30000">
                <a:solidFill>
                  <a:srgbClr val="0033CC"/>
                </a:solidFill>
              </a:rPr>
              <a:t>3-</a:t>
            </a:r>
            <a:endParaRPr lang="ru-RU" sz="2000" baseline="30000">
              <a:solidFill>
                <a:srgbClr val="0033CC"/>
              </a:solidFill>
            </a:endParaRPr>
          </a:p>
        </p:txBody>
      </p:sp>
      <p:sp>
        <p:nvSpPr>
          <p:cNvPr id="11462" name="Rectangle 198"/>
          <p:cNvSpPr>
            <a:spLocks noChangeArrowheads="1"/>
          </p:cNvSpPr>
          <p:nvPr/>
        </p:nvSpPr>
        <p:spPr bwMode="auto">
          <a:xfrm>
            <a:off x="2759075" y="5751513"/>
            <a:ext cx="533400" cy="5334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63" name="Rectangle 199"/>
          <p:cNvSpPr>
            <a:spLocks noChangeArrowheads="1"/>
          </p:cNvSpPr>
          <p:nvPr/>
        </p:nvSpPr>
        <p:spPr bwMode="auto">
          <a:xfrm>
            <a:off x="1354138" y="4640263"/>
            <a:ext cx="533400" cy="1654175"/>
          </a:xfrm>
          <a:prstGeom prst="rect">
            <a:avLst/>
          </a:prstGeom>
          <a:gradFill rotWithShape="0">
            <a:gsLst>
              <a:gs pos="0">
                <a:srgbClr val="FF66FF"/>
              </a:gs>
              <a:gs pos="100000">
                <a:srgbClr val="FF66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64" name="Line 200"/>
          <p:cNvSpPr>
            <a:spLocks noChangeShapeType="1"/>
          </p:cNvSpPr>
          <p:nvPr/>
        </p:nvSpPr>
        <p:spPr bwMode="auto">
          <a:xfrm>
            <a:off x="838200" y="5410200"/>
            <a:ext cx="609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465" name="Line 201"/>
          <p:cNvSpPr>
            <a:spLocks noChangeShapeType="1"/>
          </p:cNvSpPr>
          <p:nvPr/>
        </p:nvSpPr>
        <p:spPr bwMode="auto">
          <a:xfrm rot="16205963" flipH="1">
            <a:off x="2896394" y="5409406"/>
            <a:ext cx="609600" cy="158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oval" w="med" len="med"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466" name="Text Box 202"/>
          <p:cNvSpPr txBox="1">
            <a:spLocks noChangeArrowheads="1"/>
          </p:cNvSpPr>
          <p:nvPr/>
        </p:nvSpPr>
        <p:spPr bwMode="auto">
          <a:xfrm>
            <a:off x="5715000" y="1600200"/>
            <a:ext cx="838200" cy="164465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FFFF00"/>
                </a:solidFill>
              </a:rPr>
              <a:t>Na</a:t>
            </a:r>
            <a:r>
              <a:rPr lang="en-US" sz="2000" baseline="30000">
                <a:solidFill>
                  <a:srgbClr val="FFFF00"/>
                </a:solidFill>
              </a:rPr>
              <a:t>+</a:t>
            </a:r>
          </a:p>
          <a:p>
            <a:pPr algn="ctr"/>
            <a:r>
              <a:rPr lang="en-US" sz="2000">
                <a:solidFill>
                  <a:srgbClr val="FFFF00"/>
                </a:solidFill>
              </a:rPr>
              <a:t>Ca</a:t>
            </a:r>
            <a:r>
              <a:rPr lang="en-US" sz="2000" baseline="30000">
                <a:solidFill>
                  <a:srgbClr val="FFFF00"/>
                </a:solidFill>
              </a:rPr>
              <a:t>2+</a:t>
            </a:r>
          </a:p>
          <a:p>
            <a:pPr algn="ctr"/>
            <a:r>
              <a:rPr lang="en-US" sz="2000">
                <a:solidFill>
                  <a:srgbClr val="FFFF00"/>
                </a:solidFill>
              </a:rPr>
              <a:t>Cl</a:t>
            </a:r>
            <a:r>
              <a:rPr lang="en-US" sz="2000" baseline="30000">
                <a:solidFill>
                  <a:srgbClr val="FFFF00"/>
                </a:solidFill>
              </a:rPr>
              <a:t>-</a:t>
            </a:r>
          </a:p>
          <a:p>
            <a:pPr algn="ctr"/>
            <a:r>
              <a:rPr lang="en-US" sz="2000">
                <a:solidFill>
                  <a:srgbClr val="FFFF00"/>
                </a:solidFill>
              </a:rPr>
              <a:t>Mg</a:t>
            </a:r>
            <a:r>
              <a:rPr lang="en-US" sz="2000" baseline="30000">
                <a:solidFill>
                  <a:srgbClr val="FFFF00"/>
                </a:solidFill>
              </a:rPr>
              <a:t>2+</a:t>
            </a:r>
          </a:p>
          <a:p>
            <a:pPr algn="ctr"/>
            <a:r>
              <a:rPr lang="en-US" sz="2000">
                <a:solidFill>
                  <a:srgbClr val="FFFF00"/>
                </a:solidFill>
              </a:rPr>
              <a:t>PO</a:t>
            </a:r>
            <a:r>
              <a:rPr lang="en-US" sz="2000" baseline="-25000">
                <a:solidFill>
                  <a:srgbClr val="FFFF00"/>
                </a:solidFill>
              </a:rPr>
              <a:t>4</a:t>
            </a:r>
            <a:r>
              <a:rPr lang="en-US" sz="2000" baseline="30000">
                <a:solidFill>
                  <a:srgbClr val="FFFF00"/>
                </a:solidFill>
              </a:rPr>
              <a:t>3-</a:t>
            </a:r>
            <a:endParaRPr lang="ru-RU" sz="2000" baseline="30000">
              <a:solidFill>
                <a:srgbClr val="FFFF00"/>
              </a:solidFill>
            </a:endParaRPr>
          </a:p>
        </p:txBody>
      </p:sp>
      <p:sp>
        <p:nvSpPr>
          <p:cNvPr id="11467" name="Rectangle 203"/>
          <p:cNvSpPr>
            <a:spLocks noChangeArrowheads="1"/>
          </p:cNvSpPr>
          <p:nvPr/>
        </p:nvSpPr>
        <p:spPr bwMode="auto">
          <a:xfrm>
            <a:off x="6569075" y="2703513"/>
            <a:ext cx="533400" cy="533400"/>
          </a:xfrm>
          <a:prstGeom prst="rect">
            <a:avLst/>
          </a:prstGeom>
          <a:gradFill rotWithShape="0">
            <a:gsLst>
              <a:gs pos="0">
                <a:srgbClr val="FF66FF"/>
              </a:gs>
              <a:gs pos="100000">
                <a:srgbClr val="FF66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68" name="Rectangle 204"/>
          <p:cNvSpPr>
            <a:spLocks noChangeArrowheads="1"/>
          </p:cNvSpPr>
          <p:nvPr/>
        </p:nvSpPr>
        <p:spPr bwMode="auto">
          <a:xfrm>
            <a:off x="5164138" y="1592263"/>
            <a:ext cx="533400" cy="1654175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69" name="Line 205"/>
          <p:cNvSpPr>
            <a:spLocks noChangeShapeType="1"/>
          </p:cNvSpPr>
          <p:nvPr/>
        </p:nvSpPr>
        <p:spPr bwMode="auto">
          <a:xfrm flipH="1">
            <a:off x="7010400" y="3048000"/>
            <a:ext cx="609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470" name="Line 206"/>
          <p:cNvSpPr>
            <a:spLocks noChangeShapeType="1"/>
          </p:cNvSpPr>
          <p:nvPr/>
        </p:nvSpPr>
        <p:spPr bwMode="auto">
          <a:xfrm rot="16205964" flipH="1">
            <a:off x="5041107" y="3445669"/>
            <a:ext cx="609600" cy="158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oval" w="med" len="med"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471" name="Text Box 207"/>
          <p:cNvSpPr txBox="1">
            <a:spLocks noChangeArrowheads="1"/>
          </p:cNvSpPr>
          <p:nvPr/>
        </p:nvSpPr>
        <p:spPr bwMode="auto">
          <a:xfrm>
            <a:off x="5173663" y="3754438"/>
            <a:ext cx="1541462" cy="37623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/>
              <a:t>  </a:t>
            </a:r>
            <a:r>
              <a:rPr lang="ru-RU" sz="1800">
                <a:solidFill>
                  <a:srgbClr val="FFFF00"/>
                </a:solidFill>
              </a:rPr>
              <a:t>гипериония</a:t>
            </a:r>
          </a:p>
        </p:txBody>
      </p:sp>
      <p:sp>
        <p:nvSpPr>
          <p:cNvPr id="11472" name="Text Box 208"/>
          <p:cNvSpPr txBox="1">
            <a:spLocks noChangeArrowheads="1"/>
          </p:cNvSpPr>
          <p:nvPr/>
        </p:nvSpPr>
        <p:spPr bwMode="auto">
          <a:xfrm>
            <a:off x="5795963" y="4640263"/>
            <a:ext cx="1514475" cy="37623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/>
              <a:t>  </a:t>
            </a:r>
            <a:r>
              <a:rPr lang="ru-RU" sz="1800">
                <a:solidFill>
                  <a:srgbClr val="FFFF00"/>
                </a:solidFill>
              </a:rPr>
              <a:t>гиперонкия</a:t>
            </a:r>
          </a:p>
        </p:txBody>
      </p:sp>
      <p:sp>
        <p:nvSpPr>
          <p:cNvPr id="11473" name="Text Box 209"/>
          <p:cNvSpPr txBox="1">
            <a:spLocks noChangeArrowheads="1"/>
          </p:cNvSpPr>
          <p:nvPr/>
        </p:nvSpPr>
        <p:spPr bwMode="auto">
          <a:xfrm>
            <a:off x="3200400" y="4114800"/>
            <a:ext cx="1844675" cy="404813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>
                <a:solidFill>
                  <a:srgbClr val="FFFF00"/>
                </a:solidFill>
              </a:rPr>
              <a:t>ГИПЕРОСМИЯ</a:t>
            </a:r>
          </a:p>
        </p:txBody>
      </p:sp>
      <p:sp>
        <p:nvSpPr>
          <p:cNvPr id="11474" name="Freeform 210"/>
          <p:cNvSpPr>
            <a:spLocks/>
          </p:cNvSpPr>
          <p:nvPr/>
        </p:nvSpPr>
        <p:spPr bwMode="auto">
          <a:xfrm>
            <a:off x="5145088" y="4124325"/>
            <a:ext cx="931862" cy="263525"/>
          </a:xfrm>
          <a:custGeom>
            <a:avLst/>
            <a:gdLst/>
            <a:ahLst/>
            <a:cxnLst>
              <a:cxn ang="0">
                <a:pos x="503" y="0"/>
              </a:cxn>
              <a:cxn ang="0">
                <a:pos x="503" y="144"/>
              </a:cxn>
              <a:cxn ang="0">
                <a:pos x="0" y="168"/>
              </a:cxn>
            </a:cxnLst>
            <a:rect l="0" t="0" r="r" b="b"/>
            <a:pathLst>
              <a:path w="587" h="172">
                <a:moveTo>
                  <a:pt x="503" y="0"/>
                </a:moveTo>
                <a:cubicBezTo>
                  <a:pt x="543" y="60"/>
                  <a:pt x="587" y="116"/>
                  <a:pt x="503" y="144"/>
                </a:cubicBezTo>
                <a:cubicBezTo>
                  <a:pt x="419" y="172"/>
                  <a:pt x="105" y="163"/>
                  <a:pt x="0" y="168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 type="none" w="med" len="med"/>
            <a:tailEnd type="arrow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475" name="Freeform 211"/>
          <p:cNvSpPr>
            <a:spLocks/>
          </p:cNvSpPr>
          <p:nvPr/>
        </p:nvSpPr>
        <p:spPr bwMode="auto">
          <a:xfrm>
            <a:off x="5637213" y="4375150"/>
            <a:ext cx="906462" cy="268288"/>
          </a:xfrm>
          <a:custGeom>
            <a:avLst/>
            <a:gdLst/>
            <a:ahLst/>
            <a:cxnLst>
              <a:cxn ang="0">
                <a:pos x="571" y="169"/>
              </a:cxn>
              <a:cxn ang="0">
                <a:pos x="289" y="28"/>
              </a:cxn>
              <a:cxn ang="0">
                <a:pos x="0" y="4"/>
              </a:cxn>
            </a:cxnLst>
            <a:rect l="0" t="0" r="r" b="b"/>
            <a:pathLst>
              <a:path w="571" h="169">
                <a:moveTo>
                  <a:pt x="571" y="169"/>
                </a:moveTo>
                <a:cubicBezTo>
                  <a:pt x="524" y="146"/>
                  <a:pt x="384" y="56"/>
                  <a:pt x="289" y="28"/>
                </a:cubicBezTo>
                <a:cubicBezTo>
                  <a:pt x="194" y="0"/>
                  <a:pt x="60" y="9"/>
                  <a:pt x="0" y="4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476" name="Line 212"/>
          <p:cNvSpPr>
            <a:spLocks noChangeShapeType="1"/>
          </p:cNvSpPr>
          <p:nvPr/>
        </p:nvSpPr>
        <p:spPr bwMode="auto">
          <a:xfrm rot="5400000" flipH="1" flipV="1">
            <a:off x="6248400" y="54102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479" name="AutoShape 215"/>
          <p:cNvSpPr>
            <a:spLocks noChangeArrowheads="1"/>
          </p:cNvSpPr>
          <p:nvPr/>
        </p:nvSpPr>
        <p:spPr bwMode="auto">
          <a:xfrm rot="5400000">
            <a:off x="3429000" y="2971800"/>
            <a:ext cx="1219200" cy="914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77" name="AutoShape 213" descr="Дранка"/>
          <p:cNvSpPr>
            <a:spLocks noChangeArrowheads="1"/>
          </p:cNvSpPr>
          <p:nvPr/>
        </p:nvSpPr>
        <p:spPr bwMode="auto">
          <a:xfrm>
            <a:off x="3200400" y="1600200"/>
            <a:ext cx="1676400" cy="1676400"/>
          </a:xfrm>
          <a:custGeom>
            <a:avLst/>
            <a:gdLst>
              <a:gd name="G0" fmla="+- 2127 0 0"/>
              <a:gd name="G1" fmla="+- 21600 0 2127"/>
              <a:gd name="G2" fmla="+- 21600 0 2127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127" y="10800"/>
                </a:moveTo>
                <a:cubicBezTo>
                  <a:pt x="2127" y="15590"/>
                  <a:pt x="6010" y="19473"/>
                  <a:pt x="10800" y="19473"/>
                </a:cubicBezTo>
                <a:cubicBezTo>
                  <a:pt x="15590" y="19473"/>
                  <a:pt x="19473" y="15590"/>
                  <a:pt x="19473" y="10800"/>
                </a:cubicBezTo>
                <a:cubicBezTo>
                  <a:pt x="19473" y="6010"/>
                  <a:pt x="15590" y="2127"/>
                  <a:pt x="10800" y="2127"/>
                </a:cubicBezTo>
                <a:cubicBezTo>
                  <a:pt x="6010" y="2127"/>
                  <a:pt x="2127" y="6010"/>
                  <a:pt x="2127" y="10800"/>
                </a:cubicBezTo>
                <a:close/>
              </a:path>
            </a:pathLst>
          </a:custGeom>
          <a:pattFill prst="shingle">
            <a:fgClr>
              <a:srgbClr val="0033CC"/>
            </a:fgClr>
            <a:bgClr>
              <a:schemeClr val="hlink"/>
            </a:bgClr>
          </a:pattFill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80" name="Oval 216"/>
          <p:cNvSpPr>
            <a:spLocks noChangeArrowheads="1"/>
          </p:cNvSpPr>
          <p:nvPr/>
        </p:nvSpPr>
        <p:spPr bwMode="auto">
          <a:xfrm>
            <a:off x="7620000" y="3429000"/>
            <a:ext cx="152400" cy="152400"/>
          </a:xfrm>
          <a:prstGeom prst="ellipse">
            <a:avLst/>
          </a:prstGeom>
          <a:solidFill>
            <a:srgbClr val="99FF66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81" name="Oval 217"/>
          <p:cNvSpPr>
            <a:spLocks noChangeArrowheads="1"/>
          </p:cNvSpPr>
          <p:nvPr/>
        </p:nvSpPr>
        <p:spPr bwMode="auto">
          <a:xfrm>
            <a:off x="7924800" y="3276600"/>
            <a:ext cx="152400" cy="152400"/>
          </a:xfrm>
          <a:prstGeom prst="ellipse">
            <a:avLst/>
          </a:prstGeom>
          <a:solidFill>
            <a:srgbClr val="99FF66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82" name="Oval 218"/>
          <p:cNvSpPr>
            <a:spLocks noChangeArrowheads="1"/>
          </p:cNvSpPr>
          <p:nvPr/>
        </p:nvSpPr>
        <p:spPr bwMode="auto">
          <a:xfrm>
            <a:off x="8153400" y="4648200"/>
            <a:ext cx="152400" cy="152400"/>
          </a:xfrm>
          <a:prstGeom prst="ellipse">
            <a:avLst/>
          </a:prstGeom>
          <a:solidFill>
            <a:srgbClr val="99FF66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83" name="Oval 219"/>
          <p:cNvSpPr>
            <a:spLocks noChangeArrowheads="1"/>
          </p:cNvSpPr>
          <p:nvPr/>
        </p:nvSpPr>
        <p:spPr bwMode="auto">
          <a:xfrm>
            <a:off x="8077200" y="4876800"/>
            <a:ext cx="152400" cy="152400"/>
          </a:xfrm>
          <a:prstGeom prst="ellipse">
            <a:avLst/>
          </a:prstGeom>
          <a:solidFill>
            <a:srgbClr val="99FF66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84" name="Oval 220"/>
          <p:cNvSpPr>
            <a:spLocks noChangeArrowheads="1"/>
          </p:cNvSpPr>
          <p:nvPr/>
        </p:nvSpPr>
        <p:spPr bwMode="auto">
          <a:xfrm>
            <a:off x="7924800" y="5181600"/>
            <a:ext cx="152400" cy="152400"/>
          </a:xfrm>
          <a:prstGeom prst="ellipse">
            <a:avLst/>
          </a:prstGeom>
          <a:solidFill>
            <a:srgbClr val="99FF66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85" name="Text Box 221"/>
          <p:cNvSpPr txBox="1">
            <a:spLocks noChangeArrowheads="1"/>
          </p:cNvSpPr>
          <p:nvPr/>
        </p:nvSpPr>
        <p:spPr bwMode="auto">
          <a:xfrm>
            <a:off x="7010400" y="4038600"/>
            <a:ext cx="1311275" cy="395288"/>
          </a:xfrm>
          <a:prstGeom prst="rect">
            <a:avLst/>
          </a:prstGeom>
          <a:noFill/>
          <a:ln w="28575">
            <a:solidFill>
              <a:srgbClr val="99FF66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i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протеазы</a:t>
            </a:r>
          </a:p>
        </p:txBody>
      </p:sp>
      <p:sp>
        <p:nvSpPr>
          <p:cNvPr id="11486" name="Line 222"/>
          <p:cNvSpPr>
            <a:spLocks noChangeShapeType="1"/>
          </p:cNvSpPr>
          <p:nvPr/>
        </p:nvSpPr>
        <p:spPr bwMode="auto">
          <a:xfrm>
            <a:off x="7620000" y="3581400"/>
            <a:ext cx="0" cy="457200"/>
          </a:xfrm>
          <a:prstGeom prst="line">
            <a:avLst/>
          </a:prstGeom>
          <a:noFill/>
          <a:ln w="28575">
            <a:solidFill>
              <a:srgbClr val="99FF66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487" name="Line 223"/>
          <p:cNvSpPr>
            <a:spLocks noChangeShapeType="1"/>
          </p:cNvSpPr>
          <p:nvPr/>
        </p:nvSpPr>
        <p:spPr bwMode="auto">
          <a:xfrm>
            <a:off x="7620000" y="4419600"/>
            <a:ext cx="0" cy="914400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 type="arrow" w="med" len="med"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219200" y="0"/>
            <a:ext cx="6705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FF00"/>
                </a:solidFill>
              </a:rPr>
              <a:t>Патогенез   эмиграции лейкоцитов</a:t>
            </a:r>
          </a:p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FF00"/>
                </a:solidFill>
              </a:rPr>
              <a:t>Этап краевого стояния лейкоцитов</a:t>
            </a:r>
          </a:p>
        </p:txBody>
      </p:sp>
      <p:grpSp>
        <p:nvGrpSpPr>
          <p:cNvPr id="17490" name="Group 82"/>
          <p:cNvGrpSpPr>
            <a:grpSpLocks/>
          </p:cNvGrpSpPr>
          <p:nvPr/>
        </p:nvGrpSpPr>
        <p:grpSpPr bwMode="auto">
          <a:xfrm>
            <a:off x="3429000" y="2362200"/>
            <a:ext cx="1371600" cy="685800"/>
            <a:chOff x="432" y="1392"/>
            <a:chExt cx="864" cy="432"/>
          </a:xfrm>
        </p:grpSpPr>
        <p:sp>
          <p:nvSpPr>
            <p:cNvPr id="17485" name="Oval 77" descr="Букет"/>
            <p:cNvSpPr>
              <a:spLocks noChangeArrowheads="1"/>
            </p:cNvSpPr>
            <p:nvPr/>
          </p:nvSpPr>
          <p:spPr bwMode="auto">
            <a:xfrm>
              <a:off x="432" y="1392"/>
              <a:ext cx="864" cy="432"/>
            </a:xfrm>
            <a:prstGeom prst="ellipse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86" name="Oval 78"/>
            <p:cNvSpPr>
              <a:spLocks noChangeArrowheads="1"/>
            </p:cNvSpPr>
            <p:nvPr/>
          </p:nvSpPr>
          <p:spPr bwMode="auto">
            <a:xfrm>
              <a:off x="720" y="1488"/>
              <a:ext cx="144" cy="96"/>
            </a:xfrm>
            <a:prstGeom prst="ellipse">
              <a:avLst/>
            </a:prstGeom>
            <a:solidFill>
              <a:srgbClr val="66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87" name="Oval 79"/>
            <p:cNvSpPr>
              <a:spLocks noChangeArrowheads="1"/>
            </p:cNvSpPr>
            <p:nvPr/>
          </p:nvSpPr>
          <p:spPr bwMode="auto">
            <a:xfrm>
              <a:off x="854" y="1500"/>
              <a:ext cx="144" cy="48"/>
            </a:xfrm>
            <a:prstGeom prst="ellipse">
              <a:avLst/>
            </a:prstGeom>
            <a:solidFill>
              <a:srgbClr val="66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88" name="Oval 80"/>
            <p:cNvSpPr>
              <a:spLocks noChangeArrowheads="1"/>
            </p:cNvSpPr>
            <p:nvPr/>
          </p:nvSpPr>
          <p:spPr bwMode="auto">
            <a:xfrm>
              <a:off x="960" y="1632"/>
              <a:ext cx="96" cy="96"/>
            </a:xfrm>
            <a:prstGeom prst="ellipse">
              <a:avLst/>
            </a:prstGeom>
            <a:solidFill>
              <a:srgbClr val="66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89" name="Oval 81"/>
            <p:cNvSpPr>
              <a:spLocks noChangeArrowheads="1"/>
            </p:cNvSpPr>
            <p:nvPr/>
          </p:nvSpPr>
          <p:spPr bwMode="auto">
            <a:xfrm>
              <a:off x="960" y="1536"/>
              <a:ext cx="144" cy="96"/>
            </a:xfrm>
            <a:prstGeom prst="ellipse">
              <a:avLst/>
            </a:prstGeom>
            <a:solidFill>
              <a:srgbClr val="66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7491" name="Line 83"/>
          <p:cNvSpPr>
            <a:spLocks noChangeShapeType="1"/>
          </p:cNvSpPr>
          <p:nvPr/>
        </p:nvSpPr>
        <p:spPr bwMode="auto">
          <a:xfrm>
            <a:off x="4776788" y="2517775"/>
            <a:ext cx="200025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17494" name="Group 86"/>
          <p:cNvGrpSpPr>
            <a:grpSpLocks/>
          </p:cNvGrpSpPr>
          <p:nvPr/>
        </p:nvGrpSpPr>
        <p:grpSpPr bwMode="auto">
          <a:xfrm>
            <a:off x="5443538" y="2047875"/>
            <a:ext cx="200025" cy="200025"/>
            <a:chOff x="1536" y="1856"/>
            <a:chExt cx="126" cy="126"/>
          </a:xfrm>
        </p:grpSpPr>
        <p:sp>
          <p:nvSpPr>
            <p:cNvPr id="17492" name="Line 84"/>
            <p:cNvSpPr>
              <a:spLocks noChangeShapeType="1"/>
            </p:cNvSpPr>
            <p:nvPr/>
          </p:nvSpPr>
          <p:spPr bwMode="auto">
            <a:xfrm rot="5400000">
              <a:off x="1541" y="1919"/>
              <a:ext cx="126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7493" name="Line 85"/>
            <p:cNvSpPr>
              <a:spLocks noChangeShapeType="1"/>
            </p:cNvSpPr>
            <p:nvPr/>
          </p:nvSpPr>
          <p:spPr bwMode="auto">
            <a:xfrm>
              <a:off x="1536" y="1920"/>
              <a:ext cx="126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17495" name="Line 87"/>
          <p:cNvSpPr>
            <a:spLocks noChangeShapeType="1"/>
          </p:cNvSpPr>
          <p:nvPr/>
        </p:nvSpPr>
        <p:spPr bwMode="auto">
          <a:xfrm>
            <a:off x="3122613" y="2692400"/>
            <a:ext cx="200025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7497" name="Line 89"/>
          <p:cNvSpPr>
            <a:spLocks noChangeShapeType="1"/>
          </p:cNvSpPr>
          <p:nvPr/>
        </p:nvSpPr>
        <p:spPr bwMode="auto">
          <a:xfrm>
            <a:off x="3424238" y="3040063"/>
            <a:ext cx="200025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7498" name="Line 90"/>
          <p:cNvSpPr>
            <a:spLocks noChangeShapeType="1"/>
          </p:cNvSpPr>
          <p:nvPr/>
        </p:nvSpPr>
        <p:spPr bwMode="auto">
          <a:xfrm>
            <a:off x="3454400" y="2341563"/>
            <a:ext cx="200025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7503" name="Line 95"/>
          <p:cNvSpPr>
            <a:spLocks noChangeShapeType="1"/>
          </p:cNvSpPr>
          <p:nvPr/>
        </p:nvSpPr>
        <p:spPr bwMode="auto">
          <a:xfrm>
            <a:off x="3854450" y="3208338"/>
            <a:ext cx="200025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7504" name="Line 96"/>
          <p:cNvSpPr>
            <a:spLocks noChangeShapeType="1"/>
          </p:cNvSpPr>
          <p:nvPr/>
        </p:nvSpPr>
        <p:spPr bwMode="auto">
          <a:xfrm>
            <a:off x="4117975" y="2263775"/>
            <a:ext cx="200025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7505" name="Line 97"/>
          <p:cNvSpPr>
            <a:spLocks noChangeShapeType="1"/>
          </p:cNvSpPr>
          <p:nvPr/>
        </p:nvSpPr>
        <p:spPr bwMode="auto">
          <a:xfrm>
            <a:off x="4357688" y="3106738"/>
            <a:ext cx="200025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17529" name="Group 121"/>
          <p:cNvGrpSpPr>
            <a:grpSpLocks/>
          </p:cNvGrpSpPr>
          <p:nvPr/>
        </p:nvGrpSpPr>
        <p:grpSpPr bwMode="auto">
          <a:xfrm>
            <a:off x="282575" y="4338638"/>
            <a:ext cx="8709025" cy="2436812"/>
            <a:chOff x="178" y="2733"/>
            <a:chExt cx="5486" cy="1535"/>
          </a:xfrm>
        </p:grpSpPr>
        <p:sp>
          <p:nvSpPr>
            <p:cNvPr id="17412" name="Rectangle 4" descr="Дранка"/>
            <p:cNvSpPr>
              <a:spLocks noChangeArrowheads="1"/>
            </p:cNvSpPr>
            <p:nvPr/>
          </p:nvSpPr>
          <p:spPr bwMode="auto">
            <a:xfrm>
              <a:off x="192" y="3072"/>
              <a:ext cx="5472" cy="524"/>
            </a:xfrm>
            <a:prstGeom prst="rect">
              <a:avLst/>
            </a:prstGeom>
            <a:pattFill prst="shingle">
              <a:fgClr>
                <a:schemeClr val="bg1"/>
              </a:fgClr>
              <a:bgClr>
                <a:srgbClr val="CC0066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b="1" i="1">
                  <a:solidFill>
                    <a:srgbClr val="FFFF00"/>
                  </a:solidFill>
                </a:rPr>
                <a:t>н   о   р  м   а</a:t>
              </a:r>
              <a:r>
                <a:rPr lang="ru-RU" i="1">
                  <a:solidFill>
                    <a:schemeClr val="folHlink"/>
                  </a:solidFill>
                </a:rPr>
                <a:t>                      </a:t>
              </a:r>
              <a:r>
                <a:rPr lang="ru-RU" b="1" i="1">
                  <a:solidFill>
                    <a:srgbClr val="FFFF00"/>
                  </a:solidFill>
                </a:rPr>
                <a:t>воспаление</a:t>
              </a:r>
            </a:p>
          </p:txBody>
        </p:sp>
        <p:sp>
          <p:nvSpPr>
            <p:cNvPr id="17413" name="Freeform 5"/>
            <p:cNvSpPr>
              <a:spLocks/>
            </p:cNvSpPr>
            <p:nvPr/>
          </p:nvSpPr>
          <p:spPr bwMode="auto">
            <a:xfrm rot="-61367">
              <a:off x="2603" y="3046"/>
              <a:ext cx="2397" cy="3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08" y="12"/>
                </a:cxn>
                <a:cxn ang="0">
                  <a:pos x="159" y="15"/>
                </a:cxn>
                <a:cxn ang="0">
                  <a:pos x="462" y="9"/>
                </a:cxn>
                <a:cxn ang="0">
                  <a:pos x="615" y="18"/>
                </a:cxn>
                <a:cxn ang="0">
                  <a:pos x="858" y="0"/>
                </a:cxn>
                <a:cxn ang="0">
                  <a:pos x="1029" y="15"/>
                </a:cxn>
                <a:cxn ang="0">
                  <a:pos x="1473" y="24"/>
                </a:cxn>
                <a:cxn ang="0">
                  <a:pos x="1698" y="21"/>
                </a:cxn>
                <a:cxn ang="0">
                  <a:pos x="1761" y="15"/>
                </a:cxn>
                <a:cxn ang="0">
                  <a:pos x="1800" y="24"/>
                </a:cxn>
                <a:cxn ang="0">
                  <a:pos x="1926" y="24"/>
                </a:cxn>
                <a:cxn ang="0">
                  <a:pos x="1965" y="21"/>
                </a:cxn>
                <a:cxn ang="0">
                  <a:pos x="2397" y="33"/>
                </a:cxn>
              </a:cxnLst>
              <a:rect l="0" t="0" r="r" b="b"/>
              <a:pathLst>
                <a:path w="2397" h="33">
                  <a:moveTo>
                    <a:pt x="0" y="6"/>
                  </a:moveTo>
                  <a:cubicBezTo>
                    <a:pt x="36" y="8"/>
                    <a:pt x="72" y="10"/>
                    <a:pt x="108" y="12"/>
                  </a:cubicBezTo>
                  <a:cubicBezTo>
                    <a:pt x="125" y="13"/>
                    <a:pt x="159" y="15"/>
                    <a:pt x="159" y="15"/>
                  </a:cubicBezTo>
                  <a:cubicBezTo>
                    <a:pt x="259" y="28"/>
                    <a:pt x="361" y="14"/>
                    <a:pt x="462" y="9"/>
                  </a:cubicBezTo>
                  <a:cubicBezTo>
                    <a:pt x="513" y="12"/>
                    <a:pt x="564" y="13"/>
                    <a:pt x="615" y="18"/>
                  </a:cubicBezTo>
                  <a:cubicBezTo>
                    <a:pt x="698" y="16"/>
                    <a:pt x="776" y="6"/>
                    <a:pt x="858" y="0"/>
                  </a:cubicBezTo>
                  <a:cubicBezTo>
                    <a:pt x="926" y="2"/>
                    <a:pt x="968" y="5"/>
                    <a:pt x="1029" y="15"/>
                  </a:cubicBezTo>
                  <a:cubicBezTo>
                    <a:pt x="1178" y="12"/>
                    <a:pt x="1324" y="18"/>
                    <a:pt x="1473" y="24"/>
                  </a:cubicBezTo>
                  <a:cubicBezTo>
                    <a:pt x="1548" y="23"/>
                    <a:pt x="1623" y="23"/>
                    <a:pt x="1698" y="21"/>
                  </a:cubicBezTo>
                  <a:cubicBezTo>
                    <a:pt x="1724" y="20"/>
                    <a:pt x="1738" y="23"/>
                    <a:pt x="1761" y="15"/>
                  </a:cubicBezTo>
                  <a:cubicBezTo>
                    <a:pt x="1772" y="11"/>
                    <a:pt x="1800" y="24"/>
                    <a:pt x="1800" y="24"/>
                  </a:cubicBezTo>
                  <a:cubicBezTo>
                    <a:pt x="1827" y="22"/>
                    <a:pt x="1899" y="24"/>
                    <a:pt x="1926" y="24"/>
                  </a:cubicBezTo>
                  <a:cubicBezTo>
                    <a:pt x="1953" y="24"/>
                    <a:pt x="1887" y="20"/>
                    <a:pt x="1965" y="21"/>
                  </a:cubicBezTo>
                  <a:cubicBezTo>
                    <a:pt x="2107" y="12"/>
                    <a:pt x="2253" y="33"/>
                    <a:pt x="2397" y="33"/>
                  </a:cubicBezTo>
                </a:path>
              </a:pathLst>
            </a:custGeom>
            <a:noFill/>
            <a:ln w="76200" cmpd="sng">
              <a:pattFill prst="zigZag">
                <a:fgClr>
                  <a:schemeClr val="bg1"/>
                </a:fgClr>
                <a:bgClr>
                  <a:srgbClr val="FFFFFF"/>
                </a:bgClr>
              </a:patt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7414" name="Freeform 6"/>
            <p:cNvSpPr>
              <a:spLocks/>
            </p:cNvSpPr>
            <p:nvPr/>
          </p:nvSpPr>
          <p:spPr bwMode="auto">
            <a:xfrm rot="-61367">
              <a:off x="5087" y="3019"/>
              <a:ext cx="575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9" y="3"/>
                </a:cxn>
                <a:cxn ang="0">
                  <a:pos x="138" y="12"/>
                </a:cxn>
                <a:cxn ang="0">
                  <a:pos x="447" y="3"/>
                </a:cxn>
              </a:cxnLst>
              <a:rect l="0" t="0" r="r" b="b"/>
              <a:pathLst>
                <a:path w="447" h="12">
                  <a:moveTo>
                    <a:pt x="0" y="0"/>
                  </a:moveTo>
                  <a:cubicBezTo>
                    <a:pt x="33" y="1"/>
                    <a:pt x="66" y="1"/>
                    <a:pt x="99" y="3"/>
                  </a:cubicBezTo>
                  <a:cubicBezTo>
                    <a:pt x="112" y="4"/>
                    <a:pt x="138" y="12"/>
                    <a:pt x="138" y="12"/>
                  </a:cubicBezTo>
                  <a:cubicBezTo>
                    <a:pt x="241" y="10"/>
                    <a:pt x="344" y="3"/>
                    <a:pt x="447" y="3"/>
                  </a:cubicBezTo>
                </a:path>
              </a:pathLst>
            </a:custGeom>
            <a:noFill/>
            <a:ln w="76200" cmpd="sng">
              <a:pattFill prst="zigZag">
                <a:fgClr>
                  <a:schemeClr val="bg1"/>
                </a:fgClr>
                <a:bgClr>
                  <a:srgbClr val="FFFFFF"/>
                </a:bgClr>
              </a:patt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7415" name="Freeform 7"/>
            <p:cNvSpPr>
              <a:spLocks/>
            </p:cNvSpPr>
            <p:nvPr/>
          </p:nvSpPr>
          <p:spPr bwMode="auto">
            <a:xfrm rot="-61367">
              <a:off x="1719" y="3048"/>
              <a:ext cx="900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" y="10"/>
                </a:cxn>
                <a:cxn ang="0">
                  <a:pos x="60" y="15"/>
                </a:cxn>
                <a:cxn ang="0">
                  <a:pos x="173" y="11"/>
                </a:cxn>
                <a:cxn ang="0">
                  <a:pos x="231" y="21"/>
                </a:cxn>
                <a:cxn ang="0">
                  <a:pos x="319" y="15"/>
                </a:cxn>
                <a:cxn ang="0">
                  <a:pos x="344" y="15"/>
                </a:cxn>
                <a:cxn ang="0">
                  <a:pos x="386" y="15"/>
                </a:cxn>
                <a:cxn ang="0">
                  <a:pos x="553" y="31"/>
                </a:cxn>
                <a:cxn ang="0">
                  <a:pos x="638" y="26"/>
                </a:cxn>
                <a:cxn ang="0">
                  <a:pos x="676" y="31"/>
                </a:cxn>
                <a:cxn ang="0">
                  <a:pos x="723" y="31"/>
                </a:cxn>
                <a:cxn ang="0">
                  <a:pos x="738" y="26"/>
                </a:cxn>
                <a:cxn ang="0">
                  <a:pos x="900" y="33"/>
                </a:cxn>
              </a:cxnLst>
              <a:rect l="0" t="0" r="r" b="b"/>
              <a:pathLst>
                <a:path w="900" h="38">
                  <a:moveTo>
                    <a:pt x="0" y="0"/>
                  </a:moveTo>
                  <a:cubicBezTo>
                    <a:pt x="14" y="2"/>
                    <a:pt x="27" y="6"/>
                    <a:pt x="41" y="10"/>
                  </a:cubicBezTo>
                  <a:cubicBezTo>
                    <a:pt x="47" y="12"/>
                    <a:pt x="60" y="15"/>
                    <a:pt x="60" y="15"/>
                  </a:cubicBezTo>
                  <a:cubicBezTo>
                    <a:pt x="97" y="38"/>
                    <a:pt x="136" y="20"/>
                    <a:pt x="173" y="11"/>
                  </a:cubicBezTo>
                  <a:cubicBezTo>
                    <a:pt x="192" y="16"/>
                    <a:pt x="212" y="12"/>
                    <a:pt x="231" y="21"/>
                  </a:cubicBezTo>
                  <a:cubicBezTo>
                    <a:pt x="262" y="17"/>
                    <a:pt x="289" y="26"/>
                    <a:pt x="319" y="15"/>
                  </a:cubicBezTo>
                  <a:cubicBezTo>
                    <a:pt x="338" y="14"/>
                    <a:pt x="333" y="15"/>
                    <a:pt x="344" y="15"/>
                  </a:cubicBezTo>
                  <a:cubicBezTo>
                    <a:pt x="355" y="15"/>
                    <a:pt x="352" y="12"/>
                    <a:pt x="386" y="15"/>
                  </a:cubicBezTo>
                  <a:cubicBezTo>
                    <a:pt x="442" y="10"/>
                    <a:pt x="497" y="21"/>
                    <a:pt x="553" y="31"/>
                  </a:cubicBezTo>
                  <a:cubicBezTo>
                    <a:pt x="581" y="30"/>
                    <a:pt x="609" y="30"/>
                    <a:pt x="638" y="26"/>
                  </a:cubicBezTo>
                  <a:cubicBezTo>
                    <a:pt x="658" y="26"/>
                    <a:pt x="661" y="30"/>
                    <a:pt x="676" y="31"/>
                  </a:cubicBezTo>
                  <a:cubicBezTo>
                    <a:pt x="686" y="27"/>
                    <a:pt x="713" y="31"/>
                    <a:pt x="723" y="31"/>
                  </a:cubicBezTo>
                  <a:cubicBezTo>
                    <a:pt x="733" y="31"/>
                    <a:pt x="709" y="26"/>
                    <a:pt x="738" y="26"/>
                  </a:cubicBezTo>
                  <a:cubicBezTo>
                    <a:pt x="791" y="10"/>
                    <a:pt x="846" y="33"/>
                    <a:pt x="900" y="33"/>
                  </a:cubicBezTo>
                </a:path>
              </a:pathLst>
            </a:custGeom>
            <a:noFill/>
            <a:ln w="76200" cmpd="sng">
              <a:pattFill prst="zigZag">
                <a:fgClr>
                  <a:schemeClr val="bg1"/>
                </a:fgClr>
                <a:bgClr>
                  <a:srgbClr val="FFFFFF"/>
                </a:bgClr>
              </a:patt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7416" name="Freeform 8"/>
            <p:cNvSpPr>
              <a:spLocks/>
            </p:cNvSpPr>
            <p:nvPr/>
          </p:nvSpPr>
          <p:spPr bwMode="auto">
            <a:xfrm rot="-61367">
              <a:off x="188" y="3046"/>
              <a:ext cx="1534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" y="8"/>
                </a:cxn>
                <a:cxn ang="0">
                  <a:pos x="79" y="12"/>
                </a:cxn>
                <a:cxn ang="0">
                  <a:pos x="229" y="9"/>
                </a:cxn>
                <a:cxn ang="0">
                  <a:pos x="305" y="17"/>
                </a:cxn>
                <a:cxn ang="0">
                  <a:pos x="421" y="12"/>
                </a:cxn>
                <a:cxn ang="0">
                  <a:pos x="454" y="12"/>
                </a:cxn>
                <a:cxn ang="0">
                  <a:pos x="510" y="12"/>
                </a:cxn>
                <a:cxn ang="0">
                  <a:pos x="730" y="25"/>
                </a:cxn>
                <a:cxn ang="0">
                  <a:pos x="842" y="21"/>
                </a:cxn>
                <a:cxn ang="0">
                  <a:pos x="892" y="25"/>
                </a:cxn>
                <a:cxn ang="0">
                  <a:pos x="955" y="25"/>
                </a:cxn>
                <a:cxn ang="0">
                  <a:pos x="974" y="21"/>
                </a:cxn>
                <a:cxn ang="0">
                  <a:pos x="1188" y="38"/>
                </a:cxn>
              </a:cxnLst>
              <a:rect l="0" t="0" r="r" b="b"/>
              <a:pathLst>
                <a:path w="1188" h="38">
                  <a:moveTo>
                    <a:pt x="0" y="0"/>
                  </a:moveTo>
                  <a:cubicBezTo>
                    <a:pt x="18" y="2"/>
                    <a:pt x="36" y="5"/>
                    <a:pt x="54" y="8"/>
                  </a:cubicBezTo>
                  <a:cubicBezTo>
                    <a:pt x="62" y="10"/>
                    <a:pt x="79" y="12"/>
                    <a:pt x="79" y="12"/>
                  </a:cubicBezTo>
                  <a:cubicBezTo>
                    <a:pt x="128" y="31"/>
                    <a:pt x="179" y="16"/>
                    <a:pt x="229" y="9"/>
                  </a:cubicBezTo>
                  <a:cubicBezTo>
                    <a:pt x="254" y="13"/>
                    <a:pt x="280" y="10"/>
                    <a:pt x="305" y="17"/>
                  </a:cubicBezTo>
                  <a:cubicBezTo>
                    <a:pt x="346" y="14"/>
                    <a:pt x="381" y="21"/>
                    <a:pt x="421" y="12"/>
                  </a:cubicBezTo>
                  <a:cubicBezTo>
                    <a:pt x="446" y="11"/>
                    <a:pt x="439" y="12"/>
                    <a:pt x="454" y="12"/>
                  </a:cubicBezTo>
                  <a:cubicBezTo>
                    <a:pt x="469" y="12"/>
                    <a:pt x="464" y="10"/>
                    <a:pt x="510" y="12"/>
                  </a:cubicBezTo>
                  <a:cubicBezTo>
                    <a:pt x="584" y="8"/>
                    <a:pt x="656" y="17"/>
                    <a:pt x="730" y="25"/>
                  </a:cubicBezTo>
                  <a:cubicBezTo>
                    <a:pt x="767" y="24"/>
                    <a:pt x="804" y="24"/>
                    <a:pt x="842" y="21"/>
                  </a:cubicBezTo>
                  <a:cubicBezTo>
                    <a:pt x="869" y="21"/>
                    <a:pt x="873" y="24"/>
                    <a:pt x="892" y="25"/>
                  </a:cubicBezTo>
                  <a:cubicBezTo>
                    <a:pt x="905" y="22"/>
                    <a:pt x="941" y="25"/>
                    <a:pt x="955" y="25"/>
                  </a:cubicBezTo>
                  <a:cubicBezTo>
                    <a:pt x="968" y="25"/>
                    <a:pt x="935" y="19"/>
                    <a:pt x="974" y="21"/>
                  </a:cubicBezTo>
                  <a:cubicBezTo>
                    <a:pt x="1044" y="8"/>
                    <a:pt x="1117" y="38"/>
                    <a:pt x="1188" y="38"/>
                  </a:cubicBezTo>
                </a:path>
              </a:pathLst>
            </a:custGeom>
            <a:noFill/>
            <a:ln w="76200" cmpd="sng">
              <a:pattFill prst="zigZag">
                <a:fgClr>
                  <a:schemeClr val="bg1"/>
                </a:fgClr>
                <a:bgClr>
                  <a:srgbClr val="FFFFFF"/>
                </a:bgClr>
              </a:patt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grpSp>
          <p:nvGrpSpPr>
            <p:cNvPr id="17417" name="Group 9"/>
            <p:cNvGrpSpPr>
              <a:grpSpLocks/>
            </p:cNvGrpSpPr>
            <p:nvPr/>
          </p:nvGrpSpPr>
          <p:grpSpPr bwMode="auto">
            <a:xfrm rot="-168292">
              <a:off x="178" y="2907"/>
              <a:ext cx="479" cy="133"/>
              <a:chOff x="3438" y="2247"/>
              <a:chExt cx="377" cy="175"/>
            </a:xfrm>
          </p:grpSpPr>
          <p:sp>
            <p:nvSpPr>
              <p:cNvPr id="17418" name="Freeform 10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7419" name="Oval 11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7420" name="Group 12"/>
            <p:cNvGrpSpPr>
              <a:grpSpLocks/>
            </p:cNvGrpSpPr>
            <p:nvPr/>
          </p:nvGrpSpPr>
          <p:grpSpPr bwMode="auto">
            <a:xfrm rot="-168292">
              <a:off x="732" y="2894"/>
              <a:ext cx="448" cy="144"/>
              <a:chOff x="3438" y="2247"/>
              <a:chExt cx="377" cy="175"/>
            </a:xfrm>
          </p:grpSpPr>
          <p:sp>
            <p:nvSpPr>
              <p:cNvPr id="17421" name="Freeform 13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7422" name="Oval 14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7423" name="Group 15"/>
            <p:cNvGrpSpPr>
              <a:grpSpLocks/>
            </p:cNvGrpSpPr>
            <p:nvPr/>
          </p:nvGrpSpPr>
          <p:grpSpPr bwMode="auto">
            <a:xfrm rot="-168292">
              <a:off x="1244" y="2897"/>
              <a:ext cx="429" cy="144"/>
              <a:chOff x="3438" y="2247"/>
              <a:chExt cx="377" cy="175"/>
            </a:xfrm>
          </p:grpSpPr>
          <p:sp>
            <p:nvSpPr>
              <p:cNvPr id="17424" name="Freeform 16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7425" name="Oval 17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7426" name="Group 18"/>
            <p:cNvGrpSpPr>
              <a:grpSpLocks/>
            </p:cNvGrpSpPr>
            <p:nvPr/>
          </p:nvGrpSpPr>
          <p:grpSpPr bwMode="auto">
            <a:xfrm rot="-168292">
              <a:off x="5232" y="2736"/>
              <a:ext cx="309" cy="310"/>
              <a:chOff x="3438" y="2247"/>
              <a:chExt cx="377" cy="175"/>
            </a:xfrm>
          </p:grpSpPr>
          <p:sp>
            <p:nvSpPr>
              <p:cNvPr id="17427" name="Freeform 19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7428" name="Oval 20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7429" name="Group 21"/>
            <p:cNvGrpSpPr>
              <a:grpSpLocks/>
            </p:cNvGrpSpPr>
            <p:nvPr/>
          </p:nvGrpSpPr>
          <p:grpSpPr bwMode="auto">
            <a:xfrm rot="-168292">
              <a:off x="4196" y="2733"/>
              <a:ext cx="249" cy="295"/>
              <a:chOff x="3438" y="2247"/>
              <a:chExt cx="377" cy="175"/>
            </a:xfrm>
          </p:grpSpPr>
          <p:sp>
            <p:nvSpPr>
              <p:cNvPr id="17430" name="Freeform 22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7431" name="Oval 23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7432" name="Group 24"/>
            <p:cNvGrpSpPr>
              <a:grpSpLocks/>
            </p:cNvGrpSpPr>
            <p:nvPr/>
          </p:nvGrpSpPr>
          <p:grpSpPr bwMode="auto">
            <a:xfrm rot="-168292">
              <a:off x="1822" y="2774"/>
              <a:ext cx="265" cy="289"/>
              <a:chOff x="3438" y="2247"/>
              <a:chExt cx="377" cy="175"/>
            </a:xfrm>
          </p:grpSpPr>
          <p:sp>
            <p:nvSpPr>
              <p:cNvPr id="17433" name="Freeform 25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7434" name="Oval 26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7435" name="Group 27"/>
            <p:cNvGrpSpPr>
              <a:grpSpLocks/>
            </p:cNvGrpSpPr>
            <p:nvPr/>
          </p:nvGrpSpPr>
          <p:grpSpPr bwMode="auto">
            <a:xfrm rot="-168292">
              <a:off x="2298" y="2761"/>
              <a:ext cx="313" cy="289"/>
              <a:chOff x="3438" y="2247"/>
              <a:chExt cx="377" cy="175"/>
            </a:xfrm>
          </p:grpSpPr>
          <p:sp>
            <p:nvSpPr>
              <p:cNvPr id="17436" name="Freeform 28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7437" name="Oval 29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7438" name="Group 30"/>
            <p:cNvGrpSpPr>
              <a:grpSpLocks/>
            </p:cNvGrpSpPr>
            <p:nvPr/>
          </p:nvGrpSpPr>
          <p:grpSpPr bwMode="auto">
            <a:xfrm rot="-168292">
              <a:off x="3286" y="2764"/>
              <a:ext cx="274" cy="289"/>
              <a:chOff x="3438" y="2247"/>
              <a:chExt cx="377" cy="175"/>
            </a:xfrm>
          </p:grpSpPr>
          <p:sp>
            <p:nvSpPr>
              <p:cNvPr id="17439" name="Freeform 31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7440" name="Oval 32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7441" name="Group 33"/>
            <p:cNvGrpSpPr>
              <a:grpSpLocks/>
            </p:cNvGrpSpPr>
            <p:nvPr/>
          </p:nvGrpSpPr>
          <p:grpSpPr bwMode="auto">
            <a:xfrm rot="-168292">
              <a:off x="2832" y="2768"/>
              <a:ext cx="265" cy="289"/>
              <a:chOff x="3438" y="2247"/>
              <a:chExt cx="377" cy="175"/>
            </a:xfrm>
          </p:grpSpPr>
          <p:sp>
            <p:nvSpPr>
              <p:cNvPr id="17442" name="Freeform 34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7443" name="Oval 35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7444" name="Freeform 36"/>
            <p:cNvSpPr>
              <a:spLocks/>
            </p:cNvSpPr>
            <p:nvPr/>
          </p:nvSpPr>
          <p:spPr bwMode="auto">
            <a:xfrm>
              <a:off x="3520" y="3008"/>
              <a:ext cx="776" cy="312"/>
            </a:xfrm>
            <a:custGeom>
              <a:avLst/>
              <a:gdLst/>
              <a:ahLst/>
              <a:cxnLst>
                <a:cxn ang="0">
                  <a:pos x="104" y="16"/>
                </a:cxn>
                <a:cxn ang="0">
                  <a:pos x="56" y="112"/>
                </a:cxn>
                <a:cxn ang="0">
                  <a:pos x="152" y="160"/>
                </a:cxn>
                <a:cxn ang="0">
                  <a:pos x="200" y="208"/>
                </a:cxn>
                <a:cxn ang="0">
                  <a:pos x="152" y="256"/>
                </a:cxn>
                <a:cxn ang="0">
                  <a:pos x="200" y="256"/>
                </a:cxn>
                <a:cxn ang="0">
                  <a:pos x="248" y="208"/>
                </a:cxn>
                <a:cxn ang="0">
                  <a:pos x="296" y="256"/>
                </a:cxn>
                <a:cxn ang="0">
                  <a:pos x="344" y="304"/>
                </a:cxn>
                <a:cxn ang="0">
                  <a:pos x="440" y="304"/>
                </a:cxn>
                <a:cxn ang="0">
                  <a:pos x="488" y="256"/>
                </a:cxn>
                <a:cxn ang="0">
                  <a:pos x="440" y="256"/>
                </a:cxn>
                <a:cxn ang="0">
                  <a:pos x="440" y="208"/>
                </a:cxn>
                <a:cxn ang="0">
                  <a:pos x="488" y="208"/>
                </a:cxn>
                <a:cxn ang="0">
                  <a:pos x="584" y="208"/>
                </a:cxn>
                <a:cxn ang="0">
                  <a:pos x="632" y="208"/>
                </a:cxn>
                <a:cxn ang="0">
                  <a:pos x="584" y="112"/>
                </a:cxn>
                <a:cxn ang="0">
                  <a:pos x="680" y="64"/>
                </a:cxn>
                <a:cxn ang="0">
                  <a:pos x="680" y="16"/>
                </a:cxn>
                <a:cxn ang="0">
                  <a:pos x="104" y="16"/>
                </a:cxn>
              </a:cxnLst>
              <a:rect l="0" t="0" r="r" b="b"/>
              <a:pathLst>
                <a:path w="776" h="312">
                  <a:moveTo>
                    <a:pt x="104" y="16"/>
                  </a:moveTo>
                  <a:cubicBezTo>
                    <a:pt x="0" y="32"/>
                    <a:pt x="48" y="88"/>
                    <a:pt x="56" y="112"/>
                  </a:cubicBezTo>
                  <a:cubicBezTo>
                    <a:pt x="64" y="136"/>
                    <a:pt x="128" y="144"/>
                    <a:pt x="152" y="160"/>
                  </a:cubicBezTo>
                  <a:cubicBezTo>
                    <a:pt x="176" y="176"/>
                    <a:pt x="200" y="192"/>
                    <a:pt x="200" y="208"/>
                  </a:cubicBezTo>
                  <a:cubicBezTo>
                    <a:pt x="200" y="224"/>
                    <a:pt x="152" y="248"/>
                    <a:pt x="152" y="256"/>
                  </a:cubicBezTo>
                  <a:cubicBezTo>
                    <a:pt x="152" y="264"/>
                    <a:pt x="184" y="264"/>
                    <a:pt x="200" y="256"/>
                  </a:cubicBezTo>
                  <a:cubicBezTo>
                    <a:pt x="216" y="248"/>
                    <a:pt x="232" y="208"/>
                    <a:pt x="248" y="208"/>
                  </a:cubicBezTo>
                  <a:cubicBezTo>
                    <a:pt x="264" y="208"/>
                    <a:pt x="280" y="240"/>
                    <a:pt x="296" y="256"/>
                  </a:cubicBezTo>
                  <a:cubicBezTo>
                    <a:pt x="312" y="272"/>
                    <a:pt x="320" y="296"/>
                    <a:pt x="344" y="304"/>
                  </a:cubicBezTo>
                  <a:cubicBezTo>
                    <a:pt x="368" y="312"/>
                    <a:pt x="416" y="312"/>
                    <a:pt x="440" y="304"/>
                  </a:cubicBezTo>
                  <a:cubicBezTo>
                    <a:pt x="464" y="296"/>
                    <a:pt x="488" y="264"/>
                    <a:pt x="488" y="256"/>
                  </a:cubicBezTo>
                  <a:cubicBezTo>
                    <a:pt x="488" y="248"/>
                    <a:pt x="448" y="264"/>
                    <a:pt x="440" y="256"/>
                  </a:cubicBezTo>
                  <a:cubicBezTo>
                    <a:pt x="432" y="248"/>
                    <a:pt x="432" y="216"/>
                    <a:pt x="440" y="208"/>
                  </a:cubicBezTo>
                  <a:cubicBezTo>
                    <a:pt x="448" y="200"/>
                    <a:pt x="464" y="208"/>
                    <a:pt x="488" y="208"/>
                  </a:cubicBezTo>
                  <a:cubicBezTo>
                    <a:pt x="512" y="208"/>
                    <a:pt x="560" y="208"/>
                    <a:pt x="584" y="208"/>
                  </a:cubicBezTo>
                  <a:cubicBezTo>
                    <a:pt x="608" y="208"/>
                    <a:pt x="632" y="224"/>
                    <a:pt x="632" y="208"/>
                  </a:cubicBezTo>
                  <a:cubicBezTo>
                    <a:pt x="632" y="192"/>
                    <a:pt x="576" y="136"/>
                    <a:pt x="584" y="112"/>
                  </a:cubicBezTo>
                  <a:cubicBezTo>
                    <a:pt x="592" y="88"/>
                    <a:pt x="664" y="80"/>
                    <a:pt x="680" y="64"/>
                  </a:cubicBezTo>
                  <a:cubicBezTo>
                    <a:pt x="696" y="48"/>
                    <a:pt x="776" y="24"/>
                    <a:pt x="680" y="16"/>
                  </a:cubicBezTo>
                  <a:cubicBezTo>
                    <a:pt x="584" y="8"/>
                    <a:pt x="208" y="0"/>
                    <a:pt x="104" y="16"/>
                  </a:cubicBezTo>
                  <a:close/>
                </a:path>
              </a:pathLst>
            </a:custGeom>
            <a:solidFill>
              <a:srgbClr val="0033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7445" name="Freeform 37"/>
            <p:cNvSpPr>
              <a:spLocks/>
            </p:cNvSpPr>
            <p:nvPr/>
          </p:nvSpPr>
          <p:spPr bwMode="auto">
            <a:xfrm>
              <a:off x="4398" y="3013"/>
              <a:ext cx="776" cy="312"/>
            </a:xfrm>
            <a:custGeom>
              <a:avLst/>
              <a:gdLst/>
              <a:ahLst/>
              <a:cxnLst>
                <a:cxn ang="0">
                  <a:pos x="104" y="16"/>
                </a:cxn>
                <a:cxn ang="0">
                  <a:pos x="56" y="112"/>
                </a:cxn>
                <a:cxn ang="0">
                  <a:pos x="152" y="160"/>
                </a:cxn>
                <a:cxn ang="0">
                  <a:pos x="200" y="208"/>
                </a:cxn>
                <a:cxn ang="0">
                  <a:pos x="152" y="256"/>
                </a:cxn>
                <a:cxn ang="0">
                  <a:pos x="200" y="256"/>
                </a:cxn>
                <a:cxn ang="0">
                  <a:pos x="248" y="208"/>
                </a:cxn>
                <a:cxn ang="0">
                  <a:pos x="296" y="256"/>
                </a:cxn>
                <a:cxn ang="0">
                  <a:pos x="344" y="304"/>
                </a:cxn>
                <a:cxn ang="0">
                  <a:pos x="440" y="304"/>
                </a:cxn>
                <a:cxn ang="0">
                  <a:pos x="488" y="256"/>
                </a:cxn>
                <a:cxn ang="0">
                  <a:pos x="440" y="256"/>
                </a:cxn>
                <a:cxn ang="0">
                  <a:pos x="440" y="208"/>
                </a:cxn>
                <a:cxn ang="0">
                  <a:pos x="488" y="208"/>
                </a:cxn>
                <a:cxn ang="0">
                  <a:pos x="584" y="208"/>
                </a:cxn>
                <a:cxn ang="0">
                  <a:pos x="632" y="208"/>
                </a:cxn>
                <a:cxn ang="0">
                  <a:pos x="584" y="112"/>
                </a:cxn>
                <a:cxn ang="0">
                  <a:pos x="680" y="64"/>
                </a:cxn>
                <a:cxn ang="0">
                  <a:pos x="680" y="16"/>
                </a:cxn>
                <a:cxn ang="0">
                  <a:pos x="104" y="16"/>
                </a:cxn>
              </a:cxnLst>
              <a:rect l="0" t="0" r="r" b="b"/>
              <a:pathLst>
                <a:path w="776" h="312">
                  <a:moveTo>
                    <a:pt x="104" y="16"/>
                  </a:moveTo>
                  <a:cubicBezTo>
                    <a:pt x="0" y="32"/>
                    <a:pt x="48" y="88"/>
                    <a:pt x="56" y="112"/>
                  </a:cubicBezTo>
                  <a:cubicBezTo>
                    <a:pt x="64" y="136"/>
                    <a:pt x="128" y="144"/>
                    <a:pt x="152" y="160"/>
                  </a:cubicBezTo>
                  <a:cubicBezTo>
                    <a:pt x="176" y="176"/>
                    <a:pt x="200" y="192"/>
                    <a:pt x="200" y="208"/>
                  </a:cubicBezTo>
                  <a:cubicBezTo>
                    <a:pt x="200" y="224"/>
                    <a:pt x="152" y="248"/>
                    <a:pt x="152" y="256"/>
                  </a:cubicBezTo>
                  <a:cubicBezTo>
                    <a:pt x="152" y="264"/>
                    <a:pt x="184" y="264"/>
                    <a:pt x="200" y="256"/>
                  </a:cubicBezTo>
                  <a:cubicBezTo>
                    <a:pt x="216" y="248"/>
                    <a:pt x="232" y="208"/>
                    <a:pt x="248" y="208"/>
                  </a:cubicBezTo>
                  <a:cubicBezTo>
                    <a:pt x="264" y="208"/>
                    <a:pt x="280" y="240"/>
                    <a:pt x="296" y="256"/>
                  </a:cubicBezTo>
                  <a:cubicBezTo>
                    <a:pt x="312" y="272"/>
                    <a:pt x="320" y="296"/>
                    <a:pt x="344" y="304"/>
                  </a:cubicBezTo>
                  <a:cubicBezTo>
                    <a:pt x="368" y="312"/>
                    <a:pt x="416" y="312"/>
                    <a:pt x="440" y="304"/>
                  </a:cubicBezTo>
                  <a:cubicBezTo>
                    <a:pt x="464" y="296"/>
                    <a:pt x="488" y="264"/>
                    <a:pt x="488" y="256"/>
                  </a:cubicBezTo>
                  <a:cubicBezTo>
                    <a:pt x="488" y="248"/>
                    <a:pt x="448" y="264"/>
                    <a:pt x="440" y="256"/>
                  </a:cubicBezTo>
                  <a:cubicBezTo>
                    <a:pt x="432" y="248"/>
                    <a:pt x="432" y="216"/>
                    <a:pt x="440" y="208"/>
                  </a:cubicBezTo>
                  <a:cubicBezTo>
                    <a:pt x="448" y="200"/>
                    <a:pt x="464" y="208"/>
                    <a:pt x="488" y="208"/>
                  </a:cubicBezTo>
                  <a:cubicBezTo>
                    <a:pt x="512" y="208"/>
                    <a:pt x="560" y="208"/>
                    <a:pt x="584" y="208"/>
                  </a:cubicBezTo>
                  <a:cubicBezTo>
                    <a:pt x="608" y="208"/>
                    <a:pt x="632" y="224"/>
                    <a:pt x="632" y="208"/>
                  </a:cubicBezTo>
                  <a:cubicBezTo>
                    <a:pt x="632" y="192"/>
                    <a:pt x="576" y="136"/>
                    <a:pt x="584" y="112"/>
                  </a:cubicBezTo>
                  <a:cubicBezTo>
                    <a:pt x="592" y="88"/>
                    <a:pt x="664" y="80"/>
                    <a:pt x="680" y="64"/>
                  </a:cubicBezTo>
                  <a:cubicBezTo>
                    <a:pt x="696" y="48"/>
                    <a:pt x="776" y="24"/>
                    <a:pt x="680" y="16"/>
                  </a:cubicBezTo>
                  <a:cubicBezTo>
                    <a:pt x="584" y="8"/>
                    <a:pt x="208" y="0"/>
                    <a:pt x="104" y="16"/>
                  </a:cubicBezTo>
                  <a:close/>
                </a:path>
              </a:pathLst>
            </a:custGeom>
            <a:solidFill>
              <a:srgbClr val="0033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7446" name="AutoShape 38"/>
            <p:cNvSpPr>
              <a:spLocks noChangeArrowheads="1"/>
            </p:cNvSpPr>
            <p:nvPr/>
          </p:nvSpPr>
          <p:spPr bwMode="auto">
            <a:xfrm>
              <a:off x="1643" y="2949"/>
              <a:ext cx="288" cy="864"/>
            </a:xfrm>
            <a:prstGeom prst="lightningBolt">
              <a:avLst/>
            </a:prstGeom>
            <a:solidFill>
              <a:srgbClr val="00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7" name="Rectangle 39"/>
            <p:cNvSpPr>
              <a:spLocks noChangeArrowheads="1"/>
            </p:cNvSpPr>
            <p:nvPr/>
          </p:nvSpPr>
          <p:spPr bwMode="auto">
            <a:xfrm>
              <a:off x="1868" y="3602"/>
              <a:ext cx="3796" cy="666"/>
            </a:xfrm>
            <a:prstGeom prst="rect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33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7448" name="Text Box 40"/>
            <p:cNvSpPr txBox="1">
              <a:spLocks noChangeArrowheads="1"/>
            </p:cNvSpPr>
            <p:nvPr/>
          </p:nvSpPr>
          <p:spPr bwMode="auto">
            <a:xfrm>
              <a:off x="2924" y="3980"/>
              <a:ext cx="25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о ч а г      в о с п а л е н и я</a:t>
              </a:r>
            </a:p>
          </p:txBody>
        </p:sp>
        <p:sp>
          <p:nvSpPr>
            <p:cNvPr id="17449" name="Rectangle 41"/>
            <p:cNvSpPr>
              <a:spLocks noChangeArrowheads="1"/>
            </p:cNvSpPr>
            <p:nvPr/>
          </p:nvSpPr>
          <p:spPr bwMode="auto">
            <a:xfrm>
              <a:off x="188" y="3596"/>
              <a:ext cx="1596" cy="666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497" y="2837"/>
              <a:ext cx="12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7500" name="Line 92"/>
            <p:cNvSpPr>
              <a:spLocks noChangeShapeType="1"/>
            </p:cNvSpPr>
            <p:nvPr/>
          </p:nvSpPr>
          <p:spPr bwMode="auto">
            <a:xfrm>
              <a:off x="209" y="2843"/>
              <a:ext cx="12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>
              <a:off x="768" y="2832"/>
              <a:ext cx="12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>
              <a:off x="1008" y="2832"/>
              <a:ext cx="12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>
              <a:off x="1248" y="2832"/>
              <a:ext cx="12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1488" y="2832"/>
              <a:ext cx="12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17523" name="Group 115"/>
          <p:cNvGrpSpPr>
            <a:grpSpLocks/>
          </p:cNvGrpSpPr>
          <p:nvPr/>
        </p:nvGrpSpPr>
        <p:grpSpPr bwMode="auto">
          <a:xfrm>
            <a:off x="639763" y="2865438"/>
            <a:ext cx="1852612" cy="827087"/>
            <a:chOff x="399" y="1454"/>
            <a:chExt cx="1167" cy="521"/>
          </a:xfrm>
        </p:grpSpPr>
        <p:grpSp>
          <p:nvGrpSpPr>
            <p:cNvPr id="17509" name="Group 101"/>
            <p:cNvGrpSpPr>
              <a:grpSpLocks/>
            </p:cNvGrpSpPr>
            <p:nvPr/>
          </p:nvGrpSpPr>
          <p:grpSpPr bwMode="auto">
            <a:xfrm>
              <a:off x="528" y="1488"/>
              <a:ext cx="864" cy="432"/>
              <a:chOff x="432" y="1392"/>
              <a:chExt cx="864" cy="432"/>
            </a:xfrm>
          </p:grpSpPr>
          <p:sp>
            <p:nvSpPr>
              <p:cNvPr id="17510" name="Oval 102" descr="Букет"/>
              <p:cNvSpPr>
                <a:spLocks noChangeArrowheads="1"/>
              </p:cNvSpPr>
              <p:nvPr/>
            </p:nvSpPr>
            <p:spPr bwMode="auto">
              <a:xfrm>
                <a:off x="432" y="1392"/>
                <a:ext cx="864" cy="432"/>
              </a:xfrm>
              <a:prstGeom prst="ellipse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511" name="Oval 103"/>
              <p:cNvSpPr>
                <a:spLocks noChangeArrowheads="1"/>
              </p:cNvSpPr>
              <p:nvPr/>
            </p:nvSpPr>
            <p:spPr bwMode="auto">
              <a:xfrm>
                <a:off x="720" y="1488"/>
                <a:ext cx="144" cy="96"/>
              </a:xfrm>
              <a:prstGeom prst="ellipse">
                <a:avLst/>
              </a:prstGeom>
              <a:solidFill>
                <a:srgbClr val="66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512" name="Oval 104"/>
              <p:cNvSpPr>
                <a:spLocks noChangeArrowheads="1"/>
              </p:cNvSpPr>
              <p:nvPr/>
            </p:nvSpPr>
            <p:spPr bwMode="auto">
              <a:xfrm>
                <a:off x="854" y="1500"/>
                <a:ext cx="144" cy="48"/>
              </a:xfrm>
              <a:prstGeom prst="ellipse">
                <a:avLst/>
              </a:prstGeom>
              <a:solidFill>
                <a:srgbClr val="66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513" name="Oval 105"/>
              <p:cNvSpPr>
                <a:spLocks noChangeArrowheads="1"/>
              </p:cNvSpPr>
              <p:nvPr/>
            </p:nvSpPr>
            <p:spPr bwMode="auto">
              <a:xfrm>
                <a:off x="960" y="1632"/>
                <a:ext cx="96" cy="96"/>
              </a:xfrm>
              <a:prstGeom prst="ellipse">
                <a:avLst/>
              </a:prstGeom>
              <a:solidFill>
                <a:srgbClr val="66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514" name="Oval 106"/>
              <p:cNvSpPr>
                <a:spLocks noChangeArrowheads="1"/>
              </p:cNvSpPr>
              <p:nvPr/>
            </p:nvSpPr>
            <p:spPr bwMode="auto">
              <a:xfrm>
                <a:off x="960" y="1536"/>
                <a:ext cx="144" cy="96"/>
              </a:xfrm>
              <a:prstGeom prst="ellipse">
                <a:avLst/>
              </a:prstGeom>
              <a:solidFill>
                <a:srgbClr val="66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7515" name="Line 107"/>
            <p:cNvSpPr>
              <a:spLocks noChangeShapeType="1"/>
            </p:cNvSpPr>
            <p:nvPr/>
          </p:nvSpPr>
          <p:spPr bwMode="auto">
            <a:xfrm>
              <a:off x="1440" y="1824"/>
              <a:ext cx="12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7516" name="Line 108"/>
            <p:cNvSpPr>
              <a:spLocks noChangeShapeType="1"/>
            </p:cNvSpPr>
            <p:nvPr/>
          </p:nvSpPr>
          <p:spPr bwMode="auto">
            <a:xfrm>
              <a:off x="813" y="1454"/>
              <a:ext cx="12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7517" name="Line 109"/>
            <p:cNvSpPr>
              <a:spLocks noChangeShapeType="1"/>
            </p:cNvSpPr>
            <p:nvPr/>
          </p:nvSpPr>
          <p:spPr bwMode="auto">
            <a:xfrm>
              <a:off x="399" y="1616"/>
              <a:ext cx="12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7518" name="Line 110"/>
            <p:cNvSpPr>
              <a:spLocks noChangeShapeType="1"/>
            </p:cNvSpPr>
            <p:nvPr/>
          </p:nvSpPr>
          <p:spPr bwMode="auto">
            <a:xfrm>
              <a:off x="1078" y="1954"/>
              <a:ext cx="12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7519" name="Line 111"/>
            <p:cNvSpPr>
              <a:spLocks noChangeShapeType="1"/>
            </p:cNvSpPr>
            <p:nvPr/>
          </p:nvSpPr>
          <p:spPr bwMode="auto">
            <a:xfrm>
              <a:off x="1157" y="1463"/>
              <a:ext cx="12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7520" name="Line 112"/>
            <p:cNvSpPr>
              <a:spLocks noChangeShapeType="1"/>
            </p:cNvSpPr>
            <p:nvPr/>
          </p:nvSpPr>
          <p:spPr bwMode="auto">
            <a:xfrm>
              <a:off x="699" y="1975"/>
              <a:ext cx="12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7521" name="Line 113"/>
            <p:cNvSpPr>
              <a:spLocks noChangeShapeType="1"/>
            </p:cNvSpPr>
            <p:nvPr/>
          </p:nvSpPr>
          <p:spPr bwMode="auto">
            <a:xfrm>
              <a:off x="1405" y="1620"/>
              <a:ext cx="12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7522" name="Line 114"/>
            <p:cNvSpPr>
              <a:spLocks noChangeShapeType="1"/>
            </p:cNvSpPr>
            <p:nvPr/>
          </p:nvSpPr>
          <p:spPr bwMode="auto">
            <a:xfrm>
              <a:off x="409" y="1810"/>
              <a:ext cx="12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17524" name="AutoShape 116"/>
          <p:cNvSpPr>
            <a:spLocks noChangeArrowheads="1"/>
          </p:cNvSpPr>
          <p:nvPr/>
        </p:nvSpPr>
        <p:spPr bwMode="auto">
          <a:xfrm>
            <a:off x="1295400" y="4114800"/>
            <a:ext cx="457200" cy="3048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525" name="AutoShape 117"/>
          <p:cNvSpPr>
            <a:spLocks noChangeArrowheads="1"/>
          </p:cNvSpPr>
          <p:nvPr/>
        </p:nvSpPr>
        <p:spPr bwMode="auto">
          <a:xfrm flipV="1">
            <a:off x="1296988" y="3717925"/>
            <a:ext cx="457200" cy="3048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526" name="Oval 118"/>
          <p:cNvSpPr>
            <a:spLocks noChangeArrowheads="1"/>
          </p:cNvSpPr>
          <p:nvPr/>
        </p:nvSpPr>
        <p:spPr bwMode="auto">
          <a:xfrm>
            <a:off x="8077200" y="3200400"/>
            <a:ext cx="762000" cy="76200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i="1"/>
              <a:t>XII</a:t>
            </a:r>
            <a:endParaRPr lang="ru-RU" b="1" i="1"/>
          </a:p>
        </p:txBody>
      </p:sp>
      <p:sp>
        <p:nvSpPr>
          <p:cNvPr id="17527" name="AutoShape 119"/>
          <p:cNvSpPr>
            <a:spLocks noChangeArrowheads="1"/>
          </p:cNvSpPr>
          <p:nvPr/>
        </p:nvSpPr>
        <p:spPr bwMode="auto">
          <a:xfrm>
            <a:off x="6324600" y="3200400"/>
            <a:ext cx="838200" cy="914400"/>
          </a:xfrm>
          <a:prstGeom prst="star8">
            <a:avLst>
              <a:gd name="adj" fmla="val 38250"/>
            </a:avLst>
          </a:prstGeom>
          <a:solidFill>
            <a:srgbClr val="99FF66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i="1">
                <a:solidFill>
                  <a:srgbClr val="FF3300"/>
                </a:solidFill>
              </a:rPr>
              <a:t>XIIa</a:t>
            </a:r>
            <a:endParaRPr lang="ru-RU" b="1" i="1">
              <a:solidFill>
                <a:srgbClr val="FF3300"/>
              </a:solidFill>
            </a:endParaRPr>
          </a:p>
        </p:txBody>
      </p:sp>
      <p:sp>
        <p:nvSpPr>
          <p:cNvPr id="17528" name="Text Box 120"/>
          <p:cNvSpPr txBox="1">
            <a:spLocks noChangeArrowheads="1"/>
          </p:cNvSpPr>
          <p:nvPr/>
        </p:nvSpPr>
        <p:spPr bwMode="auto">
          <a:xfrm>
            <a:off x="6688138" y="5238750"/>
            <a:ext cx="2081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i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коллаген </a:t>
            </a:r>
            <a:r>
              <a:rPr lang="en-US" sz="1800" b="1" i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IV </a:t>
            </a:r>
            <a:r>
              <a:rPr lang="ru-RU" sz="1800" i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типа</a:t>
            </a:r>
          </a:p>
        </p:txBody>
      </p:sp>
      <p:sp>
        <p:nvSpPr>
          <p:cNvPr id="17531" name="AutoShape 123"/>
          <p:cNvSpPr>
            <a:spLocks noChangeArrowheads="1"/>
          </p:cNvSpPr>
          <p:nvPr/>
        </p:nvSpPr>
        <p:spPr bwMode="auto">
          <a:xfrm rot="2355399">
            <a:off x="6838950" y="4957763"/>
            <a:ext cx="685800" cy="304800"/>
          </a:xfrm>
          <a:prstGeom prst="irregularSeal2">
            <a:avLst/>
          </a:prstGeom>
          <a:gradFill rotWithShape="0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532" name="AutoShape 124"/>
          <p:cNvSpPr>
            <a:spLocks noChangeArrowheads="1"/>
          </p:cNvSpPr>
          <p:nvPr/>
        </p:nvSpPr>
        <p:spPr bwMode="auto">
          <a:xfrm rot="-1601819">
            <a:off x="7651750" y="4892675"/>
            <a:ext cx="685800" cy="304800"/>
          </a:xfrm>
          <a:prstGeom prst="irregularSeal2">
            <a:avLst/>
          </a:prstGeom>
          <a:gradFill rotWithShape="0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533" name="Freeform 125"/>
          <p:cNvSpPr>
            <a:spLocks/>
          </p:cNvSpPr>
          <p:nvPr/>
        </p:nvSpPr>
        <p:spPr bwMode="auto">
          <a:xfrm>
            <a:off x="7162800" y="3962400"/>
            <a:ext cx="1143000" cy="914400"/>
          </a:xfrm>
          <a:custGeom>
            <a:avLst/>
            <a:gdLst/>
            <a:ahLst/>
            <a:cxnLst>
              <a:cxn ang="0">
                <a:pos x="768" y="0"/>
              </a:cxn>
              <a:cxn ang="0">
                <a:pos x="672" y="432"/>
              </a:cxn>
              <a:cxn ang="0">
                <a:pos x="404" y="639"/>
              </a:cxn>
              <a:cxn ang="0">
                <a:pos x="144" y="432"/>
              </a:cxn>
              <a:cxn ang="0">
                <a:pos x="0" y="96"/>
              </a:cxn>
            </a:cxnLst>
            <a:rect l="0" t="0" r="r" b="b"/>
            <a:pathLst>
              <a:path w="768" h="639">
                <a:moveTo>
                  <a:pt x="768" y="0"/>
                </a:moveTo>
                <a:cubicBezTo>
                  <a:pt x="744" y="160"/>
                  <a:pt x="733" y="326"/>
                  <a:pt x="672" y="432"/>
                </a:cubicBezTo>
                <a:cubicBezTo>
                  <a:pt x="611" y="538"/>
                  <a:pt x="492" y="639"/>
                  <a:pt x="404" y="639"/>
                </a:cubicBezTo>
                <a:cubicBezTo>
                  <a:pt x="316" y="639"/>
                  <a:pt x="211" y="523"/>
                  <a:pt x="144" y="432"/>
                </a:cubicBezTo>
                <a:cubicBezTo>
                  <a:pt x="77" y="341"/>
                  <a:pt x="32" y="216"/>
                  <a:pt x="0" y="96"/>
                </a:cubicBezTo>
              </a:path>
            </a:pathLst>
          </a:custGeom>
          <a:noFill/>
          <a:ln w="57150" cmpd="sng">
            <a:solidFill>
              <a:schemeClr val="tx2"/>
            </a:solidFill>
            <a:round/>
            <a:headEnd type="none" w="med" len="med"/>
            <a:tailEnd type="arrow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7534" name="AutoShape 126"/>
          <p:cNvSpPr>
            <a:spLocks noChangeArrowheads="1"/>
          </p:cNvSpPr>
          <p:nvPr/>
        </p:nvSpPr>
        <p:spPr bwMode="auto">
          <a:xfrm rot="-5400000">
            <a:off x="7467600" y="2438400"/>
            <a:ext cx="609600" cy="609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99FF66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540" name="AutoShape 132"/>
          <p:cNvSpPr>
            <a:spLocks noChangeArrowheads="1"/>
          </p:cNvSpPr>
          <p:nvPr/>
        </p:nvSpPr>
        <p:spPr bwMode="auto">
          <a:xfrm rot="-5596805">
            <a:off x="6591300" y="2019300"/>
            <a:ext cx="685800" cy="304800"/>
          </a:xfrm>
          <a:prstGeom prst="doubleWave">
            <a:avLst>
              <a:gd name="adj1" fmla="val 10319"/>
              <a:gd name="adj2" fmla="val -1852"/>
            </a:avLst>
          </a:prstGeom>
          <a:gradFill rotWithShape="0">
            <a:gsLst>
              <a:gs pos="0">
                <a:srgbClr val="FF66FF"/>
              </a:gs>
              <a:gs pos="100000">
                <a:srgbClr val="FF66FF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541" name="Text Box 133"/>
          <p:cNvSpPr txBox="1">
            <a:spLocks noChangeArrowheads="1"/>
          </p:cNvSpPr>
          <p:nvPr/>
        </p:nvSpPr>
        <p:spPr bwMode="auto">
          <a:xfrm>
            <a:off x="6400800" y="1219200"/>
            <a:ext cx="11318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i="1">
                <a:solidFill>
                  <a:srgbClr val="99FF66"/>
                </a:solidFill>
              </a:rPr>
              <a:t>Фибрин-</a:t>
            </a:r>
            <a:endParaRPr lang="en-US" sz="1800" i="1">
              <a:solidFill>
                <a:srgbClr val="99FF66"/>
              </a:solidFill>
            </a:endParaRPr>
          </a:p>
          <a:p>
            <a:r>
              <a:rPr lang="ru-RU" sz="1800" i="1">
                <a:solidFill>
                  <a:srgbClr val="99FF66"/>
                </a:solidFill>
              </a:rPr>
              <a:t>мономер</a:t>
            </a:r>
          </a:p>
        </p:txBody>
      </p:sp>
      <p:grpSp>
        <p:nvGrpSpPr>
          <p:cNvPr id="17544" name="Group 136"/>
          <p:cNvGrpSpPr>
            <a:grpSpLocks/>
          </p:cNvGrpSpPr>
          <p:nvPr/>
        </p:nvGrpSpPr>
        <p:grpSpPr bwMode="auto">
          <a:xfrm rot="-5040762">
            <a:off x="5160168" y="2002632"/>
            <a:ext cx="1566863" cy="609600"/>
            <a:chOff x="2160" y="1099"/>
            <a:chExt cx="987" cy="384"/>
          </a:xfrm>
        </p:grpSpPr>
        <p:sp>
          <p:nvSpPr>
            <p:cNvPr id="17538" name="AutoShape 130"/>
            <p:cNvSpPr>
              <a:spLocks noChangeArrowheads="1"/>
            </p:cNvSpPr>
            <p:nvPr/>
          </p:nvSpPr>
          <p:spPr bwMode="auto">
            <a:xfrm>
              <a:off x="2715" y="1220"/>
              <a:ext cx="432" cy="192"/>
            </a:xfrm>
            <a:prstGeom prst="doubleWave">
              <a:avLst>
                <a:gd name="adj1" fmla="val 10319"/>
                <a:gd name="adj2" fmla="val -1852"/>
              </a:avLst>
            </a:prstGeom>
            <a:gradFill rotWithShape="0">
              <a:gsLst>
                <a:gs pos="0">
                  <a:srgbClr val="FF66FF"/>
                </a:gs>
                <a:gs pos="100000">
                  <a:srgbClr val="FF66FF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539" name="AutoShape 131"/>
            <p:cNvSpPr>
              <a:spLocks noChangeArrowheads="1"/>
            </p:cNvSpPr>
            <p:nvPr/>
          </p:nvSpPr>
          <p:spPr bwMode="auto">
            <a:xfrm>
              <a:off x="2160" y="1200"/>
              <a:ext cx="432" cy="192"/>
            </a:xfrm>
            <a:prstGeom prst="doubleWave">
              <a:avLst>
                <a:gd name="adj1" fmla="val 10319"/>
                <a:gd name="adj2" fmla="val -1852"/>
              </a:avLst>
            </a:prstGeom>
            <a:gradFill rotWithShape="0">
              <a:gsLst>
                <a:gs pos="0">
                  <a:srgbClr val="FF66FF"/>
                </a:gs>
                <a:gs pos="100000">
                  <a:srgbClr val="FF66FF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542" name="Oval 134"/>
            <p:cNvSpPr>
              <a:spLocks noChangeArrowheads="1"/>
            </p:cNvSpPr>
            <p:nvPr/>
          </p:nvSpPr>
          <p:spPr bwMode="auto">
            <a:xfrm rot="353018">
              <a:off x="2582" y="1099"/>
              <a:ext cx="144" cy="384"/>
            </a:xfrm>
            <a:prstGeom prst="ellipse">
              <a:avLst/>
            </a:prstGeom>
            <a:gradFill rotWithShape="0">
              <a:gsLst>
                <a:gs pos="0">
                  <a:srgbClr val="99FF66"/>
                </a:gs>
                <a:gs pos="100000">
                  <a:srgbClr val="99FF6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7543" name="Oval 135"/>
          <p:cNvSpPr>
            <a:spLocks noChangeArrowheads="1"/>
          </p:cNvSpPr>
          <p:nvPr/>
        </p:nvSpPr>
        <p:spPr bwMode="auto">
          <a:xfrm>
            <a:off x="7288213" y="3048000"/>
            <a:ext cx="228600" cy="609600"/>
          </a:xfrm>
          <a:prstGeom prst="ellipse">
            <a:avLst/>
          </a:prstGeom>
          <a:gradFill rotWithShape="0">
            <a:gsLst>
              <a:gs pos="0">
                <a:srgbClr val="99FF66"/>
              </a:gs>
              <a:gs pos="100000">
                <a:srgbClr val="99FF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545" name="Text Box 137"/>
          <p:cNvSpPr txBox="1">
            <a:spLocks noChangeArrowheads="1"/>
          </p:cNvSpPr>
          <p:nvPr/>
        </p:nvSpPr>
        <p:spPr bwMode="auto">
          <a:xfrm>
            <a:off x="7440613" y="3124200"/>
            <a:ext cx="698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rgbClr val="99FF66"/>
                </a:solidFill>
              </a:rPr>
              <a:t>Са</a:t>
            </a:r>
            <a:r>
              <a:rPr lang="ru-RU" sz="2000" i="1" baseline="30000">
                <a:solidFill>
                  <a:srgbClr val="99FF66"/>
                </a:solidFill>
              </a:rPr>
              <a:t>2+</a:t>
            </a:r>
          </a:p>
        </p:txBody>
      </p:sp>
      <p:grpSp>
        <p:nvGrpSpPr>
          <p:cNvPr id="17546" name="Group 138"/>
          <p:cNvGrpSpPr>
            <a:grpSpLocks/>
          </p:cNvGrpSpPr>
          <p:nvPr/>
        </p:nvGrpSpPr>
        <p:grpSpPr bwMode="auto">
          <a:xfrm>
            <a:off x="5334000" y="2895600"/>
            <a:ext cx="200025" cy="200025"/>
            <a:chOff x="1536" y="1856"/>
            <a:chExt cx="126" cy="126"/>
          </a:xfrm>
        </p:grpSpPr>
        <p:sp>
          <p:nvSpPr>
            <p:cNvPr id="17547" name="Line 139"/>
            <p:cNvSpPr>
              <a:spLocks noChangeShapeType="1"/>
            </p:cNvSpPr>
            <p:nvPr/>
          </p:nvSpPr>
          <p:spPr bwMode="auto">
            <a:xfrm rot="5400000">
              <a:off x="1541" y="1919"/>
              <a:ext cx="126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7548" name="Line 140"/>
            <p:cNvSpPr>
              <a:spLocks noChangeShapeType="1"/>
            </p:cNvSpPr>
            <p:nvPr/>
          </p:nvSpPr>
          <p:spPr bwMode="auto">
            <a:xfrm>
              <a:off x="1536" y="1920"/>
              <a:ext cx="126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17549" name="Group 141"/>
          <p:cNvGrpSpPr>
            <a:grpSpLocks/>
          </p:cNvGrpSpPr>
          <p:nvPr/>
        </p:nvGrpSpPr>
        <p:grpSpPr bwMode="auto">
          <a:xfrm rot="-2461291">
            <a:off x="4267200" y="3352800"/>
            <a:ext cx="1566863" cy="609600"/>
            <a:chOff x="2160" y="1099"/>
            <a:chExt cx="987" cy="384"/>
          </a:xfrm>
        </p:grpSpPr>
        <p:sp>
          <p:nvSpPr>
            <p:cNvPr id="17550" name="AutoShape 142"/>
            <p:cNvSpPr>
              <a:spLocks noChangeArrowheads="1"/>
            </p:cNvSpPr>
            <p:nvPr/>
          </p:nvSpPr>
          <p:spPr bwMode="auto">
            <a:xfrm>
              <a:off x="2715" y="1220"/>
              <a:ext cx="432" cy="192"/>
            </a:xfrm>
            <a:prstGeom prst="doubleWave">
              <a:avLst>
                <a:gd name="adj1" fmla="val 10319"/>
                <a:gd name="adj2" fmla="val -1852"/>
              </a:avLst>
            </a:prstGeom>
            <a:gradFill rotWithShape="0">
              <a:gsLst>
                <a:gs pos="0">
                  <a:srgbClr val="FF66FF"/>
                </a:gs>
                <a:gs pos="100000">
                  <a:srgbClr val="FF66FF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551" name="AutoShape 143"/>
            <p:cNvSpPr>
              <a:spLocks noChangeArrowheads="1"/>
            </p:cNvSpPr>
            <p:nvPr/>
          </p:nvSpPr>
          <p:spPr bwMode="auto">
            <a:xfrm>
              <a:off x="2160" y="1200"/>
              <a:ext cx="432" cy="192"/>
            </a:xfrm>
            <a:prstGeom prst="doubleWave">
              <a:avLst>
                <a:gd name="adj1" fmla="val 10319"/>
                <a:gd name="adj2" fmla="val -1852"/>
              </a:avLst>
            </a:prstGeom>
            <a:gradFill rotWithShape="0">
              <a:gsLst>
                <a:gs pos="0">
                  <a:srgbClr val="FF66FF"/>
                </a:gs>
                <a:gs pos="100000">
                  <a:srgbClr val="FF66FF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552" name="Oval 144"/>
            <p:cNvSpPr>
              <a:spLocks noChangeArrowheads="1"/>
            </p:cNvSpPr>
            <p:nvPr/>
          </p:nvSpPr>
          <p:spPr bwMode="auto">
            <a:xfrm rot="353018">
              <a:off x="2582" y="1099"/>
              <a:ext cx="144" cy="384"/>
            </a:xfrm>
            <a:prstGeom prst="ellipse">
              <a:avLst/>
            </a:prstGeom>
            <a:gradFill rotWithShape="0">
              <a:gsLst>
                <a:gs pos="0">
                  <a:srgbClr val="99FF66"/>
                </a:gs>
                <a:gs pos="100000">
                  <a:srgbClr val="99FF6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7553" name="Group 145"/>
          <p:cNvGrpSpPr>
            <a:grpSpLocks/>
          </p:cNvGrpSpPr>
          <p:nvPr/>
        </p:nvGrpSpPr>
        <p:grpSpPr bwMode="auto">
          <a:xfrm rot="-354327">
            <a:off x="2667000" y="3886200"/>
            <a:ext cx="1566863" cy="609600"/>
            <a:chOff x="2160" y="1099"/>
            <a:chExt cx="987" cy="384"/>
          </a:xfrm>
        </p:grpSpPr>
        <p:sp>
          <p:nvSpPr>
            <p:cNvPr id="17554" name="AutoShape 146"/>
            <p:cNvSpPr>
              <a:spLocks noChangeArrowheads="1"/>
            </p:cNvSpPr>
            <p:nvPr/>
          </p:nvSpPr>
          <p:spPr bwMode="auto">
            <a:xfrm>
              <a:off x="2715" y="1220"/>
              <a:ext cx="432" cy="192"/>
            </a:xfrm>
            <a:prstGeom prst="doubleWave">
              <a:avLst>
                <a:gd name="adj1" fmla="val 10319"/>
                <a:gd name="adj2" fmla="val -1852"/>
              </a:avLst>
            </a:prstGeom>
            <a:gradFill rotWithShape="0">
              <a:gsLst>
                <a:gs pos="0">
                  <a:srgbClr val="FF66FF"/>
                </a:gs>
                <a:gs pos="100000">
                  <a:srgbClr val="FF66FF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555" name="AutoShape 147"/>
            <p:cNvSpPr>
              <a:spLocks noChangeArrowheads="1"/>
            </p:cNvSpPr>
            <p:nvPr/>
          </p:nvSpPr>
          <p:spPr bwMode="auto">
            <a:xfrm>
              <a:off x="2160" y="1200"/>
              <a:ext cx="432" cy="192"/>
            </a:xfrm>
            <a:prstGeom prst="doubleWave">
              <a:avLst>
                <a:gd name="adj1" fmla="val 10319"/>
                <a:gd name="adj2" fmla="val -1852"/>
              </a:avLst>
            </a:prstGeom>
            <a:gradFill rotWithShape="0">
              <a:gsLst>
                <a:gs pos="0">
                  <a:srgbClr val="FF66FF"/>
                </a:gs>
                <a:gs pos="100000">
                  <a:srgbClr val="FF66FF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556" name="Oval 148"/>
            <p:cNvSpPr>
              <a:spLocks noChangeArrowheads="1"/>
            </p:cNvSpPr>
            <p:nvPr/>
          </p:nvSpPr>
          <p:spPr bwMode="auto">
            <a:xfrm rot="353018">
              <a:off x="2582" y="1099"/>
              <a:ext cx="144" cy="384"/>
            </a:xfrm>
            <a:prstGeom prst="ellipse">
              <a:avLst/>
            </a:prstGeom>
            <a:gradFill rotWithShape="0">
              <a:gsLst>
                <a:gs pos="0">
                  <a:srgbClr val="99FF66"/>
                </a:gs>
                <a:gs pos="100000">
                  <a:srgbClr val="99FF6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7557" name="Oval 149"/>
          <p:cNvSpPr>
            <a:spLocks noChangeArrowheads="1"/>
          </p:cNvSpPr>
          <p:nvPr/>
        </p:nvSpPr>
        <p:spPr bwMode="auto">
          <a:xfrm rot="-1420786">
            <a:off x="4191000" y="3810000"/>
            <a:ext cx="228600" cy="609600"/>
          </a:xfrm>
          <a:prstGeom prst="ellipse">
            <a:avLst/>
          </a:prstGeom>
          <a:gradFill rotWithShape="0">
            <a:gsLst>
              <a:gs pos="0">
                <a:srgbClr val="99FF66"/>
              </a:gs>
              <a:gs pos="100000">
                <a:srgbClr val="99FF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558" name="Oval 150"/>
          <p:cNvSpPr>
            <a:spLocks noChangeArrowheads="1"/>
          </p:cNvSpPr>
          <p:nvPr/>
        </p:nvSpPr>
        <p:spPr bwMode="auto">
          <a:xfrm rot="-3986071">
            <a:off x="5676900" y="2857500"/>
            <a:ext cx="228600" cy="609600"/>
          </a:xfrm>
          <a:prstGeom prst="ellipse">
            <a:avLst/>
          </a:prstGeom>
          <a:gradFill rotWithShape="0">
            <a:gsLst>
              <a:gs pos="0">
                <a:srgbClr val="99FF66"/>
              </a:gs>
              <a:gs pos="100000">
                <a:srgbClr val="99FF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7559" name="Group 151"/>
          <p:cNvGrpSpPr>
            <a:grpSpLocks/>
          </p:cNvGrpSpPr>
          <p:nvPr/>
        </p:nvGrpSpPr>
        <p:grpSpPr bwMode="auto">
          <a:xfrm>
            <a:off x="4895850" y="3203575"/>
            <a:ext cx="200025" cy="200025"/>
            <a:chOff x="1536" y="1856"/>
            <a:chExt cx="126" cy="126"/>
          </a:xfrm>
        </p:grpSpPr>
        <p:sp>
          <p:nvSpPr>
            <p:cNvPr id="17560" name="Line 152"/>
            <p:cNvSpPr>
              <a:spLocks noChangeShapeType="1"/>
            </p:cNvSpPr>
            <p:nvPr/>
          </p:nvSpPr>
          <p:spPr bwMode="auto">
            <a:xfrm rot="5400000">
              <a:off x="1541" y="1919"/>
              <a:ext cx="126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7561" name="Line 153"/>
            <p:cNvSpPr>
              <a:spLocks noChangeShapeType="1"/>
            </p:cNvSpPr>
            <p:nvPr/>
          </p:nvSpPr>
          <p:spPr bwMode="auto">
            <a:xfrm>
              <a:off x="1536" y="1920"/>
              <a:ext cx="126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17562" name="Group 154"/>
          <p:cNvGrpSpPr>
            <a:grpSpLocks/>
          </p:cNvGrpSpPr>
          <p:nvPr/>
        </p:nvGrpSpPr>
        <p:grpSpPr bwMode="auto">
          <a:xfrm>
            <a:off x="4114800" y="3581400"/>
            <a:ext cx="200025" cy="200025"/>
            <a:chOff x="1536" y="1856"/>
            <a:chExt cx="126" cy="126"/>
          </a:xfrm>
        </p:grpSpPr>
        <p:sp>
          <p:nvSpPr>
            <p:cNvPr id="17563" name="Line 155"/>
            <p:cNvSpPr>
              <a:spLocks noChangeShapeType="1"/>
            </p:cNvSpPr>
            <p:nvPr/>
          </p:nvSpPr>
          <p:spPr bwMode="auto">
            <a:xfrm rot="5400000">
              <a:off x="1541" y="1919"/>
              <a:ext cx="126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7564" name="Line 156"/>
            <p:cNvSpPr>
              <a:spLocks noChangeShapeType="1"/>
            </p:cNvSpPr>
            <p:nvPr/>
          </p:nvSpPr>
          <p:spPr bwMode="auto">
            <a:xfrm>
              <a:off x="1536" y="1920"/>
              <a:ext cx="126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17565" name="Group 157"/>
          <p:cNvGrpSpPr>
            <a:grpSpLocks/>
          </p:cNvGrpSpPr>
          <p:nvPr/>
        </p:nvGrpSpPr>
        <p:grpSpPr bwMode="auto">
          <a:xfrm>
            <a:off x="3397250" y="3698875"/>
            <a:ext cx="200025" cy="200025"/>
            <a:chOff x="1536" y="1856"/>
            <a:chExt cx="126" cy="126"/>
          </a:xfrm>
        </p:grpSpPr>
        <p:sp>
          <p:nvSpPr>
            <p:cNvPr id="17566" name="Line 158"/>
            <p:cNvSpPr>
              <a:spLocks noChangeShapeType="1"/>
            </p:cNvSpPr>
            <p:nvPr/>
          </p:nvSpPr>
          <p:spPr bwMode="auto">
            <a:xfrm rot="5400000">
              <a:off x="1541" y="1919"/>
              <a:ext cx="126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7567" name="Line 159"/>
            <p:cNvSpPr>
              <a:spLocks noChangeShapeType="1"/>
            </p:cNvSpPr>
            <p:nvPr/>
          </p:nvSpPr>
          <p:spPr bwMode="auto">
            <a:xfrm>
              <a:off x="1536" y="1920"/>
              <a:ext cx="126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17569" name="Line 161"/>
          <p:cNvSpPr>
            <a:spLocks noChangeShapeType="1"/>
          </p:cNvSpPr>
          <p:nvPr/>
        </p:nvSpPr>
        <p:spPr bwMode="auto">
          <a:xfrm>
            <a:off x="5378450" y="4370388"/>
            <a:ext cx="200025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7570" name="Line 162"/>
          <p:cNvSpPr>
            <a:spLocks noChangeShapeType="1"/>
          </p:cNvSpPr>
          <p:nvPr/>
        </p:nvSpPr>
        <p:spPr bwMode="auto">
          <a:xfrm>
            <a:off x="4757738" y="4387850"/>
            <a:ext cx="200025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7571" name="AutoShape 163"/>
          <p:cNvSpPr>
            <a:spLocks noChangeArrowheads="1"/>
          </p:cNvSpPr>
          <p:nvPr/>
        </p:nvSpPr>
        <p:spPr bwMode="auto">
          <a:xfrm rot="-225417">
            <a:off x="381000" y="4114800"/>
            <a:ext cx="685800" cy="304800"/>
          </a:xfrm>
          <a:prstGeom prst="doubleWave">
            <a:avLst>
              <a:gd name="adj1" fmla="val 10319"/>
              <a:gd name="adj2" fmla="val -1852"/>
            </a:avLst>
          </a:prstGeom>
          <a:gradFill rotWithShape="0">
            <a:gsLst>
              <a:gs pos="0">
                <a:srgbClr val="FF66FF"/>
              </a:gs>
              <a:gs pos="100000">
                <a:srgbClr val="FF66FF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7582" name="Group 174"/>
          <p:cNvGrpSpPr>
            <a:grpSpLocks/>
          </p:cNvGrpSpPr>
          <p:nvPr/>
        </p:nvGrpSpPr>
        <p:grpSpPr bwMode="auto">
          <a:xfrm rot="-5584122">
            <a:off x="7139782" y="1470818"/>
            <a:ext cx="2686050" cy="354013"/>
            <a:chOff x="240" y="1056"/>
            <a:chExt cx="1692" cy="223"/>
          </a:xfrm>
        </p:grpSpPr>
        <p:sp>
          <p:nvSpPr>
            <p:cNvPr id="17578" name="AutoShape 170"/>
            <p:cNvSpPr>
              <a:spLocks noChangeArrowheads="1"/>
            </p:cNvSpPr>
            <p:nvPr/>
          </p:nvSpPr>
          <p:spPr bwMode="auto">
            <a:xfrm>
              <a:off x="240" y="1056"/>
              <a:ext cx="432" cy="192"/>
            </a:xfrm>
            <a:prstGeom prst="doubleWave">
              <a:avLst>
                <a:gd name="adj1" fmla="val 10319"/>
                <a:gd name="adj2" fmla="val 0"/>
              </a:avLst>
            </a:prstGeom>
            <a:gradFill rotWithShape="0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579" name="AutoShape 171"/>
            <p:cNvSpPr>
              <a:spLocks noChangeArrowheads="1"/>
            </p:cNvSpPr>
            <p:nvPr/>
          </p:nvSpPr>
          <p:spPr bwMode="auto">
            <a:xfrm>
              <a:off x="658" y="1069"/>
              <a:ext cx="432" cy="192"/>
            </a:xfrm>
            <a:prstGeom prst="doubleWave">
              <a:avLst>
                <a:gd name="adj1" fmla="val 10319"/>
                <a:gd name="adj2" fmla="val 0"/>
              </a:avLst>
            </a:prstGeom>
            <a:gradFill rotWithShape="0">
              <a:gsLst>
                <a:gs pos="0">
                  <a:srgbClr val="00FF00"/>
                </a:gs>
                <a:gs pos="100000">
                  <a:srgbClr val="00FF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580" name="AutoShape 172"/>
            <p:cNvSpPr>
              <a:spLocks noChangeArrowheads="1"/>
            </p:cNvSpPr>
            <p:nvPr/>
          </p:nvSpPr>
          <p:spPr bwMode="auto">
            <a:xfrm>
              <a:off x="1500" y="1087"/>
              <a:ext cx="432" cy="192"/>
            </a:xfrm>
            <a:prstGeom prst="doubleWave">
              <a:avLst>
                <a:gd name="adj1" fmla="val 10319"/>
                <a:gd name="adj2" fmla="val 0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581" name="AutoShape 173"/>
            <p:cNvSpPr>
              <a:spLocks noChangeArrowheads="1"/>
            </p:cNvSpPr>
            <p:nvPr/>
          </p:nvSpPr>
          <p:spPr bwMode="auto">
            <a:xfrm>
              <a:off x="1083" y="1077"/>
              <a:ext cx="432" cy="192"/>
            </a:xfrm>
            <a:prstGeom prst="doubleWave">
              <a:avLst>
                <a:gd name="adj1" fmla="val 10319"/>
                <a:gd name="adj2" fmla="val 0"/>
              </a:avLst>
            </a:prstGeom>
            <a:gradFill rotWithShape="0">
              <a:gsLst>
                <a:gs pos="0">
                  <a:srgbClr val="FFFF00"/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7583" name="Text Box 175"/>
          <p:cNvSpPr txBox="1">
            <a:spLocks noChangeArrowheads="1"/>
          </p:cNvSpPr>
          <p:nvPr/>
        </p:nvSpPr>
        <p:spPr bwMode="auto">
          <a:xfrm>
            <a:off x="8620125" y="227013"/>
            <a:ext cx="379413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b="1">
                <a:solidFill>
                  <a:srgbClr val="99FF66"/>
                </a:solidFill>
              </a:rPr>
              <a:t>Ф</a:t>
            </a:r>
          </a:p>
          <a:p>
            <a:r>
              <a:rPr lang="ru-RU" sz="1800" b="1">
                <a:solidFill>
                  <a:srgbClr val="99FF66"/>
                </a:solidFill>
              </a:rPr>
              <a:t>И</a:t>
            </a:r>
          </a:p>
          <a:p>
            <a:r>
              <a:rPr lang="ru-RU" sz="1800" b="1">
                <a:solidFill>
                  <a:srgbClr val="99FF66"/>
                </a:solidFill>
              </a:rPr>
              <a:t>Б</a:t>
            </a:r>
          </a:p>
          <a:p>
            <a:r>
              <a:rPr lang="ru-RU" sz="1800" b="1">
                <a:solidFill>
                  <a:srgbClr val="99FF66"/>
                </a:solidFill>
              </a:rPr>
              <a:t>Р</a:t>
            </a:r>
          </a:p>
          <a:p>
            <a:r>
              <a:rPr lang="ru-RU" sz="1800" b="1">
                <a:solidFill>
                  <a:srgbClr val="99FF66"/>
                </a:solidFill>
              </a:rPr>
              <a:t>И</a:t>
            </a:r>
          </a:p>
          <a:p>
            <a:r>
              <a:rPr lang="ru-RU" sz="1800" b="1">
                <a:solidFill>
                  <a:srgbClr val="99FF66"/>
                </a:solidFill>
              </a:rPr>
              <a:t>Н</a:t>
            </a:r>
          </a:p>
          <a:p>
            <a:r>
              <a:rPr lang="ru-RU" sz="1800" b="1">
                <a:solidFill>
                  <a:srgbClr val="99FF66"/>
                </a:solidFill>
              </a:rPr>
              <a:t>О</a:t>
            </a:r>
          </a:p>
          <a:p>
            <a:r>
              <a:rPr lang="ru-RU" sz="1800" b="1">
                <a:solidFill>
                  <a:srgbClr val="99FF66"/>
                </a:solidFill>
              </a:rPr>
              <a:t>Г</a:t>
            </a:r>
          </a:p>
          <a:p>
            <a:r>
              <a:rPr lang="ru-RU" sz="1800" b="1">
                <a:solidFill>
                  <a:srgbClr val="99FF66"/>
                </a:solidFill>
              </a:rPr>
              <a:t>Е</a:t>
            </a:r>
          </a:p>
          <a:p>
            <a:r>
              <a:rPr lang="ru-RU" sz="1800" b="1">
                <a:solidFill>
                  <a:srgbClr val="99FF66"/>
                </a:solidFill>
              </a:rPr>
              <a:t>Н</a:t>
            </a:r>
          </a:p>
        </p:txBody>
      </p:sp>
      <p:sp>
        <p:nvSpPr>
          <p:cNvPr id="17584" name="Line 176"/>
          <p:cNvSpPr>
            <a:spLocks noChangeShapeType="1"/>
          </p:cNvSpPr>
          <p:nvPr/>
        </p:nvSpPr>
        <p:spPr bwMode="auto">
          <a:xfrm flipH="1">
            <a:off x="7162800" y="2133600"/>
            <a:ext cx="1066800" cy="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12" name="AutoShape 156"/>
          <p:cNvSpPr>
            <a:spLocks noChangeArrowheads="1"/>
          </p:cNvSpPr>
          <p:nvPr/>
        </p:nvSpPr>
        <p:spPr bwMode="auto">
          <a:xfrm rot="-5400000">
            <a:off x="5691188" y="2473325"/>
            <a:ext cx="609600" cy="304800"/>
          </a:xfrm>
          <a:prstGeom prst="chevron">
            <a:avLst>
              <a:gd name="adj" fmla="val 70833"/>
            </a:avLst>
          </a:prstGeom>
          <a:gradFill rotWithShape="0">
            <a:gsLst>
              <a:gs pos="0">
                <a:srgbClr val="99FF66"/>
              </a:gs>
              <a:gs pos="50000">
                <a:srgbClr val="99FF66">
                  <a:gamma/>
                  <a:shade val="46275"/>
                  <a:invGamma/>
                </a:srgbClr>
              </a:gs>
              <a:gs pos="100000">
                <a:srgbClr val="99FF66"/>
              </a:gs>
            </a:gsLst>
            <a:lin ang="5400000" scaled="1"/>
          </a:gradFill>
          <a:ln w="1905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13" name="AutoShape 157"/>
          <p:cNvSpPr>
            <a:spLocks noChangeArrowheads="1"/>
          </p:cNvSpPr>
          <p:nvPr/>
        </p:nvSpPr>
        <p:spPr bwMode="auto">
          <a:xfrm rot="-5400000">
            <a:off x="5040313" y="2506663"/>
            <a:ext cx="609600" cy="304800"/>
          </a:xfrm>
          <a:prstGeom prst="chevron">
            <a:avLst>
              <a:gd name="adj" fmla="val 70833"/>
            </a:avLst>
          </a:prstGeom>
          <a:gradFill rotWithShape="0">
            <a:gsLst>
              <a:gs pos="0">
                <a:srgbClr val="99FF66"/>
              </a:gs>
              <a:gs pos="50000">
                <a:srgbClr val="99FF66">
                  <a:gamma/>
                  <a:shade val="46275"/>
                  <a:invGamma/>
                </a:srgbClr>
              </a:gs>
              <a:gs pos="100000">
                <a:srgbClr val="99FF66"/>
              </a:gs>
            </a:gsLst>
            <a:lin ang="5400000" scaled="1"/>
          </a:gradFill>
          <a:ln w="1905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14" name="AutoShape 158"/>
          <p:cNvSpPr>
            <a:spLocks noChangeArrowheads="1"/>
          </p:cNvSpPr>
          <p:nvPr/>
        </p:nvSpPr>
        <p:spPr bwMode="auto">
          <a:xfrm rot="-5400000">
            <a:off x="4397375" y="2436813"/>
            <a:ext cx="609600" cy="304800"/>
          </a:xfrm>
          <a:prstGeom prst="chevron">
            <a:avLst>
              <a:gd name="adj" fmla="val 70833"/>
            </a:avLst>
          </a:prstGeom>
          <a:gradFill rotWithShape="0">
            <a:gsLst>
              <a:gs pos="0">
                <a:srgbClr val="99FF66"/>
              </a:gs>
              <a:gs pos="50000">
                <a:srgbClr val="99FF66">
                  <a:gamma/>
                  <a:shade val="46275"/>
                  <a:invGamma/>
                </a:srgbClr>
              </a:gs>
              <a:gs pos="100000">
                <a:srgbClr val="99FF66"/>
              </a:gs>
            </a:gsLst>
            <a:lin ang="5400000" scaled="1"/>
          </a:gradFill>
          <a:ln w="1905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15" name="AutoShape 159"/>
          <p:cNvSpPr>
            <a:spLocks noChangeArrowheads="1"/>
          </p:cNvSpPr>
          <p:nvPr/>
        </p:nvSpPr>
        <p:spPr bwMode="auto">
          <a:xfrm rot="-5400000">
            <a:off x="3898900" y="2359025"/>
            <a:ext cx="609600" cy="304800"/>
          </a:xfrm>
          <a:prstGeom prst="chevron">
            <a:avLst>
              <a:gd name="adj" fmla="val 70833"/>
            </a:avLst>
          </a:prstGeom>
          <a:gradFill rotWithShape="0">
            <a:gsLst>
              <a:gs pos="0">
                <a:srgbClr val="99FF66"/>
              </a:gs>
              <a:gs pos="50000">
                <a:srgbClr val="99FF66">
                  <a:gamma/>
                  <a:shade val="46275"/>
                  <a:invGamma/>
                </a:srgbClr>
              </a:gs>
              <a:gs pos="100000">
                <a:srgbClr val="99FF66"/>
              </a:gs>
            </a:gsLst>
            <a:lin ang="5400000" scaled="1"/>
          </a:gradFill>
          <a:ln w="1905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16" name="AutoShape 160"/>
          <p:cNvSpPr>
            <a:spLocks noChangeArrowheads="1"/>
          </p:cNvSpPr>
          <p:nvPr/>
        </p:nvSpPr>
        <p:spPr bwMode="auto">
          <a:xfrm rot="-5400000">
            <a:off x="6853238" y="2116138"/>
            <a:ext cx="609600" cy="304800"/>
          </a:xfrm>
          <a:prstGeom prst="chevron">
            <a:avLst>
              <a:gd name="adj" fmla="val 70833"/>
            </a:avLst>
          </a:prstGeom>
          <a:gradFill rotWithShape="0">
            <a:gsLst>
              <a:gs pos="0">
                <a:srgbClr val="99FF66"/>
              </a:gs>
              <a:gs pos="50000">
                <a:srgbClr val="99FF66">
                  <a:gamma/>
                  <a:shade val="46275"/>
                  <a:invGamma/>
                </a:srgbClr>
              </a:gs>
              <a:gs pos="100000">
                <a:srgbClr val="99FF66"/>
              </a:gs>
            </a:gsLst>
            <a:lin ang="5400000" scaled="1"/>
          </a:gradFill>
          <a:ln w="1905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17" name="AutoShape 161"/>
          <p:cNvSpPr>
            <a:spLocks noChangeArrowheads="1"/>
          </p:cNvSpPr>
          <p:nvPr/>
        </p:nvSpPr>
        <p:spPr bwMode="auto">
          <a:xfrm rot="-5400000">
            <a:off x="6257925" y="2381250"/>
            <a:ext cx="609600" cy="304800"/>
          </a:xfrm>
          <a:prstGeom prst="chevron">
            <a:avLst>
              <a:gd name="adj" fmla="val 70833"/>
            </a:avLst>
          </a:prstGeom>
          <a:gradFill rotWithShape="0">
            <a:gsLst>
              <a:gs pos="0">
                <a:srgbClr val="99FF66"/>
              </a:gs>
              <a:gs pos="50000">
                <a:srgbClr val="99FF66">
                  <a:gamma/>
                  <a:shade val="46275"/>
                  <a:invGamma/>
                </a:srgbClr>
              </a:gs>
              <a:gs pos="100000">
                <a:srgbClr val="99FF66"/>
              </a:gs>
            </a:gsLst>
            <a:lin ang="5400000" scaled="1"/>
          </a:gradFill>
          <a:ln w="1905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11" name="AutoShape 155"/>
          <p:cNvSpPr>
            <a:spLocks noChangeArrowheads="1"/>
          </p:cNvSpPr>
          <p:nvPr/>
        </p:nvSpPr>
        <p:spPr bwMode="auto">
          <a:xfrm rot="-5400000">
            <a:off x="950913" y="3013075"/>
            <a:ext cx="609600" cy="304800"/>
          </a:xfrm>
          <a:prstGeom prst="chevron">
            <a:avLst>
              <a:gd name="adj" fmla="val 70833"/>
            </a:avLst>
          </a:prstGeom>
          <a:gradFill rotWithShape="0">
            <a:gsLst>
              <a:gs pos="0">
                <a:srgbClr val="99FF66"/>
              </a:gs>
              <a:gs pos="50000">
                <a:srgbClr val="99FF66">
                  <a:gamma/>
                  <a:shade val="46275"/>
                  <a:invGamma/>
                </a:srgbClr>
              </a:gs>
              <a:gs pos="100000">
                <a:srgbClr val="99FF66"/>
              </a:gs>
            </a:gsLst>
            <a:lin ang="5400000" scaled="1"/>
          </a:gradFill>
          <a:ln w="1905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588" name="AutoShape 132"/>
          <p:cNvSpPr>
            <a:spLocks noChangeArrowheads="1"/>
          </p:cNvSpPr>
          <p:nvPr/>
        </p:nvSpPr>
        <p:spPr bwMode="auto">
          <a:xfrm rot="-5400000">
            <a:off x="3925888" y="2895600"/>
            <a:ext cx="571500" cy="228600"/>
          </a:xfrm>
          <a:prstGeom prst="homePlate">
            <a:avLst>
              <a:gd name="adj" fmla="val 72917"/>
            </a:avLst>
          </a:prstGeom>
          <a:gradFill rotWithShape="0">
            <a:gsLst>
              <a:gs pos="0">
                <a:schemeClr val="tx2"/>
              </a:gs>
              <a:gs pos="5000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5400000" scaled="1"/>
          </a:gradFill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589" name="AutoShape 133"/>
          <p:cNvSpPr>
            <a:spLocks noChangeArrowheads="1"/>
          </p:cNvSpPr>
          <p:nvPr/>
        </p:nvSpPr>
        <p:spPr bwMode="auto">
          <a:xfrm rot="-5400000">
            <a:off x="4443413" y="2986088"/>
            <a:ext cx="571500" cy="228600"/>
          </a:xfrm>
          <a:prstGeom prst="homePlate">
            <a:avLst>
              <a:gd name="adj" fmla="val 72917"/>
            </a:avLst>
          </a:prstGeom>
          <a:gradFill rotWithShape="0">
            <a:gsLst>
              <a:gs pos="0">
                <a:schemeClr val="tx2"/>
              </a:gs>
              <a:gs pos="5000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5400000" scaled="1"/>
          </a:gradFill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590" name="AutoShape 134"/>
          <p:cNvSpPr>
            <a:spLocks noChangeArrowheads="1"/>
          </p:cNvSpPr>
          <p:nvPr/>
        </p:nvSpPr>
        <p:spPr bwMode="auto">
          <a:xfrm rot="-5400000">
            <a:off x="5064125" y="3033713"/>
            <a:ext cx="571500" cy="228600"/>
          </a:xfrm>
          <a:prstGeom prst="homePlate">
            <a:avLst>
              <a:gd name="adj" fmla="val 72917"/>
            </a:avLst>
          </a:prstGeom>
          <a:gradFill rotWithShape="0">
            <a:gsLst>
              <a:gs pos="0">
                <a:schemeClr val="tx2"/>
              </a:gs>
              <a:gs pos="5000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5400000" scaled="1"/>
          </a:gradFill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591" name="AutoShape 135"/>
          <p:cNvSpPr>
            <a:spLocks noChangeArrowheads="1"/>
          </p:cNvSpPr>
          <p:nvPr/>
        </p:nvSpPr>
        <p:spPr bwMode="auto">
          <a:xfrm rot="-5400000">
            <a:off x="7442200" y="2797175"/>
            <a:ext cx="571500" cy="228600"/>
          </a:xfrm>
          <a:prstGeom prst="homePlate">
            <a:avLst>
              <a:gd name="adj" fmla="val 72917"/>
            </a:avLst>
          </a:prstGeom>
          <a:gradFill rotWithShape="0">
            <a:gsLst>
              <a:gs pos="0">
                <a:schemeClr val="tx2"/>
              </a:gs>
              <a:gs pos="5000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5400000" scaled="1"/>
          </a:gradFill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592" name="AutoShape 136"/>
          <p:cNvSpPr>
            <a:spLocks noChangeArrowheads="1"/>
          </p:cNvSpPr>
          <p:nvPr/>
        </p:nvSpPr>
        <p:spPr bwMode="auto">
          <a:xfrm rot="-5400000">
            <a:off x="7993063" y="3068638"/>
            <a:ext cx="571500" cy="228600"/>
          </a:xfrm>
          <a:prstGeom prst="homePlate">
            <a:avLst>
              <a:gd name="adj" fmla="val 72917"/>
            </a:avLst>
          </a:prstGeom>
          <a:gradFill rotWithShape="0">
            <a:gsLst>
              <a:gs pos="0">
                <a:schemeClr val="tx2"/>
              </a:gs>
              <a:gs pos="5000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5400000" scaled="1"/>
          </a:gradFill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593" name="AutoShape 137"/>
          <p:cNvSpPr>
            <a:spLocks noChangeArrowheads="1"/>
          </p:cNvSpPr>
          <p:nvPr/>
        </p:nvSpPr>
        <p:spPr bwMode="auto">
          <a:xfrm rot="-5400000">
            <a:off x="8488363" y="3094038"/>
            <a:ext cx="571500" cy="228600"/>
          </a:xfrm>
          <a:prstGeom prst="homePlate">
            <a:avLst>
              <a:gd name="adj" fmla="val 72917"/>
            </a:avLst>
          </a:prstGeom>
          <a:gradFill rotWithShape="0">
            <a:gsLst>
              <a:gs pos="0">
                <a:schemeClr val="tx2"/>
              </a:gs>
              <a:gs pos="5000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5400000" scaled="1"/>
          </a:gradFill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596" name="AutoShape 140"/>
          <p:cNvSpPr>
            <a:spLocks noChangeArrowheads="1"/>
          </p:cNvSpPr>
          <p:nvPr/>
        </p:nvSpPr>
        <p:spPr bwMode="auto">
          <a:xfrm rot="-5400000">
            <a:off x="3386138" y="2811463"/>
            <a:ext cx="571500" cy="228600"/>
          </a:xfrm>
          <a:prstGeom prst="homePlate">
            <a:avLst>
              <a:gd name="adj" fmla="val 72917"/>
            </a:avLst>
          </a:prstGeom>
          <a:gradFill rotWithShape="0">
            <a:gsLst>
              <a:gs pos="0">
                <a:schemeClr val="tx2"/>
              </a:gs>
              <a:gs pos="5000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5400000" scaled="1"/>
          </a:gradFill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595" name="AutoShape 139"/>
          <p:cNvSpPr>
            <a:spLocks noChangeArrowheads="1"/>
          </p:cNvSpPr>
          <p:nvPr/>
        </p:nvSpPr>
        <p:spPr bwMode="auto">
          <a:xfrm rot="-5400000">
            <a:off x="971550" y="3538538"/>
            <a:ext cx="571500" cy="228600"/>
          </a:xfrm>
          <a:prstGeom prst="homePlate">
            <a:avLst>
              <a:gd name="adj" fmla="val 72917"/>
            </a:avLst>
          </a:prstGeom>
          <a:gradFill rotWithShape="0">
            <a:gsLst>
              <a:gs pos="0">
                <a:schemeClr val="tx2"/>
              </a:gs>
              <a:gs pos="5000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5400000" scaled="1"/>
          </a:gradFill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219200" y="0"/>
            <a:ext cx="6705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FF00"/>
                </a:solidFill>
              </a:rPr>
              <a:t>Патогенез   эмиграции лейкоцитов</a:t>
            </a:r>
          </a:p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FF00"/>
                </a:solidFill>
              </a:rPr>
              <a:t>Этап краевого стояния лейкоцитов</a:t>
            </a:r>
          </a:p>
        </p:txBody>
      </p:sp>
      <p:sp>
        <p:nvSpPr>
          <p:cNvPr id="19476" name="Rectangle 20" descr="Дранка"/>
          <p:cNvSpPr>
            <a:spLocks noChangeArrowheads="1"/>
          </p:cNvSpPr>
          <p:nvPr/>
        </p:nvSpPr>
        <p:spPr bwMode="auto">
          <a:xfrm>
            <a:off x="304800" y="4876800"/>
            <a:ext cx="8686800" cy="831850"/>
          </a:xfrm>
          <a:prstGeom prst="rect">
            <a:avLst/>
          </a:prstGeom>
          <a:pattFill prst="shingle">
            <a:fgClr>
              <a:schemeClr val="bg1"/>
            </a:fgClr>
            <a:bgClr>
              <a:srgbClr val="CC0066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b="1" i="1">
                <a:solidFill>
                  <a:srgbClr val="FFFF00"/>
                </a:solidFill>
              </a:rPr>
              <a:t>н   о   р  м   а</a:t>
            </a:r>
            <a:r>
              <a:rPr lang="ru-RU" i="1">
                <a:solidFill>
                  <a:schemeClr val="folHlink"/>
                </a:solidFill>
              </a:rPr>
              <a:t>                      </a:t>
            </a:r>
            <a:r>
              <a:rPr lang="ru-RU" b="1" i="1">
                <a:solidFill>
                  <a:srgbClr val="FFFF00"/>
                </a:solidFill>
              </a:rPr>
              <a:t>воспаление</a:t>
            </a:r>
          </a:p>
        </p:txBody>
      </p:sp>
      <p:sp>
        <p:nvSpPr>
          <p:cNvPr id="19477" name="Freeform 21"/>
          <p:cNvSpPr>
            <a:spLocks/>
          </p:cNvSpPr>
          <p:nvPr/>
        </p:nvSpPr>
        <p:spPr bwMode="auto">
          <a:xfrm rot="-61367">
            <a:off x="4132263" y="4835525"/>
            <a:ext cx="3805237" cy="52388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108" y="12"/>
              </a:cxn>
              <a:cxn ang="0">
                <a:pos x="159" y="15"/>
              </a:cxn>
              <a:cxn ang="0">
                <a:pos x="462" y="9"/>
              </a:cxn>
              <a:cxn ang="0">
                <a:pos x="615" y="18"/>
              </a:cxn>
              <a:cxn ang="0">
                <a:pos x="858" y="0"/>
              </a:cxn>
              <a:cxn ang="0">
                <a:pos x="1029" y="15"/>
              </a:cxn>
              <a:cxn ang="0">
                <a:pos x="1473" y="24"/>
              </a:cxn>
              <a:cxn ang="0">
                <a:pos x="1698" y="21"/>
              </a:cxn>
              <a:cxn ang="0">
                <a:pos x="1761" y="15"/>
              </a:cxn>
              <a:cxn ang="0">
                <a:pos x="1800" y="24"/>
              </a:cxn>
              <a:cxn ang="0">
                <a:pos x="1926" y="24"/>
              </a:cxn>
              <a:cxn ang="0">
                <a:pos x="1965" y="21"/>
              </a:cxn>
              <a:cxn ang="0">
                <a:pos x="2397" y="33"/>
              </a:cxn>
            </a:cxnLst>
            <a:rect l="0" t="0" r="r" b="b"/>
            <a:pathLst>
              <a:path w="2397" h="33">
                <a:moveTo>
                  <a:pt x="0" y="6"/>
                </a:moveTo>
                <a:cubicBezTo>
                  <a:pt x="36" y="8"/>
                  <a:pt x="72" y="10"/>
                  <a:pt x="108" y="12"/>
                </a:cubicBezTo>
                <a:cubicBezTo>
                  <a:pt x="125" y="13"/>
                  <a:pt x="159" y="15"/>
                  <a:pt x="159" y="15"/>
                </a:cubicBezTo>
                <a:cubicBezTo>
                  <a:pt x="259" y="28"/>
                  <a:pt x="361" y="14"/>
                  <a:pt x="462" y="9"/>
                </a:cubicBezTo>
                <a:cubicBezTo>
                  <a:pt x="513" y="12"/>
                  <a:pt x="564" y="13"/>
                  <a:pt x="615" y="18"/>
                </a:cubicBezTo>
                <a:cubicBezTo>
                  <a:pt x="698" y="16"/>
                  <a:pt x="776" y="6"/>
                  <a:pt x="858" y="0"/>
                </a:cubicBezTo>
                <a:cubicBezTo>
                  <a:pt x="926" y="2"/>
                  <a:pt x="968" y="5"/>
                  <a:pt x="1029" y="15"/>
                </a:cubicBezTo>
                <a:cubicBezTo>
                  <a:pt x="1178" y="12"/>
                  <a:pt x="1324" y="18"/>
                  <a:pt x="1473" y="24"/>
                </a:cubicBezTo>
                <a:cubicBezTo>
                  <a:pt x="1548" y="23"/>
                  <a:pt x="1623" y="23"/>
                  <a:pt x="1698" y="21"/>
                </a:cubicBezTo>
                <a:cubicBezTo>
                  <a:pt x="1724" y="20"/>
                  <a:pt x="1738" y="23"/>
                  <a:pt x="1761" y="15"/>
                </a:cubicBezTo>
                <a:cubicBezTo>
                  <a:pt x="1772" y="11"/>
                  <a:pt x="1800" y="24"/>
                  <a:pt x="1800" y="24"/>
                </a:cubicBezTo>
                <a:cubicBezTo>
                  <a:pt x="1827" y="22"/>
                  <a:pt x="1899" y="24"/>
                  <a:pt x="1926" y="24"/>
                </a:cubicBezTo>
                <a:cubicBezTo>
                  <a:pt x="1953" y="24"/>
                  <a:pt x="1887" y="20"/>
                  <a:pt x="1965" y="21"/>
                </a:cubicBezTo>
                <a:cubicBezTo>
                  <a:pt x="2107" y="12"/>
                  <a:pt x="2253" y="33"/>
                  <a:pt x="2397" y="33"/>
                </a:cubicBezTo>
              </a:path>
            </a:pathLst>
          </a:custGeom>
          <a:noFill/>
          <a:ln w="76200" cmpd="sng">
            <a:pattFill prst="zigZag">
              <a:fgClr>
                <a:schemeClr val="bg1"/>
              </a:fgClr>
              <a:bgClr>
                <a:srgbClr val="FFFFFF"/>
              </a:bgClr>
            </a:pattFill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9478" name="Freeform 22"/>
          <p:cNvSpPr>
            <a:spLocks/>
          </p:cNvSpPr>
          <p:nvPr/>
        </p:nvSpPr>
        <p:spPr bwMode="auto">
          <a:xfrm rot="-61367">
            <a:off x="8075613" y="4792663"/>
            <a:ext cx="912812" cy="746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9" y="3"/>
              </a:cxn>
              <a:cxn ang="0">
                <a:pos x="138" y="12"/>
              </a:cxn>
              <a:cxn ang="0">
                <a:pos x="447" y="3"/>
              </a:cxn>
            </a:cxnLst>
            <a:rect l="0" t="0" r="r" b="b"/>
            <a:pathLst>
              <a:path w="447" h="12">
                <a:moveTo>
                  <a:pt x="0" y="0"/>
                </a:moveTo>
                <a:cubicBezTo>
                  <a:pt x="33" y="1"/>
                  <a:pt x="66" y="1"/>
                  <a:pt x="99" y="3"/>
                </a:cubicBezTo>
                <a:cubicBezTo>
                  <a:pt x="112" y="4"/>
                  <a:pt x="138" y="12"/>
                  <a:pt x="138" y="12"/>
                </a:cubicBezTo>
                <a:cubicBezTo>
                  <a:pt x="241" y="10"/>
                  <a:pt x="344" y="3"/>
                  <a:pt x="447" y="3"/>
                </a:cubicBezTo>
              </a:path>
            </a:pathLst>
          </a:custGeom>
          <a:noFill/>
          <a:ln w="76200" cmpd="sng">
            <a:pattFill prst="zigZag">
              <a:fgClr>
                <a:schemeClr val="bg1"/>
              </a:fgClr>
              <a:bgClr>
                <a:srgbClr val="FFFFFF"/>
              </a:bgClr>
            </a:pattFill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9479" name="Freeform 23"/>
          <p:cNvSpPr>
            <a:spLocks/>
          </p:cNvSpPr>
          <p:nvPr/>
        </p:nvSpPr>
        <p:spPr bwMode="auto">
          <a:xfrm rot="-61367">
            <a:off x="2728913" y="4838700"/>
            <a:ext cx="1428750" cy="60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1" y="10"/>
              </a:cxn>
              <a:cxn ang="0">
                <a:pos x="60" y="15"/>
              </a:cxn>
              <a:cxn ang="0">
                <a:pos x="173" y="11"/>
              </a:cxn>
              <a:cxn ang="0">
                <a:pos x="231" y="21"/>
              </a:cxn>
              <a:cxn ang="0">
                <a:pos x="319" y="15"/>
              </a:cxn>
              <a:cxn ang="0">
                <a:pos x="344" y="15"/>
              </a:cxn>
              <a:cxn ang="0">
                <a:pos x="386" y="15"/>
              </a:cxn>
              <a:cxn ang="0">
                <a:pos x="553" y="31"/>
              </a:cxn>
              <a:cxn ang="0">
                <a:pos x="638" y="26"/>
              </a:cxn>
              <a:cxn ang="0">
                <a:pos x="676" y="31"/>
              </a:cxn>
              <a:cxn ang="0">
                <a:pos x="723" y="31"/>
              </a:cxn>
              <a:cxn ang="0">
                <a:pos x="738" y="26"/>
              </a:cxn>
              <a:cxn ang="0">
                <a:pos x="900" y="33"/>
              </a:cxn>
            </a:cxnLst>
            <a:rect l="0" t="0" r="r" b="b"/>
            <a:pathLst>
              <a:path w="900" h="38">
                <a:moveTo>
                  <a:pt x="0" y="0"/>
                </a:moveTo>
                <a:cubicBezTo>
                  <a:pt x="14" y="2"/>
                  <a:pt x="27" y="6"/>
                  <a:pt x="41" y="10"/>
                </a:cubicBezTo>
                <a:cubicBezTo>
                  <a:pt x="47" y="12"/>
                  <a:pt x="60" y="15"/>
                  <a:pt x="60" y="15"/>
                </a:cubicBezTo>
                <a:cubicBezTo>
                  <a:pt x="97" y="38"/>
                  <a:pt x="136" y="20"/>
                  <a:pt x="173" y="11"/>
                </a:cubicBezTo>
                <a:cubicBezTo>
                  <a:pt x="192" y="16"/>
                  <a:pt x="212" y="12"/>
                  <a:pt x="231" y="21"/>
                </a:cubicBezTo>
                <a:cubicBezTo>
                  <a:pt x="262" y="17"/>
                  <a:pt x="289" y="26"/>
                  <a:pt x="319" y="15"/>
                </a:cubicBezTo>
                <a:cubicBezTo>
                  <a:pt x="338" y="14"/>
                  <a:pt x="333" y="15"/>
                  <a:pt x="344" y="15"/>
                </a:cubicBezTo>
                <a:cubicBezTo>
                  <a:pt x="355" y="15"/>
                  <a:pt x="352" y="12"/>
                  <a:pt x="386" y="15"/>
                </a:cubicBezTo>
                <a:cubicBezTo>
                  <a:pt x="442" y="10"/>
                  <a:pt x="497" y="21"/>
                  <a:pt x="553" y="31"/>
                </a:cubicBezTo>
                <a:cubicBezTo>
                  <a:pt x="581" y="30"/>
                  <a:pt x="609" y="30"/>
                  <a:pt x="638" y="26"/>
                </a:cubicBezTo>
                <a:cubicBezTo>
                  <a:pt x="658" y="26"/>
                  <a:pt x="661" y="30"/>
                  <a:pt x="676" y="31"/>
                </a:cubicBezTo>
                <a:cubicBezTo>
                  <a:pt x="686" y="27"/>
                  <a:pt x="713" y="31"/>
                  <a:pt x="723" y="31"/>
                </a:cubicBezTo>
                <a:cubicBezTo>
                  <a:pt x="733" y="31"/>
                  <a:pt x="709" y="26"/>
                  <a:pt x="738" y="26"/>
                </a:cubicBezTo>
                <a:cubicBezTo>
                  <a:pt x="791" y="10"/>
                  <a:pt x="846" y="33"/>
                  <a:pt x="900" y="33"/>
                </a:cubicBezTo>
              </a:path>
            </a:pathLst>
          </a:custGeom>
          <a:noFill/>
          <a:ln w="76200" cmpd="sng">
            <a:pattFill prst="zigZag">
              <a:fgClr>
                <a:schemeClr val="bg1"/>
              </a:fgClr>
              <a:bgClr>
                <a:srgbClr val="FFFFFF"/>
              </a:bgClr>
            </a:pattFill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9480" name="Freeform 24"/>
          <p:cNvSpPr>
            <a:spLocks/>
          </p:cNvSpPr>
          <p:nvPr/>
        </p:nvSpPr>
        <p:spPr bwMode="auto">
          <a:xfrm rot="-61367">
            <a:off x="298450" y="4835525"/>
            <a:ext cx="2435225" cy="74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" y="8"/>
              </a:cxn>
              <a:cxn ang="0">
                <a:pos x="79" y="12"/>
              </a:cxn>
              <a:cxn ang="0">
                <a:pos x="229" y="9"/>
              </a:cxn>
              <a:cxn ang="0">
                <a:pos x="305" y="17"/>
              </a:cxn>
              <a:cxn ang="0">
                <a:pos x="421" y="12"/>
              </a:cxn>
              <a:cxn ang="0">
                <a:pos x="454" y="12"/>
              </a:cxn>
              <a:cxn ang="0">
                <a:pos x="510" y="12"/>
              </a:cxn>
              <a:cxn ang="0">
                <a:pos x="730" y="25"/>
              </a:cxn>
              <a:cxn ang="0">
                <a:pos x="842" y="21"/>
              </a:cxn>
              <a:cxn ang="0">
                <a:pos x="892" y="25"/>
              </a:cxn>
              <a:cxn ang="0">
                <a:pos x="955" y="25"/>
              </a:cxn>
              <a:cxn ang="0">
                <a:pos x="974" y="21"/>
              </a:cxn>
              <a:cxn ang="0">
                <a:pos x="1188" y="38"/>
              </a:cxn>
            </a:cxnLst>
            <a:rect l="0" t="0" r="r" b="b"/>
            <a:pathLst>
              <a:path w="1188" h="38">
                <a:moveTo>
                  <a:pt x="0" y="0"/>
                </a:moveTo>
                <a:cubicBezTo>
                  <a:pt x="18" y="2"/>
                  <a:pt x="36" y="5"/>
                  <a:pt x="54" y="8"/>
                </a:cubicBezTo>
                <a:cubicBezTo>
                  <a:pt x="62" y="10"/>
                  <a:pt x="79" y="12"/>
                  <a:pt x="79" y="12"/>
                </a:cubicBezTo>
                <a:cubicBezTo>
                  <a:pt x="128" y="31"/>
                  <a:pt x="179" y="16"/>
                  <a:pt x="229" y="9"/>
                </a:cubicBezTo>
                <a:cubicBezTo>
                  <a:pt x="254" y="13"/>
                  <a:pt x="280" y="10"/>
                  <a:pt x="305" y="17"/>
                </a:cubicBezTo>
                <a:cubicBezTo>
                  <a:pt x="346" y="14"/>
                  <a:pt x="381" y="21"/>
                  <a:pt x="421" y="12"/>
                </a:cubicBezTo>
                <a:cubicBezTo>
                  <a:pt x="446" y="11"/>
                  <a:pt x="439" y="12"/>
                  <a:pt x="454" y="12"/>
                </a:cubicBezTo>
                <a:cubicBezTo>
                  <a:pt x="469" y="12"/>
                  <a:pt x="464" y="10"/>
                  <a:pt x="510" y="12"/>
                </a:cubicBezTo>
                <a:cubicBezTo>
                  <a:pt x="584" y="8"/>
                  <a:pt x="656" y="17"/>
                  <a:pt x="730" y="25"/>
                </a:cubicBezTo>
                <a:cubicBezTo>
                  <a:pt x="767" y="24"/>
                  <a:pt x="804" y="24"/>
                  <a:pt x="842" y="21"/>
                </a:cubicBezTo>
                <a:cubicBezTo>
                  <a:pt x="869" y="21"/>
                  <a:pt x="873" y="24"/>
                  <a:pt x="892" y="25"/>
                </a:cubicBezTo>
                <a:cubicBezTo>
                  <a:pt x="905" y="22"/>
                  <a:pt x="941" y="25"/>
                  <a:pt x="955" y="25"/>
                </a:cubicBezTo>
                <a:cubicBezTo>
                  <a:pt x="968" y="25"/>
                  <a:pt x="935" y="19"/>
                  <a:pt x="974" y="21"/>
                </a:cubicBezTo>
                <a:cubicBezTo>
                  <a:pt x="1044" y="8"/>
                  <a:pt x="1117" y="38"/>
                  <a:pt x="1188" y="38"/>
                </a:cubicBezTo>
              </a:path>
            </a:pathLst>
          </a:custGeom>
          <a:noFill/>
          <a:ln w="76200" cmpd="sng">
            <a:pattFill prst="zigZag">
              <a:fgClr>
                <a:schemeClr val="bg1"/>
              </a:fgClr>
              <a:bgClr>
                <a:srgbClr val="FFFFFF"/>
              </a:bgClr>
            </a:pattFill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19481" name="Group 25"/>
          <p:cNvGrpSpPr>
            <a:grpSpLocks/>
          </p:cNvGrpSpPr>
          <p:nvPr/>
        </p:nvGrpSpPr>
        <p:grpSpPr bwMode="auto">
          <a:xfrm rot="-168292">
            <a:off x="350838" y="3665538"/>
            <a:ext cx="2133600" cy="1201737"/>
            <a:chOff x="3438" y="2247"/>
            <a:chExt cx="377" cy="175"/>
          </a:xfrm>
        </p:grpSpPr>
        <p:sp>
          <p:nvSpPr>
            <p:cNvPr id="19482" name="Freeform 26" descr="Упаковочная бумага"/>
            <p:cNvSpPr>
              <a:spLocks/>
            </p:cNvSpPr>
            <p:nvPr/>
          </p:nvSpPr>
          <p:spPr bwMode="auto">
            <a:xfrm>
              <a:off x="3438" y="2247"/>
              <a:ext cx="377" cy="175"/>
            </a:xfrm>
            <a:custGeom>
              <a:avLst/>
              <a:gdLst/>
              <a:ahLst/>
              <a:cxnLst>
                <a:cxn ang="0">
                  <a:pos x="342" y="39"/>
                </a:cxn>
                <a:cxn ang="0">
                  <a:pos x="138" y="27"/>
                </a:cxn>
                <a:cxn ang="0">
                  <a:pos x="75" y="0"/>
                </a:cxn>
                <a:cxn ang="0">
                  <a:pos x="9" y="15"/>
                </a:cxn>
                <a:cxn ang="0">
                  <a:pos x="0" y="33"/>
                </a:cxn>
                <a:cxn ang="0">
                  <a:pos x="3" y="123"/>
                </a:cxn>
                <a:cxn ang="0">
                  <a:pos x="96" y="168"/>
                </a:cxn>
                <a:cxn ang="0">
                  <a:pos x="357" y="159"/>
                </a:cxn>
                <a:cxn ang="0">
                  <a:pos x="375" y="132"/>
                </a:cxn>
                <a:cxn ang="0">
                  <a:pos x="357" y="48"/>
                </a:cxn>
                <a:cxn ang="0">
                  <a:pos x="342" y="39"/>
                </a:cxn>
              </a:cxnLst>
              <a:rect l="0" t="0" r="r" b="b"/>
              <a:pathLst>
                <a:path w="377" h="175">
                  <a:moveTo>
                    <a:pt x="342" y="39"/>
                  </a:moveTo>
                  <a:cubicBezTo>
                    <a:pt x="272" y="37"/>
                    <a:pt x="207" y="37"/>
                    <a:pt x="138" y="27"/>
                  </a:cubicBezTo>
                  <a:cubicBezTo>
                    <a:pt x="118" y="14"/>
                    <a:pt x="98" y="6"/>
                    <a:pt x="75" y="0"/>
                  </a:cubicBezTo>
                  <a:cubicBezTo>
                    <a:pt x="49" y="2"/>
                    <a:pt x="30" y="1"/>
                    <a:pt x="9" y="15"/>
                  </a:cubicBezTo>
                  <a:cubicBezTo>
                    <a:pt x="6" y="20"/>
                    <a:pt x="0" y="27"/>
                    <a:pt x="0" y="33"/>
                  </a:cubicBezTo>
                  <a:cubicBezTo>
                    <a:pt x="0" y="63"/>
                    <a:pt x="1" y="93"/>
                    <a:pt x="3" y="123"/>
                  </a:cubicBezTo>
                  <a:cubicBezTo>
                    <a:pt x="5" y="156"/>
                    <a:pt x="71" y="164"/>
                    <a:pt x="96" y="168"/>
                  </a:cubicBezTo>
                  <a:cubicBezTo>
                    <a:pt x="280" y="166"/>
                    <a:pt x="260" y="175"/>
                    <a:pt x="357" y="159"/>
                  </a:cubicBezTo>
                  <a:cubicBezTo>
                    <a:pt x="366" y="150"/>
                    <a:pt x="371" y="144"/>
                    <a:pt x="375" y="132"/>
                  </a:cubicBezTo>
                  <a:cubicBezTo>
                    <a:pt x="374" y="121"/>
                    <a:pt x="377" y="61"/>
                    <a:pt x="357" y="48"/>
                  </a:cubicBezTo>
                  <a:cubicBezTo>
                    <a:pt x="338" y="36"/>
                    <a:pt x="349" y="53"/>
                    <a:pt x="342" y="39"/>
                  </a:cubicBez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19050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9483" name="Oval 27"/>
            <p:cNvSpPr>
              <a:spLocks noChangeArrowheads="1"/>
            </p:cNvSpPr>
            <p:nvPr/>
          </p:nvSpPr>
          <p:spPr bwMode="auto">
            <a:xfrm rot="1614571">
              <a:off x="3477" y="2310"/>
              <a:ext cx="138" cy="72"/>
            </a:xfrm>
            <a:prstGeom prst="ellipse">
              <a:avLst/>
            </a:prstGeom>
            <a:solidFill>
              <a:srgbClr val="CCCC00"/>
            </a:solidFill>
            <a:ln w="9525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508" name="Freeform 52"/>
          <p:cNvSpPr>
            <a:spLocks/>
          </p:cNvSpPr>
          <p:nvPr/>
        </p:nvSpPr>
        <p:spPr bwMode="auto">
          <a:xfrm>
            <a:off x="5588000" y="4775200"/>
            <a:ext cx="1231900" cy="495300"/>
          </a:xfrm>
          <a:custGeom>
            <a:avLst/>
            <a:gdLst/>
            <a:ahLst/>
            <a:cxnLst>
              <a:cxn ang="0">
                <a:pos x="104" y="16"/>
              </a:cxn>
              <a:cxn ang="0">
                <a:pos x="56" y="112"/>
              </a:cxn>
              <a:cxn ang="0">
                <a:pos x="152" y="160"/>
              </a:cxn>
              <a:cxn ang="0">
                <a:pos x="200" y="208"/>
              </a:cxn>
              <a:cxn ang="0">
                <a:pos x="152" y="256"/>
              </a:cxn>
              <a:cxn ang="0">
                <a:pos x="200" y="256"/>
              </a:cxn>
              <a:cxn ang="0">
                <a:pos x="248" y="208"/>
              </a:cxn>
              <a:cxn ang="0">
                <a:pos x="296" y="256"/>
              </a:cxn>
              <a:cxn ang="0">
                <a:pos x="344" y="304"/>
              </a:cxn>
              <a:cxn ang="0">
                <a:pos x="440" y="304"/>
              </a:cxn>
              <a:cxn ang="0">
                <a:pos x="488" y="256"/>
              </a:cxn>
              <a:cxn ang="0">
                <a:pos x="440" y="256"/>
              </a:cxn>
              <a:cxn ang="0">
                <a:pos x="440" y="208"/>
              </a:cxn>
              <a:cxn ang="0">
                <a:pos x="488" y="208"/>
              </a:cxn>
              <a:cxn ang="0">
                <a:pos x="584" y="208"/>
              </a:cxn>
              <a:cxn ang="0">
                <a:pos x="632" y="208"/>
              </a:cxn>
              <a:cxn ang="0">
                <a:pos x="584" y="112"/>
              </a:cxn>
              <a:cxn ang="0">
                <a:pos x="680" y="64"/>
              </a:cxn>
              <a:cxn ang="0">
                <a:pos x="680" y="16"/>
              </a:cxn>
              <a:cxn ang="0">
                <a:pos x="104" y="16"/>
              </a:cxn>
            </a:cxnLst>
            <a:rect l="0" t="0" r="r" b="b"/>
            <a:pathLst>
              <a:path w="776" h="312">
                <a:moveTo>
                  <a:pt x="104" y="16"/>
                </a:moveTo>
                <a:cubicBezTo>
                  <a:pt x="0" y="32"/>
                  <a:pt x="48" y="88"/>
                  <a:pt x="56" y="112"/>
                </a:cubicBezTo>
                <a:cubicBezTo>
                  <a:pt x="64" y="136"/>
                  <a:pt x="128" y="144"/>
                  <a:pt x="152" y="160"/>
                </a:cubicBezTo>
                <a:cubicBezTo>
                  <a:pt x="176" y="176"/>
                  <a:pt x="200" y="192"/>
                  <a:pt x="200" y="208"/>
                </a:cubicBezTo>
                <a:cubicBezTo>
                  <a:pt x="200" y="224"/>
                  <a:pt x="152" y="248"/>
                  <a:pt x="152" y="256"/>
                </a:cubicBezTo>
                <a:cubicBezTo>
                  <a:pt x="152" y="264"/>
                  <a:pt x="184" y="264"/>
                  <a:pt x="200" y="256"/>
                </a:cubicBezTo>
                <a:cubicBezTo>
                  <a:pt x="216" y="248"/>
                  <a:pt x="232" y="208"/>
                  <a:pt x="248" y="208"/>
                </a:cubicBezTo>
                <a:cubicBezTo>
                  <a:pt x="264" y="208"/>
                  <a:pt x="280" y="240"/>
                  <a:pt x="296" y="256"/>
                </a:cubicBezTo>
                <a:cubicBezTo>
                  <a:pt x="312" y="272"/>
                  <a:pt x="320" y="296"/>
                  <a:pt x="344" y="304"/>
                </a:cubicBezTo>
                <a:cubicBezTo>
                  <a:pt x="368" y="312"/>
                  <a:pt x="416" y="312"/>
                  <a:pt x="440" y="304"/>
                </a:cubicBezTo>
                <a:cubicBezTo>
                  <a:pt x="464" y="296"/>
                  <a:pt x="488" y="264"/>
                  <a:pt x="488" y="256"/>
                </a:cubicBezTo>
                <a:cubicBezTo>
                  <a:pt x="488" y="248"/>
                  <a:pt x="448" y="264"/>
                  <a:pt x="440" y="256"/>
                </a:cubicBezTo>
                <a:cubicBezTo>
                  <a:pt x="432" y="248"/>
                  <a:pt x="432" y="216"/>
                  <a:pt x="440" y="208"/>
                </a:cubicBezTo>
                <a:cubicBezTo>
                  <a:pt x="448" y="200"/>
                  <a:pt x="464" y="208"/>
                  <a:pt x="488" y="208"/>
                </a:cubicBezTo>
                <a:cubicBezTo>
                  <a:pt x="512" y="208"/>
                  <a:pt x="560" y="208"/>
                  <a:pt x="584" y="208"/>
                </a:cubicBezTo>
                <a:cubicBezTo>
                  <a:pt x="608" y="208"/>
                  <a:pt x="632" y="224"/>
                  <a:pt x="632" y="208"/>
                </a:cubicBezTo>
                <a:cubicBezTo>
                  <a:pt x="632" y="192"/>
                  <a:pt x="576" y="136"/>
                  <a:pt x="584" y="112"/>
                </a:cubicBezTo>
                <a:cubicBezTo>
                  <a:pt x="592" y="88"/>
                  <a:pt x="664" y="80"/>
                  <a:pt x="680" y="64"/>
                </a:cubicBezTo>
                <a:cubicBezTo>
                  <a:pt x="696" y="48"/>
                  <a:pt x="776" y="24"/>
                  <a:pt x="680" y="16"/>
                </a:cubicBezTo>
                <a:cubicBezTo>
                  <a:pt x="584" y="8"/>
                  <a:pt x="208" y="0"/>
                  <a:pt x="104" y="16"/>
                </a:cubicBezTo>
                <a:close/>
              </a:path>
            </a:pathLst>
          </a:custGeom>
          <a:solidFill>
            <a:srgbClr val="0033CC"/>
          </a:solidFill>
          <a:ln w="9525">
            <a:noFill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9509" name="Freeform 53"/>
          <p:cNvSpPr>
            <a:spLocks/>
          </p:cNvSpPr>
          <p:nvPr/>
        </p:nvSpPr>
        <p:spPr bwMode="auto">
          <a:xfrm>
            <a:off x="6981825" y="4783138"/>
            <a:ext cx="1231900" cy="495300"/>
          </a:xfrm>
          <a:custGeom>
            <a:avLst/>
            <a:gdLst/>
            <a:ahLst/>
            <a:cxnLst>
              <a:cxn ang="0">
                <a:pos x="104" y="16"/>
              </a:cxn>
              <a:cxn ang="0">
                <a:pos x="56" y="112"/>
              </a:cxn>
              <a:cxn ang="0">
                <a:pos x="152" y="160"/>
              </a:cxn>
              <a:cxn ang="0">
                <a:pos x="200" y="208"/>
              </a:cxn>
              <a:cxn ang="0">
                <a:pos x="152" y="256"/>
              </a:cxn>
              <a:cxn ang="0">
                <a:pos x="200" y="256"/>
              </a:cxn>
              <a:cxn ang="0">
                <a:pos x="248" y="208"/>
              </a:cxn>
              <a:cxn ang="0">
                <a:pos x="296" y="256"/>
              </a:cxn>
              <a:cxn ang="0">
                <a:pos x="344" y="304"/>
              </a:cxn>
              <a:cxn ang="0">
                <a:pos x="440" y="304"/>
              </a:cxn>
              <a:cxn ang="0">
                <a:pos x="488" y="256"/>
              </a:cxn>
              <a:cxn ang="0">
                <a:pos x="440" y="256"/>
              </a:cxn>
              <a:cxn ang="0">
                <a:pos x="440" y="208"/>
              </a:cxn>
              <a:cxn ang="0">
                <a:pos x="488" y="208"/>
              </a:cxn>
              <a:cxn ang="0">
                <a:pos x="584" y="208"/>
              </a:cxn>
              <a:cxn ang="0">
                <a:pos x="632" y="208"/>
              </a:cxn>
              <a:cxn ang="0">
                <a:pos x="584" y="112"/>
              </a:cxn>
              <a:cxn ang="0">
                <a:pos x="680" y="64"/>
              </a:cxn>
              <a:cxn ang="0">
                <a:pos x="680" y="16"/>
              </a:cxn>
              <a:cxn ang="0">
                <a:pos x="104" y="16"/>
              </a:cxn>
            </a:cxnLst>
            <a:rect l="0" t="0" r="r" b="b"/>
            <a:pathLst>
              <a:path w="776" h="312">
                <a:moveTo>
                  <a:pt x="104" y="16"/>
                </a:moveTo>
                <a:cubicBezTo>
                  <a:pt x="0" y="32"/>
                  <a:pt x="48" y="88"/>
                  <a:pt x="56" y="112"/>
                </a:cubicBezTo>
                <a:cubicBezTo>
                  <a:pt x="64" y="136"/>
                  <a:pt x="128" y="144"/>
                  <a:pt x="152" y="160"/>
                </a:cubicBezTo>
                <a:cubicBezTo>
                  <a:pt x="176" y="176"/>
                  <a:pt x="200" y="192"/>
                  <a:pt x="200" y="208"/>
                </a:cubicBezTo>
                <a:cubicBezTo>
                  <a:pt x="200" y="224"/>
                  <a:pt x="152" y="248"/>
                  <a:pt x="152" y="256"/>
                </a:cubicBezTo>
                <a:cubicBezTo>
                  <a:pt x="152" y="264"/>
                  <a:pt x="184" y="264"/>
                  <a:pt x="200" y="256"/>
                </a:cubicBezTo>
                <a:cubicBezTo>
                  <a:pt x="216" y="248"/>
                  <a:pt x="232" y="208"/>
                  <a:pt x="248" y="208"/>
                </a:cubicBezTo>
                <a:cubicBezTo>
                  <a:pt x="264" y="208"/>
                  <a:pt x="280" y="240"/>
                  <a:pt x="296" y="256"/>
                </a:cubicBezTo>
                <a:cubicBezTo>
                  <a:pt x="312" y="272"/>
                  <a:pt x="320" y="296"/>
                  <a:pt x="344" y="304"/>
                </a:cubicBezTo>
                <a:cubicBezTo>
                  <a:pt x="368" y="312"/>
                  <a:pt x="416" y="312"/>
                  <a:pt x="440" y="304"/>
                </a:cubicBezTo>
                <a:cubicBezTo>
                  <a:pt x="464" y="296"/>
                  <a:pt x="488" y="264"/>
                  <a:pt x="488" y="256"/>
                </a:cubicBezTo>
                <a:cubicBezTo>
                  <a:pt x="488" y="248"/>
                  <a:pt x="448" y="264"/>
                  <a:pt x="440" y="256"/>
                </a:cubicBezTo>
                <a:cubicBezTo>
                  <a:pt x="432" y="248"/>
                  <a:pt x="432" y="216"/>
                  <a:pt x="440" y="208"/>
                </a:cubicBezTo>
                <a:cubicBezTo>
                  <a:pt x="448" y="200"/>
                  <a:pt x="464" y="208"/>
                  <a:pt x="488" y="208"/>
                </a:cubicBezTo>
                <a:cubicBezTo>
                  <a:pt x="512" y="208"/>
                  <a:pt x="560" y="208"/>
                  <a:pt x="584" y="208"/>
                </a:cubicBezTo>
                <a:cubicBezTo>
                  <a:pt x="608" y="208"/>
                  <a:pt x="632" y="224"/>
                  <a:pt x="632" y="208"/>
                </a:cubicBezTo>
                <a:cubicBezTo>
                  <a:pt x="632" y="192"/>
                  <a:pt x="576" y="136"/>
                  <a:pt x="584" y="112"/>
                </a:cubicBezTo>
                <a:cubicBezTo>
                  <a:pt x="592" y="88"/>
                  <a:pt x="664" y="80"/>
                  <a:pt x="680" y="64"/>
                </a:cubicBezTo>
                <a:cubicBezTo>
                  <a:pt x="696" y="48"/>
                  <a:pt x="776" y="24"/>
                  <a:pt x="680" y="16"/>
                </a:cubicBezTo>
                <a:cubicBezTo>
                  <a:pt x="584" y="8"/>
                  <a:pt x="208" y="0"/>
                  <a:pt x="104" y="16"/>
                </a:cubicBezTo>
                <a:close/>
              </a:path>
            </a:pathLst>
          </a:custGeom>
          <a:solidFill>
            <a:srgbClr val="0033CC"/>
          </a:solidFill>
          <a:ln w="9525">
            <a:noFill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9510" name="AutoShape 54"/>
          <p:cNvSpPr>
            <a:spLocks noChangeArrowheads="1"/>
          </p:cNvSpPr>
          <p:nvPr/>
        </p:nvSpPr>
        <p:spPr bwMode="auto">
          <a:xfrm>
            <a:off x="2608263" y="4681538"/>
            <a:ext cx="457200" cy="1371600"/>
          </a:xfrm>
          <a:prstGeom prst="lightningBol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511" name="Rectangle 55"/>
          <p:cNvSpPr>
            <a:spLocks noChangeArrowheads="1"/>
          </p:cNvSpPr>
          <p:nvPr/>
        </p:nvSpPr>
        <p:spPr bwMode="auto">
          <a:xfrm>
            <a:off x="2965450" y="5718175"/>
            <a:ext cx="6026150" cy="1057275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9512" name="Text Box 56"/>
          <p:cNvSpPr txBox="1">
            <a:spLocks noChangeArrowheads="1"/>
          </p:cNvSpPr>
          <p:nvPr/>
        </p:nvSpPr>
        <p:spPr bwMode="auto">
          <a:xfrm>
            <a:off x="2995613" y="6294438"/>
            <a:ext cx="280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очаг    воспаления</a:t>
            </a:r>
          </a:p>
        </p:txBody>
      </p:sp>
      <p:sp>
        <p:nvSpPr>
          <p:cNvPr id="19513" name="Rectangle 57"/>
          <p:cNvSpPr>
            <a:spLocks noChangeArrowheads="1"/>
          </p:cNvSpPr>
          <p:nvPr/>
        </p:nvSpPr>
        <p:spPr bwMode="auto">
          <a:xfrm>
            <a:off x="298450" y="5708650"/>
            <a:ext cx="2533650" cy="105727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576" name="Freeform 120"/>
          <p:cNvSpPr>
            <a:spLocks/>
          </p:cNvSpPr>
          <p:nvPr/>
        </p:nvSpPr>
        <p:spPr bwMode="auto">
          <a:xfrm>
            <a:off x="6408738" y="4776788"/>
            <a:ext cx="1231900" cy="495300"/>
          </a:xfrm>
          <a:custGeom>
            <a:avLst/>
            <a:gdLst/>
            <a:ahLst/>
            <a:cxnLst>
              <a:cxn ang="0">
                <a:pos x="104" y="16"/>
              </a:cxn>
              <a:cxn ang="0">
                <a:pos x="56" y="112"/>
              </a:cxn>
              <a:cxn ang="0">
                <a:pos x="152" y="160"/>
              </a:cxn>
              <a:cxn ang="0">
                <a:pos x="200" y="208"/>
              </a:cxn>
              <a:cxn ang="0">
                <a:pos x="152" y="256"/>
              </a:cxn>
              <a:cxn ang="0">
                <a:pos x="200" y="256"/>
              </a:cxn>
              <a:cxn ang="0">
                <a:pos x="248" y="208"/>
              </a:cxn>
              <a:cxn ang="0">
                <a:pos x="296" y="256"/>
              </a:cxn>
              <a:cxn ang="0">
                <a:pos x="344" y="304"/>
              </a:cxn>
              <a:cxn ang="0">
                <a:pos x="440" y="304"/>
              </a:cxn>
              <a:cxn ang="0">
                <a:pos x="488" y="256"/>
              </a:cxn>
              <a:cxn ang="0">
                <a:pos x="440" y="256"/>
              </a:cxn>
              <a:cxn ang="0">
                <a:pos x="440" y="208"/>
              </a:cxn>
              <a:cxn ang="0">
                <a:pos x="488" y="208"/>
              </a:cxn>
              <a:cxn ang="0">
                <a:pos x="584" y="208"/>
              </a:cxn>
              <a:cxn ang="0">
                <a:pos x="632" y="208"/>
              </a:cxn>
              <a:cxn ang="0">
                <a:pos x="584" y="112"/>
              </a:cxn>
              <a:cxn ang="0">
                <a:pos x="680" y="64"/>
              </a:cxn>
              <a:cxn ang="0">
                <a:pos x="680" y="16"/>
              </a:cxn>
              <a:cxn ang="0">
                <a:pos x="104" y="16"/>
              </a:cxn>
            </a:cxnLst>
            <a:rect l="0" t="0" r="r" b="b"/>
            <a:pathLst>
              <a:path w="776" h="312">
                <a:moveTo>
                  <a:pt x="104" y="16"/>
                </a:moveTo>
                <a:cubicBezTo>
                  <a:pt x="0" y="32"/>
                  <a:pt x="48" y="88"/>
                  <a:pt x="56" y="112"/>
                </a:cubicBezTo>
                <a:cubicBezTo>
                  <a:pt x="64" y="136"/>
                  <a:pt x="128" y="144"/>
                  <a:pt x="152" y="160"/>
                </a:cubicBezTo>
                <a:cubicBezTo>
                  <a:pt x="176" y="176"/>
                  <a:pt x="200" y="192"/>
                  <a:pt x="200" y="208"/>
                </a:cubicBezTo>
                <a:cubicBezTo>
                  <a:pt x="200" y="224"/>
                  <a:pt x="152" y="248"/>
                  <a:pt x="152" y="256"/>
                </a:cubicBezTo>
                <a:cubicBezTo>
                  <a:pt x="152" y="264"/>
                  <a:pt x="184" y="264"/>
                  <a:pt x="200" y="256"/>
                </a:cubicBezTo>
                <a:cubicBezTo>
                  <a:pt x="216" y="248"/>
                  <a:pt x="232" y="208"/>
                  <a:pt x="248" y="208"/>
                </a:cubicBezTo>
                <a:cubicBezTo>
                  <a:pt x="264" y="208"/>
                  <a:pt x="280" y="240"/>
                  <a:pt x="296" y="256"/>
                </a:cubicBezTo>
                <a:cubicBezTo>
                  <a:pt x="312" y="272"/>
                  <a:pt x="320" y="296"/>
                  <a:pt x="344" y="304"/>
                </a:cubicBezTo>
                <a:cubicBezTo>
                  <a:pt x="368" y="312"/>
                  <a:pt x="416" y="312"/>
                  <a:pt x="440" y="304"/>
                </a:cubicBezTo>
                <a:cubicBezTo>
                  <a:pt x="464" y="296"/>
                  <a:pt x="488" y="264"/>
                  <a:pt x="488" y="256"/>
                </a:cubicBezTo>
                <a:cubicBezTo>
                  <a:pt x="488" y="248"/>
                  <a:pt x="448" y="264"/>
                  <a:pt x="440" y="256"/>
                </a:cubicBezTo>
                <a:cubicBezTo>
                  <a:pt x="432" y="248"/>
                  <a:pt x="432" y="216"/>
                  <a:pt x="440" y="208"/>
                </a:cubicBezTo>
                <a:cubicBezTo>
                  <a:pt x="448" y="200"/>
                  <a:pt x="464" y="208"/>
                  <a:pt x="488" y="208"/>
                </a:cubicBezTo>
                <a:cubicBezTo>
                  <a:pt x="512" y="208"/>
                  <a:pt x="560" y="208"/>
                  <a:pt x="584" y="208"/>
                </a:cubicBezTo>
                <a:cubicBezTo>
                  <a:pt x="608" y="208"/>
                  <a:pt x="632" y="224"/>
                  <a:pt x="632" y="208"/>
                </a:cubicBezTo>
                <a:cubicBezTo>
                  <a:pt x="632" y="192"/>
                  <a:pt x="576" y="136"/>
                  <a:pt x="584" y="112"/>
                </a:cubicBezTo>
                <a:cubicBezTo>
                  <a:pt x="592" y="88"/>
                  <a:pt x="664" y="80"/>
                  <a:pt x="680" y="64"/>
                </a:cubicBezTo>
                <a:cubicBezTo>
                  <a:pt x="696" y="48"/>
                  <a:pt x="776" y="24"/>
                  <a:pt x="680" y="16"/>
                </a:cubicBezTo>
                <a:cubicBezTo>
                  <a:pt x="584" y="8"/>
                  <a:pt x="208" y="0"/>
                  <a:pt x="104" y="16"/>
                </a:cubicBezTo>
                <a:close/>
              </a:path>
            </a:pathLst>
          </a:custGeom>
          <a:solidFill>
            <a:srgbClr val="0033CC"/>
          </a:solidFill>
          <a:ln w="9525">
            <a:noFill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19577" name="Group 121"/>
          <p:cNvGrpSpPr>
            <a:grpSpLocks/>
          </p:cNvGrpSpPr>
          <p:nvPr/>
        </p:nvGrpSpPr>
        <p:grpSpPr bwMode="auto">
          <a:xfrm rot="-168292">
            <a:off x="7524750" y="3106738"/>
            <a:ext cx="1524000" cy="1811337"/>
            <a:chOff x="3438" y="2247"/>
            <a:chExt cx="377" cy="175"/>
          </a:xfrm>
        </p:grpSpPr>
        <p:sp>
          <p:nvSpPr>
            <p:cNvPr id="19578" name="Freeform 122" descr="Упаковочная бумага"/>
            <p:cNvSpPr>
              <a:spLocks/>
            </p:cNvSpPr>
            <p:nvPr/>
          </p:nvSpPr>
          <p:spPr bwMode="auto">
            <a:xfrm>
              <a:off x="3438" y="2247"/>
              <a:ext cx="377" cy="175"/>
            </a:xfrm>
            <a:custGeom>
              <a:avLst/>
              <a:gdLst/>
              <a:ahLst/>
              <a:cxnLst>
                <a:cxn ang="0">
                  <a:pos x="342" y="39"/>
                </a:cxn>
                <a:cxn ang="0">
                  <a:pos x="138" y="27"/>
                </a:cxn>
                <a:cxn ang="0">
                  <a:pos x="75" y="0"/>
                </a:cxn>
                <a:cxn ang="0">
                  <a:pos x="9" y="15"/>
                </a:cxn>
                <a:cxn ang="0">
                  <a:pos x="0" y="33"/>
                </a:cxn>
                <a:cxn ang="0">
                  <a:pos x="3" y="123"/>
                </a:cxn>
                <a:cxn ang="0">
                  <a:pos x="96" y="168"/>
                </a:cxn>
                <a:cxn ang="0">
                  <a:pos x="357" y="159"/>
                </a:cxn>
                <a:cxn ang="0">
                  <a:pos x="375" y="132"/>
                </a:cxn>
                <a:cxn ang="0">
                  <a:pos x="357" y="48"/>
                </a:cxn>
                <a:cxn ang="0">
                  <a:pos x="342" y="39"/>
                </a:cxn>
              </a:cxnLst>
              <a:rect l="0" t="0" r="r" b="b"/>
              <a:pathLst>
                <a:path w="377" h="175">
                  <a:moveTo>
                    <a:pt x="342" y="39"/>
                  </a:moveTo>
                  <a:cubicBezTo>
                    <a:pt x="272" y="37"/>
                    <a:pt x="207" y="37"/>
                    <a:pt x="138" y="27"/>
                  </a:cubicBezTo>
                  <a:cubicBezTo>
                    <a:pt x="118" y="14"/>
                    <a:pt x="98" y="6"/>
                    <a:pt x="75" y="0"/>
                  </a:cubicBezTo>
                  <a:cubicBezTo>
                    <a:pt x="49" y="2"/>
                    <a:pt x="30" y="1"/>
                    <a:pt x="9" y="15"/>
                  </a:cubicBezTo>
                  <a:cubicBezTo>
                    <a:pt x="6" y="20"/>
                    <a:pt x="0" y="27"/>
                    <a:pt x="0" y="33"/>
                  </a:cubicBezTo>
                  <a:cubicBezTo>
                    <a:pt x="0" y="63"/>
                    <a:pt x="1" y="93"/>
                    <a:pt x="3" y="123"/>
                  </a:cubicBezTo>
                  <a:cubicBezTo>
                    <a:pt x="5" y="156"/>
                    <a:pt x="71" y="164"/>
                    <a:pt x="96" y="168"/>
                  </a:cubicBezTo>
                  <a:cubicBezTo>
                    <a:pt x="280" y="166"/>
                    <a:pt x="260" y="175"/>
                    <a:pt x="357" y="159"/>
                  </a:cubicBezTo>
                  <a:cubicBezTo>
                    <a:pt x="366" y="150"/>
                    <a:pt x="371" y="144"/>
                    <a:pt x="375" y="132"/>
                  </a:cubicBezTo>
                  <a:cubicBezTo>
                    <a:pt x="374" y="121"/>
                    <a:pt x="377" y="61"/>
                    <a:pt x="357" y="48"/>
                  </a:cubicBezTo>
                  <a:cubicBezTo>
                    <a:pt x="338" y="36"/>
                    <a:pt x="349" y="53"/>
                    <a:pt x="342" y="39"/>
                  </a:cubicBez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19050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9579" name="Oval 123"/>
            <p:cNvSpPr>
              <a:spLocks noChangeArrowheads="1"/>
            </p:cNvSpPr>
            <p:nvPr/>
          </p:nvSpPr>
          <p:spPr bwMode="auto">
            <a:xfrm rot="1614571">
              <a:off x="3477" y="2310"/>
              <a:ext cx="138" cy="72"/>
            </a:xfrm>
            <a:prstGeom prst="ellipse">
              <a:avLst/>
            </a:prstGeom>
            <a:solidFill>
              <a:srgbClr val="CCCC00"/>
            </a:solidFill>
            <a:ln w="9525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9580" name="Group 124"/>
          <p:cNvGrpSpPr>
            <a:grpSpLocks/>
          </p:cNvGrpSpPr>
          <p:nvPr/>
        </p:nvGrpSpPr>
        <p:grpSpPr bwMode="auto">
          <a:xfrm rot="-168292">
            <a:off x="3570288" y="2954338"/>
            <a:ext cx="2032000" cy="1970087"/>
            <a:chOff x="3438" y="2247"/>
            <a:chExt cx="377" cy="175"/>
          </a:xfrm>
        </p:grpSpPr>
        <p:sp>
          <p:nvSpPr>
            <p:cNvPr id="19581" name="Freeform 125" descr="Упаковочная бумага"/>
            <p:cNvSpPr>
              <a:spLocks/>
            </p:cNvSpPr>
            <p:nvPr/>
          </p:nvSpPr>
          <p:spPr bwMode="auto">
            <a:xfrm>
              <a:off x="3438" y="2247"/>
              <a:ext cx="377" cy="175"/>
            </a:xfrm>
            <a:custGeom>
              <a:avLst/>
              <a:gdLst/>
              <a:ahLst/>
              <a:cxnLst>
                <a:cxn ang="0">
                  <a:pos x="342" y="39"/>
                </a:cxn>
                <a:cxn ang="0">
                  <a:pos x="138" y="27"/>
                </a:cxn>
                <a:cxn ang="0">
                  <a:pos x="75" y="0"/>
                </a:cxn>
                <a:cxn ang="0">
                  <a:pos x="9" y="15"/>
                </a:cxn>
                <a:cxn ang="0">
                  <a:pos x="0" y="33"/>
                </a:cxn>
                <a:cxn ang="0">
                  <a:pos x="3" y="123"/>
                </a:cxn>
                <a:cxn ang="0">
                  <a:pos x="96" y="168"/>
                </a:cxn>
                <a:cxn ang="0">
                  <a:pos x="357" y="159"/>
                </a:cxn>
                <a:cxn ang="0">
                  <a:pos x="375" y="132"/>
                </a:cxn>
                <a:cxn ang="0">
                  <a:pos x="357" y="48"/>
                </a:cxn>
                <a:cxn ang="0">
                  <a:pos x="342" y="39"/>
                </a:cxn>
              </a:cxnLst>
              <a:rect l="0" t="0" r="r" b="b"/>
              <a:pathLst>
                <a:path w="377" h="175">
                  <a:moveTo>
                    <a:pt x="342" y="39"/>
                  </a:moveTo>
                  <a:cubicBezTo>
                    <a:pt x="272" y="37"/>
                    <a:pt x="207" y="37"/>
                    <a:pt x="138" y="27"/>
                  </a:cubicBezTo>
                  <a:cubicBezTo>
                    <a:pt x="118" y="14"/>
                    <a:pt x="98" y="6"/>
                    <a:pt x="75" y="0"/>
                  </a:cubicBezTo>
                  <a:cubicBezTo>
                    <a:pt x="49" y="2"/>
                    <a:pt x="30" y="1"/>
                    <a:pt x="9" y="15"/>
                  </a:cubicBezTo>
                  <a:cubicBezTo>
                    <a:pt x="6" y="20"/>
                    <a:pt x="0" y="27"/>
                    <a:pt x="0" y="33"/>
                  </a:cubicBezTo>
                  <a:cubicBezTo>
                    <a:pt x="0" y="63"/>
                    <a:pt x="1" y="93"/>
                    <a:pt x="3" y="123"/>
                  </a:cubicBezTo>
                  <a:cubicBezTo>
                    <a:pt x="5" y="156"/>
                    <a:pt x="71" y="164"/>
                    <a:pt x="96" y="168"/>
                  </a:cubicBezTo>
                  <a:cubicBezTo>
                    <a:pt x="280" y="166"/>
                    <a:pt x="260" y="175"/>
                    <a:pt x="357" y="159"/>
                  </a:cubicBezTo>
                  <a:cubicBezTo>
                    <a:pt x="366" y="150"/>
                    <a:pt x="371" y="144"/>
                    <a:pt x="375" y="132"/>
                  </a:cubicBezTo>
                  <a:cubicBezTo>
                    <a:pt x="374" y="121"/>
                    <a:pt x="377" y="61"/>
                    <a:pt x="357" y="48"/>
                  </a:cubicBezTo>
                  <a:cubicBezTo>
                    <a:pt x="338" y="36"/>
                    <a:pt x="349" y="53"/>
                    <a:pt x="342" y="39"/>
                  </a:cubicBez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19050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9582" name="Oval 126"/>
            <p:cNvSpPr>
              <a:spLocks noChangeArrowheads="1"/>
            </p:cNvSpPr>
            <p:nvPr/>
          </p:nvSpPr>
          <p:spPr bwMode="auto">
            <a:xfrm rot="1614571">
              <a:off x="3477" y="2310"/>
              <a:ext cx="138" cy="72"/>
            </a:xfrm>
            <a:prstGeom prst="ellipse">
              <a:avLst/>
            </a:prstGeom>
            <a:solidFill>
              <a:srgbClr val="CCCC00"/>
            </a:solidFill>
            <a:ln w="9525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583" name="Text Box 127"/>
          <p:cNvSpPr txBox="1">
            <a:spLocks noChangeArrowheads="1"/>
          </p:cNvSpPr>
          <p:nvPr/>
        </p:nvSpPr>
        <p:spPr bwMode="auto">
          <a:xfrm>
            <a:off x="6096000" y="6096000"/>
            <a:ext cx="2828925" cy="434975"/>
          </a:xfrm>
          <a:prstGeom prst="rect">
            <a:avLst/>
          </a:prstGeom>
          <a:noFill/>
          <a:ln w="381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хемоаттрактанты</a:t>
            </a:r>
          </a:p>
        </p:txBody>
      </p:sp>
      <p:sp>
        <p:nvSpPr>
          <p:cNvPr id="19584" name="Line 128"/>
          <p:cNvSpPr>
            <a:spLocks noChangeShapeType="1"/>
          </p:cNvSpPr>
          <p:nvPr/>
        </p:nvSpPr>
        <p:spPr bwMode="auto">
          <a:xfrm flipV="1">
            <a:off x="6553200" y="5257800"/>
            <a:ext cx="0" cy="8382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arrow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9598" name="AutoShape 142"/>
          <p:cNvSpPr>
            <a:spLocks noChangeArrowheads="1"/>
          </p:cNvSpPr>
          <p:nvPr/>
        </p:nvSpPr>
        <p:spPr bwMode="auto">
          <a:xfrm>
            <a:off x="5680075" y="3079750"/>
            <a:ext cx="1790700" cy="1828800"/>
          </a:xfrm>
          <a:prstGeom prst="leftRightArrowCallout">
            <a:avLst>
              <a:gd name="adj1" fmla="val 10459"/>
              <a:gd name="adj2" fmla="val 25532"/>
              <a:gd name="adj3" fmla="val 6847"/>
              <a:gd name="adj4" fmla="val 75000"/>
            </a:avLst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экспрессия</a:t>
            </a:r>
          </a:p>
          <a:p>
            <a:pPr algn="ctr"/>
            <a:r>
              <a:rPr lang="ru-RU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молекул</a:t>
            </a:r>
          </a:p>
          <a:p>
            <a:pPr algn="ctr"/>
            <a:r>
              <a:rPr lang="ru-RU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клеточной</a:t>
            </a:r>
          </a:p>
          <a:p>
            <a:pPr algn="ctr"/>
            <a:r>
              <a:rPr lang="ru-RU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адгезии</a:t>
            </a:r>
          </a:p>
          <a:p>
            <a:pPr algn="ctr"/>
            <a:r>
              <a:rPr lang="en-US" sz="18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ICAM-1</a:t>
            </a:r>
            <a:endParaRPr lang="ru-RU" sz="18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9599" name="Group 143"/>
          <p:cNvGrpSpPr>
            <a:grpSpLocks/>
          </p:cNvGrpSpPr>
          <p:nvPr/>
        </p:nvGrpSpPr>
        <p:grpSpPr bwMode="auto">
          <a:xfrm>
            <a:off x="3657600" y="1219200"/>
            <a:ext cx="3733800" cy="1295400"/>
            <a:chOff x="432" y="1392"/>
            <a:chExt cx="864" cy="432"/>
          </a:xfrm>
        </p:grpSpPr>
        <p:sp>
          <p:nvSpPr>
            <p:cNvPr id="19600" name="Oval 144" descr="Букет"/>
            <p:cNvSpPr>
              <a:spLocks noChangeArrowheads="1"/>
            </p:cNvSpPr>
            <p:nvPr/>
          </p:nvSpPr>
          <p:spPr bwMode="auto">
            <a:xfrm>
              <a:off x="432" y="1392"/>
              <a:ext cx="864" cy="432"/>
            </a:xfrm>
            <a:prstGeom prst="ellipse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601" name="Oval 145"/>
            <p:cNvSpPr>
              <a:spLocks noChangeArrowheads="1"/>
            </p:cNvSpPr>
            <p:nvPr/>
          </p:nvSpPr>
          <p:spPr bwMode="auto">
            <a:xfrm>
              <a:off x="720" y="1488"/>
              <a:ext cx="144" cy="96"/>
            </a:xfrm>
            <a:prstGeom prst="ellipse">
              <a:avLst/>
            </a:prstGeom>
            <a:solidFill>
              <a:srgbClr val="66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602" name="Oval 146"/>
            <p:cNvSpPr>
              <a:spLocks noChangeArrowheads="1"/>
            </p:cNvSpPr>
            <p:nvPr/>
          </p:nvSpPr>
          <p:spPr bwMode="auto">
            <a:xfrm>
              <a:off x="854" y="1500"/>
              <a:ext cx="144" cy="48"/>
            </a:xfrm>
            <a:prstGeom prst="ellipse">
              <a:avLst/>
            </a:prstGeom>
            <a:solidFill>
              <a:srgbClr val="66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603" name="Oval 147"/>
            <p:cNvSpPr>
              <a:spLocks noChangeArrowheads="1"/>
            </p:cNvSpPr>
            <p:nvPr/>
          </p:nvSpPr>
          <p:spPr bwMode="auto">
            <a:xfrm>
              <a:off x="960" y="1632"/>
              <a:ext cx="96" cy="96"/>
            </a:xfrm>
            <a:prstGeom prst="ellipse">
              <a:avLst/>
            </a:prstGeom>
            <a:solidFill>
              <a:srgbClr val="66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604" name="Oval 148"/>
            <p:cNvSpPr>
              <a:spLocks noChangeArrowheads="1"/>
            </p:cNvSpPr>
            <p:nvPr/>
          </p:nvSpPr>
          <p:spPr bwMode="auto">
            <a:xfrm>
              <a:off x="960" y="1536"/>
              <a:ext cx="144" cy="96"/>
            </a:xfrm>
            <a:prstGeom prst="ellipse">
              <a:avLst/>
            </a:prstGeom>
            <a:solidFill>
              <a:srgbClr val="66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9605" name="Group 149"/>
          <p:cNvGrpSpPr>
            <a:grpSpLocks/>
          </p:cNvGrpSpPr>
          <p:nvPr/>
        </p:nvGrpSpPr>
        <p:grpSpPr bwMode="auto">
          <a:xfrm>
            <a:off x="96838" y="1435100"/>
            <a:ext cx="2514600" cy="1524000"/>
            <a:chOff x="432" y="1392"/>
            <a:chExt cx="864" cy="432"/>
          </a:xfrm>
        </p:grpSpPr>
        <p:sp>
          <p:nvSpPr>
            <p:cNvPr id="19606" name="Oval 150" descr="Букет"/>
            <p:cNvSpPr>
              <a:spLocks noChangeArrowheads="1"/>
            </p:cNvSpPr>
            <p:nvPr/>
          </p:nvSpPr>
          <p:spPr bwMode="auto">
            <a:xfrm>
              <a:off x="432" y="1392"/>
              <a:ext cx="864" cy="432"/>
            </a:xfrm>
            <a:prstGeom prst="ellipse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607" name="Oval 151"/>
            <p:cNvSpPr>
              <a:spLocks noChangeArrowheads="1"/>
            </p:cNvSpPr>
            <p:nvPr/>
          </p:nvSpPr>
          <p:spPr bwMode="auto">
            <a:xfrm>
              <a:off x="720" y="1488"/>
              <a:ext cx="144" cy="96"/>
            </a:xfrm>
            <a:prstGeom prst="ellipse">
              <a:avLst/>
            </a:prstGeom>
            <a:solidFill>
              <a:srgbClr val="66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608" name="Oval 152"/>
            <p:cNvSpPr>
              <a:spLocks noChangeArrowheads="1"/>
            </p:cNvSpPr>
            <p:nvPr/>
          </p:nvSpPr>
          <p:spPr bwMode="auto">
            <a:xfrm>
              <a:off x="854" y="1500"/>
              <a:ext cx="144" cy="48"/>
            </a:xfrm>
            <a:prstGeom prst="ellipse">
              <a:avLst/>
            </a:prstGeom>
            <a:solidFill>
              <a:srgbClr val="66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609" name="Oval 153"/>
            <p:cNvSpPr>
              <a:spLocks noChangeArrowheads="1"/>
            </p:cNvSpPr>
            <p:nvPr/>
          </p:nvSpPr>
          <p:spPr bwMode="auto">
            <a:xfrm>
              <a:off x="960" y="1632"/>
              <a:ext cx="96" cy="96"/>
            </a:xfrm>
            <a:prstGeom prst="ellipse">
              <a:avLst/>
            </a:prstGeom>
            <a:solidFill>
              <a:srgbClr val="66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610" name="Oval 154"/>
            <p:cNvSpPr>
              <a:spLocks noChangeArrowheads="1"/>
            </p:cNvSpPr>
            <p:nvPr/>
          </p:nvSpPr>
          <p:spPr bwMode="auto">
            <a:xfrm>
              <a:off x="960" y="1536"/>
              <a:ext cx="144" cy="96"/>
            </a:xfrm>
            <a:prstGeom prst="ellipse">
              <a:avLst/>
            </a:prstGeom>
            <a:solidFill>
              <a:srgbClr val="66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9" name="Freeform 49" descr="Почтовая бумага"/>
          <p:cNvSpPr>
            <a:spLocks/>
          </p:cNvSpPr>
          <p:nvPr/>
        </p:nvSpPr>
        <p:spPr bwMode="auto">
          <a:xfrm rot="-3102270">
            <a:off x="-393700" y="1155700"/>
            <a:ext cx="2579688" cy="2097088"/>
          </a:xfrm>
          <a:custGeom>
            <a:avLst/>
            <a:gdLst/>
            <a:ahLst/>
            <a:cxnLst>
              <a:cxn ang="0">
                <a:pos x="403" y="569"/>
              </a:cxn>
              <a:cxn ang="0">
                <a:pos x="202" y="509"/>
              </a:cxn>
              <a:cxn ang="0">
                <a:pos x="147" y="604"/>
              </a:cxn>
              <a:cxn ang="0">
                <a:pos x="137" y="699"/>
              </a:cxn>
              <a:cxn ang="0">
                <a:pos x="14" y="794"/>
              </a:cxn>
              <a:cxn ang="0">
                <a:pos x="53" y="1020"/>
              </a:cxn>
              <a:cxn ang="0">
                <a:pos x="208" y="1246"/>
              </a:cxn>
              <a:cxn ang="0">
                <a:pos x="558" y="1302"/>
              </a:cxn>
              <a:cxn ang="0">
                <a:pos x="947" y="1246"/>
              </a:cxn>
              <a:cxn ang="0">
                <a:pos x="1335" y="1302"/>
              </a:cxn>
              <a:cxn ang="0">
                <a:pos x="1607" y="1133"/>
              </a:cxn>
              <a:cxn ang="0">
                <a:pos x="1444" y="794"/>
              </a:cxn>
              <a:cxn ang="0">
                <a:pos x="1529" y="229"/>
              </a:cxn>
              <a:cxn ang="0">
                <a:pos x="1296" y="60"/>
              </a:cxn>
              <a:cxn ang="0">
                <a:pos x="969" y="589"/>
              </a:cxn>
              <a:cxn ang="0">
                <a:pos x="563" y="339"/>
              </a:cxn>
              <a:cxn ang="0">
                <a:pos x="403" y="569"/>
              </a:cxn>
            </a:cxnLst>
            <a:rect l="0" t="0" r="r" b="b"/>
            <a:pathLst>
              <a:path w="1625" h="1321">
                <a:moveTo>
                  <a:pt x="403" y="569"/>
                </a:moveTo>
                <a:cubicBezTo>
                  <a:pt x="343" y="597"/>
                  <a:pt x="245" y="503"/>
                  <a:pt x="202" y="509"/>
                </a:cubicBezTo>
                <a:cubicBezTo>
                  <a:pt x="159" y="515"/>
                  <a:pt x="158" y="572"/>
                  <a:pt x="147" y="604"/>
                </a:cubicBezTo>
                <a:cubicBezTo>
                  <a:pt x="136" y="636"/>
                  <a:pt x="159" y="667"/>
                  <a:pt x="137" y="699"/>
                </a:cubicBezTo>
                <a:cubicBezTo>
                  <a:pt x="115" y="731"/>
                  <a:pt x="28" y="741"/>
                  <a:pt x="14" y="794"/>
                </a:cubicBezTo>
                <a:cubicBezTo>
                  <a:pt x="0" y="847"/>
                  <a:pt x="20" y="945"/>
                  <a:pt x="53" y="1020"/>
                </a:cubicBezTo>
                <a:cubicBezTo>
                  <a:pt x="85" y="1095"/>
                  <a:pt x="124" y="1199"/>
                  <a:pt x="208" y="1246"/>
                </a:cubicBezTo>
                <a:cubicBezTo>
                  <a:pt x="292" y="1293"/>
                  <a:pt x="435" y="1302"/>
                  <a:pt x="558" y="1302"/>
                </a:cubicBezTo>
                <a:cubicBezTo>
                  <a:pt x="681" y="1302"/>
                  <a:pt x="817" y="1246"/>
                  <a:pt x="947" y="1246"/>
                </a:cubicBezTo>
                <a:cubicBezTo>
                  <a:pt x="1076" y="1246"/>
                  <a:pt x="1225" y="1321"/>
                  <a:pt x="1335" y="1302"/>
                </a:cubicBezTo>
                <a:cubicBezTo>
                  <a:pt x="1445" y="1283"/>
                  <a:pt x="1589" y="1217"/>
                  <a:pt x="1607" y="1133"/>
                </a:cubicBezTo>
                <a:cubicBezTo>
                  <a:pt x="1625" y="1049"/>
                  <a:pt x="1457" y="945"/>
                  <a:pt x="1444" y="794"/>
                </a:cubicBezTo>
                <a:cubicBezTo>
                  <a:pt x="1431" y="643"/>
                  <a:pt x="1554" y="351"/>
                  <a:pt x="1529" y="229"/>
                </a:cubicBezTo>
                <a:cubicBezTo>
                  <a:pt x="1504" y="107"/>
                  <a:pt x="1389" y="0"/>
                  <a:pt x="1296" y="60"/>
                </a:cubicBezTo>
                <a:cubicBezTo>
                  <a:pt x="1203" y="120"/>
                  <a:pt x="1091" y="543"/>
                  <a:pt x="969" y="589"/>
                </a:cubicBezTo>
                <a:cubicBezTo>
                  <a:pt x="847" y="635"/>
                  <a:pt x="657" y="342"/>
                  <a:pt x="563" y="339"/>
                </a:cubicBezTo>
                <a:cubicBezTo>
                  <a:pt x="469" y="336"/>
                  <a:pt x="488" y="578"/>
                  <a:pt x="403" y="569"/>
                </a:cubicBez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38100" cmpd="sng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0523" name="Freeform 43" descr="Почтовая бумага"/>
          <p:cNvSpPr>
            <a:spLocks/>
          </p:cNvSpPr>
          <p:nvPr/>
        </p:nvSpPr>
        <p:spPr bwMode="auto">
          <a:xfrm flipH="1">
            <a:off x="381000" y="4572000"/>
            <a:ext cx="2579688" cy="2097088"/>
          </a:xfrm>
          <a:custGeom>
            <a:avLst/>
            <a:gdLst/>
            <a:ahLst/>
            <a:cxnLst>
              <a:cxn ang="0">
                <a:pos x="403" y="569"/>
              </a:cxn>
              <a:cxn ang="0">
                <a:pos x="202" y="509"/>
              </a:cxn>
              <a:cxn ang="0">
                <a:pos x="147" y="604"/>
              </a:cxn>
              <a:cxn ang="0">
                <a:pos x="137" y="699"/>
              </a:cxn>
              <a:cxn ang="0">
                <a:pos x="14" y="794"/>
              </a:cxn>
              <a:cxn ang="0">
                <a:pos x="53" y="1020"/>
              </a:cxn>
              <a:cxn ang="0">
                <a:pos x="208" y="1246"/>
              </a:cxn>
              <a:cxn ang="0">
                <a:pos x="558" y="1302"/>
              </a:cxn>
              <a:cxn ang="0">
                <a:pos x="947" y="1246"/>
              </a:cxn>
              <a:cxn ang="0">
                <a:pos x="1335" y="1302"/>
              </a:cxn>
              <a:cxn ang="0">
                <a:pos x="1607" y="1133"/>
              </a:cxn>
              <a:cxn ang="0">
                <a:pos x="1444" y="794"/>
              </a:cxn>
              <a:cxn ang="0">
                <a:pos x="1529" y="229"/>
              </a:cxn>
              <a:cxn ang="0">
                <a:pos x="1296" y="60"/>
              </a:cxn>
              <a:cxn ang="0">
                <a:pos x="969" y="589"/>
              </a:cxn>
              <a:cxn ang="0">
                <a:pos x="563" y="339"/>
              </a:cxn>
              <a:cxn ang="0">
                <a:pos x="403" y="569"/>
              </a:cxn>
            </a:cxnLst>
            <a:rect l="0" t="0" r="r" b="b"/>
            <a:pathLst>
              <a:path w="1625" h="1321">
                <a:moveTo>
                  <a:pt x="403" y="569"/>
                </a:moveTo>
                <a:cubicBezTo>
                  <a:pt x="343" y="597"/>
                  <a:pt x="245" y="503"/>
                  <a:pt x="202" y="509"/>
                </a:cubicBezTo>
                <a:cubicBezTo>
                  <a:pt x="159" y="515"/>
                  <a:pt x="158" y="572"/>
                  <a:pt x="147" y="604"/>
                </a:cubicBezTo>
                <a:cubicBezTo>
                  <a:pt x="136" y="636"/>
                  <a:pt x="159" y="667"/>
                  <a:pt x="137" y="699"/>
                </a:cubicBezTo>
                <a:cubicBezTo>
                  <a:pt x="115" y="731"/>
                  <a:pt x="28" y="741"/>
                  <a:pt x="14" y="794"/>
                </a:cubicBezTo>
                <a:cubicBezTo>
                  <a:pt x="0" y="847"/>
                  <a:pt x="20" y="945"/>
                  <a:pt x="53" y="1020"/>
                </a:cubicBezTo>
                <a:cubicBezTo>
                  <a:pt x="85" y="1095"/>
                  <a:pt x="124" y="1199"/>
                  <a:pt x="208" y="1246"/>
                </a:cubicBezTo>
                <a:cubicBezTo>
                  <a:pt x="292" y="1293"/>
                  <a:pt x="435" y="1302"/>
                  <a:pt x="558" y="1302"/>
                </a:cubicBezTo>
                <a:cubicBezTo>
                  <a:pt x="681" y="1302"/>
                  <a:pt x="817" y="1246"/>
                  <a:pt x="947" y="1246"/>
                </a:cubicBezTo>
                <a:cubicBezTo>
                  <a:pt x="1076" y="1246"/>
                  <a:pt x="1225" y="1321"/>
                  <a:pt x="1335" y="1302"/>
                </a:cubicBezTo>
                <a:cubicBezTo>
                  <a:pt x="1445" y="1283"/>
                  <a:pt x="1589" y="1217"/>
                  <a:pt x="1607" y="1133"/>
                </a:cubicBezTo>
                <a:cubicBezTo>
                  <a:pt x="1625" y="1049"/>
                  <a:pt x="1457" y="945"/>
                  <a:pt x="1444" y="794"/>
                </a:cubicBezTo>
                <a:cubicBezTo>
                  <a:pt x="1431" y="643"/>
                  <a:pt x="1554" y="351"/>
                  <a:pt x="1529" y="229"/>
                </a:cubicBezTo>
                <a:cubicBezTo>
                  <a:pt x="1504" y="107"/>
                  <a:pt x="1389" y="0"/>
                  <a:pt x="1296" y="60"/>
                </a:cubicBezTo>
                <a:cubicBezTo>
                  <a:pt x="1203" y="120"/>
                  <a:pt x="1091" y="543"/>
                  <a:pt x="969" y="589"/>
                </a:cubicBezTo>
                <a:cubicBezTo>
                  <a:pt x="847" y="635"/>
                  <a:pt x="657" y="342"/>
                  <a:pt x="563" y="339"/>
                </a:cubicBezTo>
                <a:cubicBezTo>
                  <a:pt x="469" y="336"/>
                  <a:pt x="488" y="578"/>
                  <a:pt x="403" y="569"/>
                </a:cubicBez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38100" cmpd="sng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0521" name="Freeform 41" descr="Почтовая бумага"/>
          <p:cNvSpPr>
            <a:spLocks/>
          </p:cNvSpPr>
          <p:nvPr/>
        </p:nvSpPr>
        <p:spPr bwMode="auto">
          <a:xfrm flipH="1">
            <a:off x="3352800" y="4648200"/>
            <a:ext cx="2579688" cy="2097088"/>
          </a:xfrm>
          <a:custGeom>
            <a:avLst/>
            <a:gdLst/>
            <a:ahLst/>
            <a:cxnLst>
              <a:cxn ang="0">
                <a:pos x="403" y="569"/>
              </a:cxn>
              <a:cxn ang="0">
                <a:pos x="202" y="509"/>
              </a:cxn>
              <a:cxn ang="0">
                <a:pos x="147" y="604"/>
              </a:cxn>
              <a:cxn ang="0">
                <a:pos x="137" y="699"/>
              </a:cxn>
              <a:cxn ang="0">
                <a:pos x="14" y="794"/>
              </a:cxn>
              <a:cxn ang="0">
                <a:pos x="53" y="1020"/>
              </a:cxn>
              <a:cxn ang="0">
                <a:pos x="208" y="1246"/>
              </a:cxn>
              <a:cxn ang="0">
                <a:pos x="558" y="1302"/>
              </a:cxn>
              <a:cxn ang="0">
                <a:pos x="947" y="1246"/>
              </a:cxn>
              <a:cxn ang="0">
                <a:pos x="1335" y="1302"/>
              </a:cxn>
              <a:cxn ang="0">
                <a:pos x="1607" y="1133"/>
              </a:cxn>
              <a:cxn ang="0">
                <a:pos x="1444" y="794"/>
              </a:cxn>
              <a:cxn ang="0">
                <a:pos x="1529" y="229"/>
              </a:cxn>
              <a:cxn ang="0">
                <a:pos x="1296" y="60"/>
              </a:cxn>
              <a:cxn ang="0">
                <a:pos x="969" y="589"/>
              </a:cxn>
              <a:cxn ang="0">
                <a:pos x="563" y="339"/>
              </a:cxn>
              <a:cxn ang="0">
                <a:pos x="403" y="569"/>
              </a:cxn>
            </a:cxnLst>
            <a:rect l="0" t="0" r="r" b="b"/>
            <a:pathLst>
              <a:path w="1625" h="1321">
                <a:moveTo>
                  <a:pt x="403" y="569"/>
                </a:moveTo>
                <a:cubicBezTo>
                  <a:pt x="343" y="597"/>
                  <a:pt x="245" y="503"/>
                  <a:pt x="202" y="509"/>
                </a:cubicBezTo>
                <a:cubicBezTo>
                  <a:pt x="159" y="515"/>
                  <a:pt x="158" y="572"/>
                  <a:pt x="147" y="604"/>
                </a:cubicBezTo>
                <a:cubicBezTo>
                  <a:pt x="136" y="636"/>
                  <a:pt x="159" y="667"/>
                  <a:pt x="137" y="699"/>
                </a:cubicBezTo>
                <a:cubicBezTo>
                  <a:pt x="115" y="731"/>
                  <a:pt x="28" y="741"/>
                  <a:pt x="14" y="794"/>
                </a:cubicBezTo>
                <a:cubicBezTo>
                  <a:pt x="0" y="847"/>
                  <a:pt x="20" y="945"/>
                  <a:pt x="53" y="1020"/>
                </a:cubicBezTo>
                <a:cubicBezTo>
                  <a:pt x="85" y="1095"/>
                  <a:pt x="124" y="1199"/>
                  <a:pt x="208" y="1246"/>
                </a:cubicBezTo>
                <a:cubicBezTo>
                  <a:pt x="292" y="1293"/>
                  <a:pt x="435" y="1302"/>
                  <a:pt x="558" y="1302"/>
                </a:cubicBezTo>
                <a:cubicBezTo>
                  <a:pt x="681" y="1302"/>
                  <a:pt x="817" y="1246"/>
                  <a:pt x="947" y="1246"/>
                </a:cubicBezTo>
                <a:cubicBezTo>
                  <a:pt x="1076" y="1246"/>
                  <a:pt x="1225" y="1321"/>
                  <a:pt x="1335" y="1302"/>
                </a:cubicBezTo>
                <a:cubicBezTo>
                  <a:pt x="1445" y="1283"/>
                  <a:pt x="1589" y="1217"/>
                  <a:pt x="1607" y="1133"/>
                </a:cubicBezTo>
                <a:cubicBezTo>
                  <a:pt x="1625" y="1049"/>
                  <a:pt x="1457" y="945"/>
                  <a:pt x="1444" y="794"/>
                </a:cubicBezTo>
                <a:cubicBezTo>
                  <a:pt x="1431" y="643"/>
                  <a:pt x="1554" y="351"/>
                  <a:pt x="1529" y="229"/>
                </a:cubicBezTo>
                <a:cubicBezTo>
                  <a:pt x="1504" y="107"/>
                  <a:pt x="1389" y="0"/>
                  <a:pt x="1296" y="60"/>
                </a:cubicBezTo>
                <a:cubicBezTo>
                  <a:pt x="1203" y="120"/>
                  <a:pt x="1091" y="543"/>
                  <a:pt x="969" y="589"/>
                </a:cubicBezTo>
                <a:cubicBezTo>
                  <a:pt x="847" y="635"/>
                  <a:pt x="657" y="342"/>
                  <a:pt x="563" y="339"/>
                </a:cubicBezTo>
                <a:cubicBezTo>
                  <a:pt x="469" y="336"/>
                  <a:pt x="488" y="578"/>
                  <a:pt x="403" y="569"/>
                </a:cubicBez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38100" cmpd="sng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2667000" y="1371600"/>
            <a:ext cx="1447800" cy="1411288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066800" y="76200"/>
            <a:ext cx="723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2800" b="1">
                <a:solidFill>
                  <a:srgbClr val="00FF00"/>
                </a:solidFill>
              </a:rPr>
              <a:t>Патогенез   эмиграции лейкоцитов</a:t>
            </a:r>
          </a:p>
        </p:txBody>
      </p:sp>
      <p:sp>
        <p:nvSpPr>
          <p:cNvPr id="20484" name="Freeform 4" descr="Почтовая бумага"/>
          <p:cNvSpPr>
            <a:spLocks/>
          </p:cNvSpPr>
          <p:nvPr/>
        </p:nvSpPr>
        <p:spPr bwMode="auto">
          <a:xfrm>
            <a:off x="6302375" y="4583113"/>
            <a:ext cx="2579688" cy="2097087"/>
          </a:xfrm>
          <a:custGeom>
            <a:avLst/>
            <a:gdLst/>
            <a:ahLst/>
            <a:cxnLst>
              <a:cxn ang="0">
                <a:pos x="403" y="569"/>
              </a:cxn>
              <a:cxn ang="0">
                <a:pos x="202" y="509"/>
              </a:cxn>
              <a:cxn ang="0">
                <a:pos x="147" y="604"/>
              </a:cxn>
              <a:cxn ang="0">
                <a:pos x="137" y="699"/>
              </a:cxn>
              <a:cxn ang="0">
                <a:pos x="14" y="794"/>
              </a:cxn>
              <a:cxn ang="0">
                <a:pos x="53" y="1020"/>
              </a:cxn>
              <a:cxn ang="0">
                <a:pos x="208" y="1246"/>
              </a:cxn>
              <a:cxn ang="0">
                <a:pos x="558" y="1302"/>
              </a:cxn>
              <a:cxn ang="0">
                <a:pos x="947" y="1246"/>
              </a:cxn>
              <a:cxn ang="0">
                <a:pos x="1335" y="1302"/>
              </a:cxn>
              <a:cxn ang="0">
                <a:pos x="1607" y="1133"/>
              </a:cxn>
              <a:cxn ang="0">
                <a:pos x="1444" y="794"/>
              </a:cxn>
              <a:cxn ang="0">
                <a:pos x="1529" y="229"/>
              </a:cxn>
              <a:cxn ang="0">
                <a:pos x="1296" y="60"/>
              </a:cxn>
              <a:cxn ang="0">
                <a:pos x="969" y="589"/>
              </a:cxn>
              <a:cxn ang="0">
                <a:pos x="563" y="339"/>
              </a:cxn>
              <a:cxn ang="0">
                <a:pos x="403" y="569"/>
              </a:cxn>
            </a:cxnLst>
            <a:rect l="0" t="0" r="r" b="b"/>
            <a:pathLst>
              <a:path w="1625" h="1321">
                <a:moveTo>
                  <a:pt x="403" y="569"/>
                </a:moveTo>
                <a:cubicBezTo>
                  <a:pt x="343" y="597"/>
                  <a:pt x="245" y="503"/>
                  <a:pt x="202" y="509"/>
                </a:cubicBezTo>
                <a:cubicBezTo>
                  <a:pt x="159" y="515"/>
                  <a:pt x="158" y="572"/>
                  <a:pt x="147" y="604"/>
                </a:cubicBezTo>
                <a:cubicBezTo>
                  <a:pt x="136" y="636"/>
                  <a:pt x="159" y="667"/>
                  <a:pt x="137" y="699"/>
                </a:cubicBezTo>
                <a:cubicBezTo>
                  <a:pt x="115" y="731"/>
                  <a:pt x="28" y="741"/>
                  <a:pt x="14" y="794"/>
                </a:cubicBezTo>
                <a:cubicBezTo>
                  <a:pt x="0" y="847"/>
                  <a:pt x="20" y="945"/>
                  <a:pt x="53" y="1020"/>
                </a:cubicBezTo>
                <a:cubicBezTo>
                  <a:pt x="85" y="1095"/>
                  <a:pt x="124" y="1199"/>
                  <a:pt x="208" y="1246"/>
                </a:cubicBezTo>
                <a:cubicBezTo>
                  <a:pt x="292" y="1293"/>
                  <a:pt x="435" y="1302"/>
                  <a:pt x="558" y="1302"/>
                </a:cubicBezTo>
                <a:cubicBezTo>
                  <a:pt x="681" y="1302"/>
                  <a:pt x="817" y="1246"/>
                  <a:pt x="947" y="1246"/>
                </a:cubicBezTo>
                <a:cubicBezTo>
                  <a:pt x="1076" y="1246"/>
                  <a:pt x="1225" y="1321"/>
                  <a:pt x="1335" y="1302"/>
                </a:cubicBezTo>
                <a:cubicBezTo>
                  <a:pt x="1445" y="1283"/>
                  <a:pt x="1589" y="1217"/>
                  <a:pt x="1607" y="1133"/>
                </a:cubicBezTo>
                <a:cubicBezTo>
                  <a:pt x="1625" y="1049"/>
                  <a:pt x="1457" y="945"/>
                  <a:pt x="1444" y="794"/>
                </a:cubicBezTo>
                <a:cubicBezTo>
                  <a:pt x="1431" y="643"/>
                  <a:pt x="1554" y="351"/>
                  <a:pt x="1529" y="229"/>
                </a:cubicBezTo>
                <a:cubicBezTo>
                  <a:pt x="1504" y="107"/>
                  <a:pt x="1389" y="0"/>
                  <a:pt x="1296" y="60"/>
                </a:cubicBezTo>
                <a:cubicBezTo>
                  <a:pt x="1203" y="120"/>
                  <a:pt x="1091" y="543"/>
                  <a:pt x="969" y="589"/>
                </a:cubicBezTo>
                <a:cubicBezTo>
                  <a:pt x="847" y="635"/>
                  <a:pt x="657" y="342"/>
                  <a:pt x="563" y="339"/>
                </a:cubicBezTo>
                <a:cubicBezTo>
                  <a:pt x="469" y="336"/>
                  <a:pt x="488" y="578"/>
                  <a:pt x="403" y="569"/>
                </a:cubicBez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38100" cmpd="sng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0488" name="Freeform 8" descr="Розовая тисненая бумага"/>
          <p:cNvSpPr>
            <a:spLocks/>
          </p:cNvSpPr>
          <p:nvPr/>
        </p:nvSpPr>
        <p:spPr bwMode="auto">
          <a:xfrm>
            <a:off x="6546850" y="2139950"/>
            <a:ext cx="2209800" cy="1803400"/>
          </a:xfrm>
          <a:custGeom>
            <a:avLst/>
            <a:gdLst/>
            <a:ahLst/>
            <a:cxnLst>
              <a:cxn ang="0">
                <a:pos x="349" y="100"/>
              </a:cxn>
              <a:cxn ang="0">
                <a:pos x="309" y="245"/>
              </a:cxn>
              <a:cxn ang="0">
                <a:pos x="37" y="216"/>
              </a:cxn>
              <a:cxn ang="0">
                <a:pos x="158" y="410"/>
              </a:cxn>
              <a:cxn ang="0">
                <a:pos x="4" y="674"/>
              </a:cxn>
              <a:cxn ang="0">
                <a:pos x="183" y="791"/>
              </a:cxn>
              <a:cxn ang="0">
                <a:pos x="170" y="1080"/>
              </a:cxn>
              <a:cxn ang="0">
                <a:pos x="484" y="951"/>
              </a:cxn>
              <a:cxn ang="0">
                <a:pos x="875" y="1006"/>
              </a:cxn>
              <a:cxn ang="0">
                <a:pos x="1131" y="1131"/>
              </a:cxn>
              <a:cxn ang="0">
                <a:pos x="1363" y="979"/>
              </a:cxn>
              <a:cxn ang="0">
                <a:pos x="1305" y="711"/>
              </a:cxn>
              <a:cxn ang="0">
                <a:pos x="1330" y="623"/>
              </a:cxn>
              <a:cxn ang="0">
                <a:pos x="1130" y="600"/>
              </a:cxn>
              <a:cxn ang="0">
                <a:pos x="1235" y="235"/>
              </a:cxn>
              <a:cxn ang="0">
                <a:pos x="1098" y="13"/>
              </a:cxn>
              <a:cxn ang="0">
                <a:pos x="775" y="175"/>
              </a:cxn>
              <a:cxn ang="0">
                <a:pos x="468" y="13"/>
              </a:cxn>
              <a:cxn ang="0">
                <a:pos x="349" y="100"/>
              </a:cxn>
            </a:cxnLst>
            <a:rect l="0" t="0" r="r" b="b"/>
            <a:pathLst>
              <a:path w="1392" h="1136">
                <a:moveTo>
                  <a:pt x="349" y="100"/>
                </a:moveTo>
                <a:cubicBezTo>
                  <a:pt x="322" y="139"/>
                  <a:pt x="361" y="226"/>
                  <a:pt x="309" y="245"/>
                </a:cubicBezTo>
                <a:cubicBezTo>
                  <a:pt x="257" y="264"/>
                  <a:pt x="62" y="189"/>
                  <a:pt x="37" y="216"/>
                </a:cubicBezTo>
                <a:cubicBezTo>
                  <a:pt x="12" y="243"/>
                  <a:pt x="163" y="334"/>
                  <a:pt x="158" y="410"/>
                </a:cubicBezTo>
                <a:cubicBezTo>
                  <a:pt x="153" y="486"/>
                  <a:pt x="0" y="610"/>
                  <a:pt x="4" y="674"/>
                </a:cubicBezTo>
                <a:cubicBezTo>
                  <a:pt x="8" y="738"/>
                  <a:pt x="155" y="723"/>
                  <a:pt x="183" y="791"/>
                </a:cubicBezTo>
                <a:cubicBezTo>
                  <a:pt x="211" y="859"/>
                  <a:pt x="120" y="1053"/>
                  <a:pt x="170" y="1080"/>
                </a:cubicBezTo>
                <a:cubicBezTo>
                  <a:pt x="220" y="1107"/>
                  <a:pt x="367" y="963"/>
                  <a:pt x="484" y="951"/>
                </a:cubicBezTo>
                <a:cubicBezTo>
                  <a:pt x="601" y="939"/>
                  <a:pt x="767" y="976"/>
                  <a:pt x="875" y="1006"/>
                </a:cubicBezTo>
                <a:cubicBezTo>
                  <a:pt x="983" y="1036"/>
                  <a:pt x="1050" y="1136"/>
                  <a:pt x="1131" y="1131"/>
                </a:cubicBezTo>
                <a:cubicBezTo>
                  <a:pt x="1212" y="1126"/>
                  <a:pt x="1334" y="1049"/>
                  <a:pt x="1363" y="979"/>
                </a:cubicBezTo>
                <a:cubicBezTo>
                  <a:pt x="1392" y="909"/>
                  <a:pt x="1310" y="770"/>
                  <a:pt x="1305" y="711"/>
                </a:cubicBezTo>
                <a:cubicBezTo>
                  <a:pt x="1300" y="652"/>
                  <a:pt x="1359" y="641"/>
                  <a:pt x="1330" y="623"/>
                </a:cubicBezTo>
                <a:cubicBezTo>
                  <a:pt x="1301" y="605"/>
                  <a:pt x="1146" y="665"/>
                  <a:pt x="1130" y="600"/>
                </a:cubicBezTo>
                <a:cubicBezTo>
                  <a:pt x="1114" y="535"/>
                  <a:pt x="1240" y="333"/>
                  <a:pt x="1235" y="235"/>
                </a:cubicBezTo>
                <a:cubicBezTo>
                  <a:pt x="1230" y="137"/>
                  <a:pt x="1175" y="23"/>
                  <a:pt x="1098" y="13"/>
                </a:cubicBezTo>
                <a:cubicBezTo>
                  <a:pt x="1021" y="3"/>
                  <a:pt x="880" y="175"/>
                  <a:pt x="775" y="175"/>
                </a:cubicBezTo>
                <a:cubicBezTo>
                  <a:pt x="670" y="175"/>
                  <a:pt x="539" y="26"/>
                  <a:pt x="468" y="13"/>
                </a:cubicBezTo>
                <a:cubicBezTo>
                  <a:pt x="397" y="0"/>
                  <a:pt x="376" y="61"/>
                  <a:pt x="349" y="100"/>
                </a:cubicBez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38100" cmpd="sng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0490" name="Oval 10" descr="Коричневый мрамор"/>
          <p:cNvSpPr>
            <a:spLocks noChangeArrowheads="1"/>
          </p:cNvSpPr>
          <p:nvPr/>
        </p:nvSpPr>
        <p:spPr bwMode="auto">
          <a:xfrm rot="2092611">
            <a:off x="914400" y="5791200"/>
            <a:ext cx="685800" cy="457200"/>
          </a:xfrm>
          <a:prstGeom prst="ellipse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91" name="Oval 11" descr="Коричневый мрамор"/>
          <p:cNvSpPr>
            <a:spLocks noChangeArrowheads="1"/>
          </p:cNvSpPr>
          <p:nvPr/>
        </p:nvSpPr>
        <p:spPr bwMode="auto">
          <a:xfrm rot="2092611">
            <a:off x="609600" y="2209800"/>
            <a:ext cx="685800" cy="457200"/>
          </a:xfrm>
          <a:prstGeom prst="ellipse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92" name="Oval 12" descr="Коричневый мрамор"/>
          <p:cNvSpPr>
            <a:spLocks noChangeArrowheads="1"/>
          </p:cNvSpPr>
          <p:nvPr/>
        </p:nvSpPr>
        <p:spPr bwMode="auto">
          <a:xfrm rot="2092611">
            <a:off x="3733800" y="5715000"/>
            <a:ext cx="685800" cy="457200"/>
          </a:xfrm>
          <a:prstGeom prst="ellipse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93" name="Oval 13" descr="Коричневый мрамор"/>
          <p:cNvSpPr>
            <a:spLocks noChangeArrowheads="1"/>
          </p:cNvSpPr>
          <p:nvPr/>
        </p:nvSpPr>
        <p:spPr bwMode="auto">
          <a:xfrm rot="2092611">
            <a:off x="6629400" y="5943600"/>
            <a:ext cx="685800" cy="457200"/>
          </a:xfrm>
          <a:prstGeom prst="ellipse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94" name="Oval 14" descr="Коричневый мрамор"/>
          <p:cNvSpPr>
            <a:spLocks noChangeArrowheads="1"/>
          </p:cNvSpPr>
          <p:nvPr/>
        </p:nvSpPr>
        <p:spPr bwMode="auto">
          <a:xfrm rot="2092611">
            <a:off x="7543800" y="2743200"/>
            <a:ext cx="674688" cy="273050"/>
          </a:xfrm>
          <a:prstGeom prst="ellipse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4724400" y="3205163"/>
            <a:ext cx="1776413" cy="37623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>
                <a:solidFill>
                  <a:srgbClr val="FFFF00"/>
                </a:solidFill>
              </a:rPr>
              <a:t>гипериония Н+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4572000" y="3586163"/>
            <a:ext cx="2132013" cy="37623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>
                <a:solidFill>
                  <a:srgbClr val="FFFF00"/>
                </a:solidFill>
              </a:rPr>
              <a:t>молочная кислота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6858000" y="4495800"/>
            <a:ext cx="1203325" cy="404813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b="1">
                <a:solidFill>
                  <a:srgbClr val="FFFF00"/>
                </a:solidFill>
              </a:rPr>
              <a:t>АЦИДОЗ</a:t>
            </a:r>
          </a:p>
        </p:txBody>
      </p:sp>
      <p:sp>
        <p:nvSpPr>
          <p:cNvPr id="20511" name="AutoShape 31"/>
          <p:cNvSpPr>
            <a:spLocks noChangeArrowheads="1"/>
          </p:cNvSpPr>
          <p:nvPr/>
        </p:nvSpPr>
        <p:spPr bwMode="auto">
          <a:xfrm rot="5400000">
            <a:off x="2324100" y="3162300"/>
            <a:ext cx="2209800" cy="914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12" name="AutoShape 32" descr="Дранка"/>
          <p:cNvSpPr>
            <a:spLocks noChangeArrowheads="1"/>
          </p:cNvSpPr>
          <p:nvPr/>
        </p:nvSpPr>
        <p:spPr bwMode="auto">
          <a:xfrm>
            <a:off x="2559050" y="1244600"/>
            <a:ext cx="1676400" cy="1676400"/>
          </a:xfrm>
          <a:custGeom>
            <a:avLst/>
            <a:gdLst>
              <a:gd name="G0" fmla="+- 2127 0 0"/>
              <a:gd name="G1" fmla="+- 21600 0 2127"/>
              <a:gd name="G2" fmla="+- 21600 0 2127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127" y="10800"/>
                </a:moveTo>
                <a:cubicBezTo>
                  <a:pt x="2127" y="15590"/>
                  <a:pt x="6010" y="19473"/>
                  <a:pt x="10800" y="19473"/>
                </a:cubicBezTo>
                <a:cubicBezTo>
                  <a:pt x="15590" y="19473"/>
                  <a:pt x="19473" y="15590"/>
                  <a:pt x="19473" y="10800"/>
                </a:cubicBezTo>
                <a:cubicBezTo>
                  <a:pt x="19473" y="6010"/>
                  <a:pt x="15590" y="2127"/>
                  <a:pt x="10800" y="2127"/>
                </a:cubicBezTo>
                <a:cubicBezTo>
                  <a:pt x="6010" y="2127"/>
                  <a:pt x="2127" y="6010"/>
                  <a:pt x="2127" y="10800"/>
                </a:cubicBezTo>
                <a:close/>
              </a:path>
            </a:pathLst>
          </a:custGeom>
          <a:pattFill prst="shingle">
            <a:fgClr>
              <a:srgbClr val="0033CC"/>
            </a:fgClr>
            <a:bgClr>
              <a:schemeClr val="hlink"/>
            </a:bgClr>
          </a:pattFill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5181600" y="1828800"/>
            <a:ext cx="1495425" cy="404813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b="1">
                <a:solidFill>
                  <a:srgbClr val="FFFF00"/>
                </a:solidFill>
              </a:rPr>
              <a:t>ГИПОКСИЯ</a:t>
            </a:r>
          </a:p>
        </p:txBody>
      </p:sp>
      <p:cxnSp>
        <p:nvCxnSpPr>
          <p:cNvPr id="20525" name="AutoShape 45"/>
          <p:cNvCxnSpPr>
            <a:cxnSpLocks noChangeShapeType="1"/>
            <a:stCxn id="20507" idx="1"/>
            <a:endCxn id="20506" idx="2"/>
          </p:cNvCxnSpPr>
          <p:nvPr/>
        </p:nvCxnSpPr>
        <p:spPr bwMode="auto">
          <a:xfrm rot="10800000">
            <a:off x="5638800" y="3962400"/>
            <a:ext cx="1200150" cy="736600"/>
          </a:xfrm>
          <a:prstGeom prst="curvedConnector2">
            <a:avLst/>
          </a:prstGeom>
          <a:noFill/>
          <a:ln w="38100">
            <a:solidFill>
              <a:srgbClr val="99FF66"/>
            </a:solidFill>
            <a:round/>
            <a:headEnd/>
            <a:tailEnd type="arrow" w="med" len="med"/>
          </a:ln>
          <a:effectLst/>
        </p:spPr>
      </p:cxnSp>
      <p:cxnSp>
        <p:nvCxnSpPr>
          <p:cNvPr id="20526" name="AutoShape 46"/>
          <p:cNvCxnSpPr>
            <a:cxnSpLocks noChangeShapeType="1"/>
            <a:stCxn id="20522" idx="2"/>
            <a:endCxn id="20505" idx="0"/>
          </p:cNvCxnSpPr>
          <p:nvPr/>
        </p:nvCxnSpPr>
        <p:spPr bwMode="auto">
          <a:xfrm rot="5400000">
            <a:off x="5295107" y="2570956"/>
            <a:ext cx="952500" cy="315913"/>
          </a:xfrm>
          <a:prstGeom prst="curvedConnector3">
            <a:avLst>
              <a:gd name="adj1" fmla="val 49000"/>
            </a:avLst>
          </a:prstGeom>
          <a:noFill/>
          <a:ln w="38100">
            <a:solidFill>
              <a:srgbClr val="99FF66"/>
            </a:solidFill>
            <a:round/>
            <a:headEnd/>
            <a:tailEnd type="arrow" w="med" len="med"/>
          </a:ln>
          <a:effectLst/>
        </p:spPr>
      </p:cxnSp>
      <p:sp>
        <p:nvSpPr>
          <p:cNvPr id="20527" name="Text Box 47"/>
          <p:cNvSpPr txBox="1">
            <a:spLocks noChangeArrowheads="1"/>
          </p:cNvSpPr>
          <p:nvPr/>
        </p:nvSpPr>
        <p:spPr bwMode="auto">
          <a:xfrm>
            <a:off x="4022725" y="4506913"/>
            <a:ext cx="1741488" cy="434975"/>
          </a:xfrm>
          <a:prstGeom prst="rect">
            <a:avLst/>
          </a:prstGeom>
          <a:noFill/>
          <a:ln w="38100">
            <a:solidFill>
              <a:srgbClr val="99FF66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99FF66"/>
                </a:solidFill>
              </a:rPr>
              <a:t>ХЕМОКИНЫ</a:t>
            </a:r>
          </a:p>
        </p:txBody>
      </p:sp>
      <p:sp>
        <p:nvSpPr>
          <p:cNvPr id="20528" name="AutoShape 48"/>
          <p:cNvSpPr>
            <a:spLocks noChangeArrowheads="1"/>
          </p:cNvSpPr>
          <p:nvPr/>
        </p:nvSpPr>
        <p:spPr bwMode="auto">
          <a:xfrm>
            <a:off x="4724400" y="5029200"/>
            <a:ext cx="533400" cy="838200"/>
          </a:xfrm>
          <a:prstGeom prst="upArrow">
            <a:avLst>
              <a:gd name="adj1" fmla="val 50000"/>
              <a:gd name="adj2" fmla="val 39286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30" name="Text Box 50"/>
          <p:cNvSpPr txBox="1">
            <a:spLocks noChangeArrowheads="1"/>
          </p:cNvSpPr>
          <p:nvPr/>
        </p:nvSpPr>
        <p:spPr bwMode="auto">
          <a:xfrm>
            <a:off x="1447800" y="2209800"/>
            <a:ext cx="2011363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280000"/>
              </a:lnSpc>
            </a:pPr>
            <a:r>
              <a:rPr lang="ru-RU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лимфоцит</a:t>
            </a:r>
          </a:p>
          <a:p>
            <a:pPr algn="ctr">
              <a:lnSpc>
                <a:spcPct val="280000"/>
              </a:lnSpc>
            </a:pPr>
            <a:r>
              <a:rPr lang="ru-RU" b="1" i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моноцит</a:t>
            </a:r>
          </a:p>
          <a:p>
            <a:pPr algn="ctr">
              <a:lnSpc>
                <a:spcPct val="280000"/>
              </a:lnSpc>
            </a:pPr>
            <a:r>
              <a:rPr lang="ru-RU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нейтрофил</a:t>
            </a:r>
          </a:p>
        </p:txBody>
      </p:sp>
      <p:sp>
        <p:nvSpPr>
          <p:cNvPr id="20531" name="Line 51"/>
          <p:cNvSpPr>
            <a:spLocks noChangeShapeType="1"/>
          </p:cNvSpPr>
          <p:nvPr/>
        </p:nvSpPr>
        <p:spPr bwMode="auto">
          <a:xfrm>
            <a:off x="2362200" y="3276600"/>
            <a:ext cx="0" cy="457200"/>
          </a:xfrm>
          <a:prstGeom prst="line">
            <a:avLst/>
          </a:prstGeom>
          <a:noFill/>
          <a:ln w="57150">
            <a:solidFill>
              <a:srgbClr val="99FF66"/>
            </a:solidFill>
            <a:round/>
            <a:headEnd/>
            <a:tailEnd type="arrow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0532" name="Line 52"/>
          <p:cNvSpPr>
            <a:spLocks noChangeShapeType="1"/>
          </p:cNvSpPr>
          <p:nvPr/>
        </p:nvSpPr>
        <p:spPr bwMode="auto">
          <a:xfrm>
            <a:off x="2362200" y="4267200"/>
            <a:ext cx="0" cy="457200"/>
          </a:xfrm>
          <a:prstGeom prst="line">
            <a:avLst/>
          </a:prstGeom>
          <a:noFill/>
          <a:ln w="57150">
            <a:solidFill>
              <a:srgbClr val="99FF66"/>
            </a:solidFill>
            <a:round/>
            <a:headEnd/>
            <a:tailEnd type="arrow" w="med" len="med"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971550" y="1341438"/>
            <a:ext cx="5976938" cy="448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800" b="1">
                <a:latin typeface="Times New Roman" pitchFamily="18" charset="0"/>
              </a:rPr>
              <a:t>  </a:t>
            </a:r>
            <a:r>
              <a:rPr lang="ru-RU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ВОСПАЛЕНИЕ</a:t>
            </a:r>
            <a:endParaRPr lang="en-US" sz="6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lnSpc>
                <a:spcPct val="120000"/>
              </a:lnSpc>
            </a:pP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b="1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4000">
                <a:latin typeface="Times New Roman" pitchFamily="18" charset="0"/>
                <a:cs typeface="Times New Roman" pitchFamily="18" charset="0"/>
              </a:rPr>
              <a:t>греч. </a:t>
            </a:r>
            <a:r>
              <a:rPr lang="ru-RU" sz="4000">
                <a:latin typeface="Times New Roman" pitchFamily="18" charset="0"/>
              </a:rPr>
              <a:t>-</a:t>
            </a:r>
            <a:r>
              <a:rPr lang="ru-RU" sz="4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phlogo</a:t>
            </a:r>
            <a:r>
              <a:rPr lang="en-US" sz="40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sis</a:t>
            </a:r>
            <a:r>
              <a:rPr lang="ru-RU" sz="400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</a:pPr>
            <a:endParaRPr lang="en-US" sz="400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4000">
                <a:latin typeface="Times New Roman" pitchFamily="18" charset="0"/>
                <a:cs typeface="Times New Roman" pitchFamily="18" charset="0"/>
              </a:rPr>
              <a:t>лат. </a:t>
            </a:r>
            <a:r>
              <a:rPr lang="ru-RU" sz="4000">
                <a:latin typeface="Times New Roman" pitchFamily="18" charset="0"/>
              </a:rPr>
              <a:t>-</a:t>
            </a:r>
            <a:r>
              <a:rPr lang="ru-RU" sz="4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inflamacio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819400" y="381000"/>
            <a:ext cx="37068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99FF66"/>
                </a:solidFill>
              </a:rPr>
              <a:t>ПРОЛИФЕРАЦИЯ</a:t>
            </a:r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1066800" y="1981200"/>
            <a:ext cx="2971800" cy="99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FFFF00"/>
                </a:solidFill>
              </a:rPr>
              <a:t>эндотелий сосудов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1143000" y="5334000"/>
            <a:ext cx="2971800" cy="99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66FF"/>
              </a:gs>
              <a:gs pos="50000">
                <a:srgbClr val="FF66FF">
                  <a:gamma/>
                  <a:shade val="46275"/>
                  <a:invGamma/>
                </a:srgbClr>
              </a:gs>
              <a:gs pos="100000">
                <a:srgbClr val="FF66FF"/>
              </a:gs>
            </a:gsLst>
            <a:lin ang="5400000" scaled="1"/>
          </a:gradFill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FFFF00"/>
                </a:solidFill>
              </a:rPr>
              <a:t>фибробласты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447800" y="3886200"/>
            <a:ext cx="3429000" cy="495300"/>
          </a:xfrm>
          <a:prstGeom prst="rect">
            <a:avLst/>
          </a:prstGeom>
          <a:noFill/>
          <a:ln w="38100">
            <a:solidFill>
              <a:srgbClr val="99FF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99FF66"/>
                </a:solidFill>
              </a:rPr>
              <a:t>размножение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872163" y="3275013"/>
            <a:ext cx="2776537" cy="183515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800" i="1">
                <a:solidFill>
                  <a:srgbClr val="FFFF00"/>
                </a:solidFill>
              </a:rPr>
              <a:t>замещение </a:t>
            </a:r>
          </a:p>
          <a:p>
            <a:pPr algn="ctr">
              <a:lnSpc>
                <a:spcPct val="130000"/>
              </a:lnSpc>
            </a:pPr>
            <a:r>
              <a:rPr lang="ru-RU" sz="2800" i="1">
                <a:solidFill>
                  <a:srgbClr val="FFFF00"/>
                </a:solidFill>
              </a:rPr>
              <a:t>дефекта</a:t>
            </a:r>
          </a:p>
          <a:p>
            <a:pPr algn="ctr">
              <a:lnSpc>
                <a:spcPct val="130000"/>
              </a:lnSpc>
            </a:pPr>
            <a:r>
              <a:rPr lang="ru-RU" sz="2800" i="1">
                <a:solidFill>
                  <a:srgbClr val="FFFF00"/>
                </a:solidFill>
              </a:rPr>
              <a:t>органа / ткани</a:t>
            </a:r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2057400" y="3124200"/>
            <a:ext cx="10668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 rot="-5400000">
            <a:off x="4800600" y="3810000"/>
            <a:ext cx="10668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 flipV="1">
            <a:off x="2057400" y="4648200"/>
            <a:ext cx="10668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0" y="152400"/>
            <a:ext cx="6958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tx2"/>
                </a:solidFill>
              </a:rPr>
              <a:t>ОСНОВНЫЕ   ФОРМЫ   ВОСПАЛЕНИЯ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88925" y="1030288"/>
            <a:ext cx="3275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FF00"/>
                </a:solidFill>
              </a:rPr>
              <a:t>1. АЛЬТЕРАТИВНОЕ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88925" y="1944688"/>
            <a:ext cx="3059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99FF66"/>
                </a:solidFill>
              </a:rPr>
              <a:t>2. ЭКСУДАТИВНОЕ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96875" y="5483225"/>
            <a:ext cx="3787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ПРОЛИФЕРАТИВНОЕ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600450" y="1947863"/>
            <a:ext cx="5224463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>
                <a:solidFill>
                  <a:srgbClr val="99FF66"/>
                </a:solidFill>
              </a:rPr>
              <a:t>  </a:t>
            </a:r>
            <a:r>
              <a:rPr lang="ru-RU"/>
              <a:t>серозное</a:t>
            </a:r>
          </a:p>
          <a:p>
            <a:pPr>
              <a:buFont typeface="Wingdings" pitchFamily="2" charset="2"/>
              <a:buChar char="v"/>
            </a:pPr>
            <a:r>
              <a:rPr lang="ru-RU">
                <a:solidFill>
                  <a:srgbClr val="99FF66"/>
                </a:solidFill>
              </a:rPr>
              <a:t>  </a:t>
            </a:r>
            <a:r>
              <a:rPr lang="ru-RU"/>
              <a:t>катаральное</a:t>
            </a:r>
          </a:p>
          <a:p>
            <a:pPr>
              <a:buFont typeface="Wingdings" pitchFamily="2" charset="2"/>
              <a:buChar char="v"/>
            </a:pPr>
            <a:r>
              <a:rPr lang="ru-RU">
                <a:solidFill>
                  <a:srgbClr val="99FF66"/>
                </a:solidFill>
              </a:rPr>
              <a:t>  </a:t>
            </a:r>
            <a:r>
              <a:rPr lang="ru-RU"/>
              <a:t>фибринозное  крупозное</a:t>
            </a:r>
          </a:p>
          <a:p>
            <a:pPr>
              <a:buFont typeface="Wingdings" pitchFamily="2" charset="2"/>
              <a:buChar char="v"/>
            </a:pPr>
            <a:r>
              <a:rPr lang="ru-RU">
                <a:solidFill>
                  <a:srgbClr val="99FF66"/>
                </a:solidFill>
              </a:rPr>
              <a:t>  </a:t>
            </a:r>
            <a:r>
              <a:rPr lang="ru-RU"/>
              <a:t>фибринозное  дифтеритическое</a:t>
            </a:r>
          </a:p>
          <a:p>
            <a:pPr>
              <a:buFont typeface="Wingdings" pitchFamily="2" charset="2"/>
              <a:buChar char="v"/>
            </a:pPr>
            <a:r>
              <a:rPr lang="ru-RU">
                <a:solidFill>
                  <a:srgbClr val="99FF66"/>
                </a:solidFill>
              </a:rPr>
              <a:t>   </a:t>
            </a:r>
            <a:r>
              <a:rPr lang="ru-RU"/>
              <a:t>гнойное</a:t>
            </a:r>
          </a:p>
          <a:p>
            <a:pPr>
              <a:buFont typeface="Wingdings" pitchFamily="2" charset="2"/>
              <a:buChar char="v"/>
            </a:pPr>
            <a:r>
              <a:rPr lang="ru-RU">
                <a:solidFill>
                  <a:srgbClr val="99FF66"/>
                </a:solidFill>
              </a:rPr>
              <a:t>   </a:t>
            </a:r>
            <a:r>
              <a:rPr lang="ru-RU"/>
              <a:t>гнилостное</a:t>
            </a:r>
          </a:p>
          <a:p>
            <a:pPr>
              <a:buFont typeface="Wingdings" pitchFamily="2" charset="2"/>
              <a:buChar char="v"/>
            </a:pPr>
            <a:r>
              <a:rPr lang="ru-RU">
                <a:solidFill>
                  <a:srgbClr val="99FF66"/>
                </a:solidFill>
              </a:rPr>
              <a:t>   </a:t>
            </a:r>
            <a:r>
              <a:rPr lang="ru-RU"/>
              <a:t>геморрагическое</a:t>
            </a:r>
          </a:p>
          <a:p>
            <a:pPr>
              <a:buFont typeface="Wingdings" pitchFamily="2" charset="2"/>
              <a:buChar char="v"/>
            </a:pPr>
            <a:r>
              <a:rPr lang="ru-RU">
                <a:solidFill>
                  <a:srgbClr val="99FF66"/>
                </a:solidFill>
              </a:rPr>
              <a:t>   </a:t>
            </a:r>
            <a:r>
              <a:rPr lang="ru-RU"/>
              <a:t>смешанное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556125" y="5438775"/>
            <a:ext cx="3252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>
                <a:solidFill>
                  <a:srgbClr val="FF3300"/>
                </a:solidFill>
              </a:rPr>
              <a:t>   </a:t>
            </a:r>
            <a:r>
              <a:rPr lang="ru-RU">
                <a:solidFill>
                  <a:srgbClr val="FFFF00"/>
                </a:solidFill>
              </a:rPr>
              <a:t>неспецифическое</a:t>
            </a:r>
            <a:endParaRPr lang="ru-RU">
              <a:solidFill>
                <a:srgbClr val="FF33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>
                <a:solidFill>
                  <a:srgbClr val="FF3300"/>
                </a:solidFill>
              </a:rPr>
              <a:t>   </a:t>
            </a:r>
            <a:r>
              <a:rPr lang="ru-RU">
                <a:solidFill>
                  <a:srgbClr val="FFFF00"/>
                </a:solidFill>
              </a:rPr>
              <a:t>специфическое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31113" cy="4906963"/>
          </a:xfrm>
        </p:spPr>
        <p:txBody>
          <a:bodyPr/>
          <a:lstStyle/>
          <a:p>
            <a:r>
              <a:rPr lang="ru-RU" sz="4800" b="1">
                <a:solidFill>
                  <a:srgbClr val="00FF00"/>
                </a:solidFill>
                <a:latin typeface="SchoolBook" charset="0"/>
              </a:rPr>
              <a:t>ПАТОФИЗИОЛОГИЯ  ТЕМПЕРАТУРНОГО ГОМЕОСТАЗА</a:t>
            </a:r>
            <a:r>
              <a:rPr lang="ru-RU" sz="4800" b="1">
                <a:solidFill>
                  <a:srgbClr val="FFFF00"/>
                </a:solidFill>
                <a:latin typeface="SchoolBook" charset="0"/>
              </a:rPr>
              <a:t/>
            </a:r>
            <a:br>
              <a:rPr lang="ru-RU" sz="4800" b="1">
                <a:solidFill>
                  <a:srgbClr val="FFFF00"/>
                </a:solidFill>
                <a:latin typeface="SchoolBook" charset="0"/>
              </a:rPr>
            </a:br>
            <a:r>
              <a:rPr lang="ru-RU" sz="4800" b="1">
                <a:solidFill>
                  <a:srgbClr val="FFFF00"/>
                </a:solidFill>
                <a:latin typeface="SchoolBook" charset="0"/>
              </a:rPr>
              <a:t/>
            </a:r>
            <a:br>
              <a:rPr lang="ru-RU" sz="4800" b="1">
                <a:solidFill>
                  <a:srgbClr val="FFFF00"/>
                </a:solidFill>
                <a:latin typeface="SchoolBook" charset="0"/>
              </a:rPr>
            </a:br>
            <a:r>
              <a:rPr lang="ru-RU" sz="4800" b="1">
                <a:solidFill>
                  <a:srgbClr val="FFFF00"/>
                </a:solidFill>
                <a:latin typeface="SchoolBook" charset="0"/>
              </a:rPr>
              <a:t>ЛИХОРАДКА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28600" y="0"/>
            <a:ext cx="8807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FFFF"/>
                </a:solidFill>
              </a:rPr>
              <a:t>МЕХАНИЗМЫ  ТЕМПЕРАТУРНОГО ГОМЕОСТАЗА</a:t>
            </a:r>
          </a:p>
        </p:txBody>
      </p:sp>
      <p:grpSp>
        <p:nvGrpSpPr>
          <p:cNvPr id="47107" name="Group 3"/>
          <p:cNvGrpSpPr>
            <a:grpSpLocks/>
          </p:cNvGrpSpPr>
          <p:nvPr/>
        </p:nvGrpSpPr>
        <p:grpSpPr bwMode="auto">
          <a:xfrm>
            <a:off x="2667000" y="4953000"/>
            <a:ext cx="3810000" cy="1600200"/>
            <a:chOff x="1680" y="3216"/>
            <a:chExt cx="2400" cy="1033"/>
          </a:xfrm>
        </p:grpSpPr>
        <p:sp>
          <p:nvSpPr>
            <p:cNvPr id="47108" name="AutoShape 4"/>
            <p:cNvSpPr>
              <a:spLocks noChangeArrowheads="1"/>
            </p:cNvSpPr>
            <p:nvPr/>
          </p:nvSpPr>
          <p:spPr bwMode="auto">
            <a:xfrm>
              <a:off x="1680" y="3216"/>
              <a:ext cx="2400" cy="1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path path="rect">
                <a:fillToRect l="100000" b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folHlink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ru-RU" sz="2000" b="1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ТЕПЛОПРОДУКЦИЯ</a:t>
              </a:r>
              <a:endParaRPr lang="en-US" sz="2000" b="1" i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/>
              <a:endParaRPr lang="ru-RU" sz="2000" b="1" i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/>
              <a:endParaRPr lang="ru-RU" sz="2000" b="1" i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/>
              <a:endParaRPr lang="ru-RU" sz="2000" b="1" i="1"/>
            </a:p>
            <a:p>
              <a:pPr algn="ctr"/>
              <a:endParaRPr lang="ru-RU" sz="2000" b="1" i="1"/>
            </a:p>
          </p:txBody>
        </p:sp>
        <p:sp>
          <p:nvSpPr>
            <p:cNvPr id="47109" name="Text Box 5"/>
            <p:cNvSpPr txBox="1">
              <a:spLocks noChangeArrowheads="1"/>
            </p:cNvSpPr>
            <p:nvPr/>
          </p:nvSpPr>
          <p:spPr bwMode="auto">
            <a:xfrm>
              <a:off x="1862" y="3565"/>
              <a:ext cx="2016" cy="256"/>
            </a:xfrm>
            <a:prstGeom prst="rect">
              <a:avLst/>
            </a:prstGeom>
            <a:gradFill rotWithShape="0">
              <a:gsLst>
                <a:gs pos="0">
                  <a:srgbClr val="FF99FF"/>
                </a:gs>
                <a:gs pos="50000">
                  <a:srgbClr val="FF99FF">
                    <a:gamma/>
                    <a:shade val="46275"/>
                    <a:invGamma/>
                  </a:srgbClr>
                </a:gs>
                <a:gs pos="100000">
                  <a:srgbClr val="FF99FF"/>
                </a:gs>
              </a:gsLst>
              <a:lin ang="5400000" scaled="1"/>
            </a:gradFill>
            <a:ln w="2857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FF"/>
              </a:extrusionClr>
            </a:sp3d>
          </p:spPr>
          <p:txBody>
            <a:bodyPr>
              <a:spAutoFit/>
              <a:flatTx/>
            </a:bodyPr>
            <a:lstStyle/>
            <a:p>
              <a:pPr algn="ctr"/>
              <a:r>
                <a:rPr lang="ru-RU" sz="1800"/>
                <a:t>Клеточный метаболизм</a:t>
              </a:r>
            </a:p>
          </p:txBody>
        </p:sp>
        <p:sp>
          <p:nvSpPr>
            <p:cNvPr id="47110" name="Text Box 6"/>
            <p:cNvSpPr txBox="1">
              <a:spLocks noChangeArrowheads="1"/>
            </p:cNvSpPr>
            <p:nvPr/>
          </p:nvSpPr>
          <p:spPr bwMode="auto">
            <a:xfrm>
              <a:off x="1872" y="3954"/>
              <a:ext cx="2016" cy="255"/>
            </a:xfrm>
            <a:prstGeom prst="rect">
              <a:avLst/>
            </a:prstGeom>
            <a:gradFill rotWithShape="0">
              <a:gsLst>
                <a:gs pos="0">
                  <a:srgbClr val="FF99FF"/>
                </a:gs>
                <a:gs pos="50000">
                  <a:srgbClr val="FF99FF">
                    <a:gamma/>
                    <a:shade val="46275"/>
                    <a:invGamma/>
                  </a:srgbClr>
                </a:gs>
                <a:gs pos="100000">
                  <a:srgbClr val="FF99FF"/>
                </a:gs>
              </a:gsLst>
              <a:lin ang="5400000" scaled="1"/>
            </a:gradFill>
            <a:ln w="2857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FF"/>
              </a:extrusionClr>
            </a:sp3d>
          </p:spPr>
          <p:txBody>
            <a:bodyPr>
              <a:spAutoFit/>
              <a:flatTx/>
            </a:bodyPr>
            <a:lstStyle/>
            <a:p>
              <a:pPr algn="ctr"/>
              <a:r>
                <a:rPr lang="ru-RU" sz="1800"/>
                <a:t>Мышечная дрожь</a:t>
              </a:r>
            </a:p>
          </p:txBody>
        </p:sp>
      </p:grpSp>
      <p:grpSp>
        <p:nvGrpSpPr>
          <p:cNvPr id="47111" name="Group 7"/>
          <p:cNvGrpSpPr>
            <a:grpSpLocks/>
          </p:cNvGrpSpPr>
          <p:nvPr/>
        </p:nvGrpSpPr>
        <p:grpSpPr bwMode="auto">
          <a:xfrm>
            <a:off x="2706688" y="1295400"/>
            <a:ext cx="3770312" cy="3532188"/>
            <a:chOff x="1705" y="816"/>
            <a:chExt cx="2355" cy="2225"/>
          </a:xfrm>
        </p:grpSpPr>
        <p:sp>
          <p:nvSpPr>
            <p:cNvPr id="47112" name="AutoShape 8"/>
            <p:cNvSpPr>
              <a:spLocks noChangeArrowheads="1"/>
            </p:cNvSpPr>
            <p:nvPr/>
          </p:nvSpPr>
          <p:spPr bwMode="auto">
            <a:xfrm>
              <a:off x="1705" y="816"/>
              <a:ext cx="2355" cy="222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FFFF"/>
                </a:gs>
                <a:gs pos="100000">
                  <a:srgbClr val="00FFFF">
                    <a:gamma/>
                    <a:shade val="46275"/>
                    <a:invGamma/>
                  </a:srgbClr>
                </a:gs>
              </a:gsLst>
              <a:path path="rect">
                <a:fillToRect t="100000" r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FF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endParaRPr lang="ru-RU" sz="1400" b="1" i="1"/>
            </a:p>
            <a:p>
              <a:pPr algn="ctr">
                <a:lnSpc>
                  <a:spcPct val="50000"/>
                </a:lnSpc>
              </a:pPr>
              <a:r>
                <a:rPr lang="ru-RU" sz="2000" b="1" i="1"/>
                <a:t>ТЕПЛООТДАЧА</a:t>
              </a:r>
              <a:endParaRPr lang="en-US" sz="2000" b="1" i="1"/>
            </a:p>
            <a:p>
              <a:pPr algn="ctr">
                <a:lnSpc>
                  <a:spcPct val="50000"/>
                </a:lnSpc>
              </a:pPr>
              <a:endParaRPr lang="ru-RU" sz="2000" b="1" i="1"/>
            </a:p>
            <a:p>
              <a:pPr algn="ctr">
                <a:lnSpc>
                  <a:spcPct val="50000"/>
                </a:lnSpc>
              </a:pPr>
              <a:endParaRPr lang="ru-RU" sz="2000" b="1" i="1"/>
            </a:p>
            <a:p>
              <a:pPr algn="ctr"/>
              <a:endParaRPr lang="ru-RU" sz="2000" b="1" i="1"/>
            </a:p>
            <a:p>
              <a:pPr algn="ctr"/>
              <a:endParaRPr lang="ru-RU" sz="2000" b="1" i="1"/>
            </a:p>
            <a:p>
              <a:pPr algn="ctr"/>
              <a:endParaRPr lang="ru-RU" sz="2000" b="1" i="1"/>
            </a:p>
            <a:p>
              <a:pPr algn="ctr"/>
              <a:endParaRPr lang="ru-RU" sz="2000" b="1" i="1"/>
            </a:p>
            <a:p>
              <a:pPr algn="ctr"/>
              <a:endParaRPr lang="ru-RU" sz="2000" b="1" i="1"/>
            </a:p>
            <a:p>
              <a:pPr algn="ctr"/>
              <a:endParaRPr lang="ru-RU" sz="2000" b="1" i="1"/>
            </a:p>
            <a:p>
              <a:pPr algn="ctr"/>
              <a:endParaRPr lang="ru-RU" sz="2000" b="1" i="1"/>
            </a:p>
            <a:p>
              <a:pPr algn="ctr"/>
              <a:endParaRPr lang="ru-RU" sz="2000" b="1" i="1"/>
            </a:p>
            <a:p>
              <a:pPr algn="ctr"/>
              <a:endParaRPr lang="ru-RU" sz="2000" b="1" i="1"/>
            </a:p>
          </p:txBody>
        </p:sp>
        <p:sp>
          <p:nvSpPr>
            <p:cNvPr id="47113" name="Text Box 9"/>
            <p:cNvSpPr txBox="1">
              <a:spLocks noChangeArrowheads="1"/>
            </p:cNvSpPr>
            <p:nvPr/>
          </p:nvSpPr>
          <p:spPr bwMode="auto">
            <a:xfrm>
              <a:off x="1938" y="1223"/>
              <a:ext cx="1799" cy="249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2857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>
              <a:spAutoFit/>
              <a:flatTx/>
            </a:bodyPr>
            <a:lstStyle/>
            <a:p>
              <a:pPr algn="ctr"/>
              <a:r>
                <a:rPr lang="ru-RU" sz="1800"/>
                <a:t>Потоотделение</a:t>
              </a:r>
            </a:p>
          </p:txBody>
        </p:sp>
        <p:sp>
          <p:nvSpPr>
            <p:cNvPr id="47114" name="Text Box 10"/>
            <p:cNvSpPr txBox="1">
              <a:spLocks noChangeArrowheads="1"/>
            </p:cNvSpPr>
            <p:nvPr/>
          </p:nvSpPr>
          <p:spPr bwMode="auto">
            <a:xfrm>
              <a:off x="1933" y="1612"/>
              <a:ext cx="865" cy="249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2857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>
              <a:spAutoFit/>
              <a:flatTx/>
            </a:bodyPr>
            <a:lstStyle/>
            <a:p>
              <a:pPr algn="ctr"/>
              <a:r>
                <a:rPr lang="ru-RU" sz="1800"/>
                <a:t>Конвекция</a:t>
              </a:r>
            </a:p>
          </p:txBody>
        </p:sp>
        <p:sp>
          <p:nvSpPr>
            <p:cNvPr id="47115" name="Text Box 11"/>
            <p:cNvSpPr txBox="1">
              <a:spLocks noChangeArrowheads="1"/>
            </p:cNvSpPr>
            <p:nvPr/>
          </p:nvSpPr>
          <p:spPr bwMode="auto">
            <a:xfrm>
              <a:off x="2881" y="1619"/>
              <a:ext cx="869" cy="249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2857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>
              <a:spAutoFit/>
              <a:flatTx/>
            </a:bodyPr>
            <a:lstStyle/>
            <a:p>
              <a:pPr algn="ctr"/>
              <a:r>
                <a:rPr lang="ru-RU" sz="1800"/>
                <a:t>Излучение</a:t>
              </a:r>
            </a:p>
          </p:txBody>
        </p:sp>
        <p:sp>
          <p:nvSpPr>
            <p:cNvPr id="47116" name="Text Box 12"/>
            <p:cNvSpPr txBox="1">
              <a:spLocks noChangeArrowheads="1"/>
            </p:cNvSpPr>
            <p:nvPr/>
          </p:nvSpPr>
          <p:spPr bwMode="auto">
            <a:xfrm>
              <a:off x="1933" y="1989"/>
              <a:ext cx="1800" cy="249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2857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>
              <a:spAutoFit/>
              <a:flatTx/>
            </a:bodyPr>
            <a:lstStyle/>
            <a:p>
              <a:pPr algn="ctr"/>
              <a:r>
                <a:rPr lang="ru-RU" sz="1800"/>
                <a:t>Сосудистые реакции</a:t>
              </a:r>
            </a:p>
          </p:txBody>
        </p:sp>
        <p:sp>
          <p:nvSpPr>
            <p:cNvPr id="47117" name="Text Box 13"/>
            <p:cNvSpPr txBox="1">
              <a:spLocks noChangeArrowheads="1"/>
            </p:cNvSpPr>
            <p:nvPr/>
          </p:nvSpPr>
          <p:spPr bwMode="auto">
            <a:xfrm>
              <a:off x="1928" y="2367"/>
              <a:ext cx="1789" cy="249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2857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>
              <a:spAutoFit/>
              <a:flatTx/>
            </a:bodyPr>
            <a:lstStyle/>
            <a:p>
              <a:pPr algn="ctr"/>
              <a:r>
                <a:rPr lang="ru-RU" sz="1800"/>
                <a:t>Отдача тепла лёгкими</a:t>
              </a:r>
            </a:p>
          </p:txBody>
        </p:sp>
        <p:sp>
          <p:nvSpPr>
            <p:cNvPr id="47118" name="Text Box 14"/>
            <p:cNvSpPr txBox="1">
              <a:spLocks noChangeArrowheads="1"/>
            </p:cNvSpPr>
            <p:nvPr/>
          </p:nvSpPr>
          <p:spPr bwMode="auto">
            <a:xfrm>
              <a:off x="1933" y="2744"/>
              <a:ext cx="1784" cy="249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2857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>
              <a:spAutoFit/>
              <a:flatTx/>
            </a:bodyPr>
            <a:lstStyle/>
            <a:p>
              <a:pPr algn="ctr"/>
              <a:r>
                <a:rPr lang="ru-RU" sz="1800"/>
                <a:t>Отдача тепла мочой</a:t>
              </a:r>
            </a:p>
          </p:txBody>
        </p:sp>
      </p:grpSp>
      <p:grpSp>
        <p:nvGrpSpPr>
          <p:cNvPr id="47119" name="Group 15"/>
          <p:cNvGrpSpPr>
            <a:grpSpLocks/>
          </p:cNvGrpSpPr>
          <p:nvPr/>
        </p:nvGrpSpPr>
        <p:grpSpPr bwMode="auto">
          <a:xfrm>
            <a:off x="7239000" y="1485900"/>
            <a:ext cx="1676400" cy="3886200"/>
            <a:chOff x="4464" y="936"/>
            <a:chExt cx="1152" cy="2448"/>
          </a:xfrm>
        </p:grpSpPr>
        <p:sp>
          <p:nvSpPr>
            <p:cNvPr id="47120" name="AutoShape 16"/>
            <p:cNvSpPr>
              <a:spLocks noChangeArrowheads="1"/>
            </p:cNvSpPr>
            <p:nvPr/>
          </p:nvSpPr>
          <p:spPr bwMode="auto">
            <a:xfrm>
              <a:off x="4464" y="936"/>
              <a:ext cx="1152" cy="244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9FF33"/>
                </a:gs>
                <a:gs pos="100000">
                  <a:srgbClr val="99FF33">
                    <a:gamma/>
                    <a:shade val="46275"/>
                    <a:invGamma/>
                  </a:srgbClr>
                </a:gs>
              </a:gsLst>
              <a:path path="rect">
                <a:fillToRect t="100000" r="10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33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ru-RU" sz="18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ТЕМПЕРАТУРА</a:t>
              </a:r>
            </a:p>
            <a:p>
              <a:pPr algn="ctr"/>
              <a:endParaRPr lang="ru-RU" sz="1800" i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/>
              <a:endParaRPr lang="ru-RU" sz="1800" i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/>
              <a:endParaRPr lang="ru-RU" sz="1800" i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/>
              <a:endParaRPr lang="ru-RU" sz="1800" i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/>
              <a:endParaRPr lang="ru-RU" sz="1800" i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/>
              <a:r>
                <a:rPr lang="ru-RU" sz="18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КРОВИ</a:t>
              </a:r>
            </a:p>
          </p:txBody>
        </p:sp>
        <p:sp>
          <p:nvSpPr>
            <p:cNvPr id="47121" name="Text Box 17"/>
            <p:cNvSpPr txBox="1">
              <a:spLocks noChangeArrowheads="1"/>
            </p:cNvSpPr>
            <p:nvPr/>
          </p:nvSpPr>
          <p:spPr bwMode="auto">
            <a:xfrm>
              <a:off x="4473" y="1859"/>
              <a:ext cx="949" cy="601"/>
            </a:xfrm>
            <a:prstGeom prst="rect">
              <a:avLst/>
            </a:prstGeom>
            <a:gradFill rotWithShape="0">
              <a:gsLst>
                <a:gs pos="0">
                  <a:srgbClr val="008000"/>
                </a:gs>
                <a:gs pos="100000">
                  <a:srgbClr val="008000">
                    <a:gamma/>
                    <a:shade val="46275"/>
                    <a:invGamma/>
                  </a:srgbClr>
                </a:gs>
              </a:gsLst>
              <a:path path="rect">
                <a:fillToRect t="100000" r="100000"/>
              </a:path>
            </a:gradFill>
            <a:ln w="381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8000"/>
              </a:extrusionClr>
            </a:sp3d>
          </p:spPr>
          <p:txBody>
            <a:bodyPr wrap="none">
              <a:spAutoFit/>
              <a:flatTx/>
            </a:bodyPr>
            <a:lstStyle/>
            <a:p>
              <a:pPr algn="ctr"/>
              <a:r>
                <a:rPr lang="ru-RU" sz="1800"/>
                <a:t>термо-</a:t>
              </a:r>
            </a:p>
            <a:p>
              <a:pPr algn="ctr"/>
              <a:r>
                <a:rPr lang="ru-RU" sz="1800"/>
                <a:t>рецепторы</a:t>
              </a:r>
            </a:p>
            <a:p>
              <a:pPr algn="ctr"/>
              <a:r>
                <a:rPr lang="ru-RU" sz="1800"/>
                <a:t>сосудов</a:t>
              </a:r>
            </a:p>
          </p:txBody>
        </p:sp>
        <p:sp>
          <p:nvSpPr>
            <p:cNvPr id="47122" name="Oval 18"/>
            <p:cNvSpPr>
              <a:spLocks noChangeArrowheads="1"/>
            </p:cNvSpPr>
            <p:nvPr/>
          </p:nvSpPr>
          <p:spPr bwMode="auto">
            <a:xfrm>
              <a:off x="4865" y="962"/>
              <a:ext cx="480" cy="480"/>
            </a:xfrm>
            <a:prstGeom prst="ellipse">
              <a:avLst/>
            </a:prstGeom>
            <a:gradFill rotWithShape="0">
              <a:gsLst>
                <a:gs pos="0">
                  <a:srgbClr val="FF0066">
                    <a:gamma/>
                    <a:shade val="46275"/>
                    <a:invGamma/>
                  </a:srgbClr>
                </a:gs>
                <a:gs pos="100000">
                  <a:srgbClr val="FF0066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/>
                <a:t>t</a:t>
              </a:r>
              <a:r>
                <a:rPr lang="en-US" b="1" baseline="30000"/>
                <a:t>o</a:t>
              </a:r>
              <a:r>
                <a:rPr lang="en-US" b="1"/>
                <a:t>C</a:t>
              </a:r>
              <a:endParaRPr lang="ru-RU" b="1"/>
            </a:p>
          </p:txBody>
        </p:sp>
      </p:grpSp>
      <p:grpSp>
        <p:nvGrpSpPr>
          <p:cNvPr id="47123" name="Group 19"/>
          <p:cNvGrpSpPr>
            <a:grpSpLocks/>
          </p:cNvGrpSpPr>
          <p:nvPr/>
        </p:nvGrpSpPr>
        <p:grpSpPr bwMode="auto">
          <a:xfrm>
            <a:off x="6699250" y="2590800"/>
            <a:ext cx="533400" cy="2798763"/>
            <a:chOff x="4220" y="1632"/>
            <a:chExt cx="336" cy="1763"/>
          </a:xfrm>
        </p:grpSpPr>
        <p:sp>
          <p:nvSpPr>
            <p:cNvPr id="47124" name="AutoShape 20"/>
            <p:cNvSpPr>
              <a:spLocks noChangeArrowheads="1"/>
            </p:cNvSpPr>
            <p:nvPr/>
          </p:nvSpPr>
          <p:spPr bwMode="auto">
            <a:xfrm>
              <a:off x="4224" y="1632"/>
              <a:ext cx="288" cy="624"/>
            </a:xfrm>
            <a:prstGeom prst="rightArrow">
              <a:avLst>
                <a:gd name="adj1" fmla="val 56407"/>
                <a:gd name="adj2" fmla="val 45833"/>
              </a:avLst>
            </a:prstGeom>
            <a:gradFill rotWithShape="0">
              <a:gsLst>
                <a:gs pos="0">
                  <a:srgbClr val="00FFFF"/>
                </a:gs>
                <a:gs pos="100000">
                  <a:srgbClr val="00FFFF">
                    <a:gamma/>
                    <a:shade val="46275"/>
                    <a:invGamma/>
                  </a:srgbClr>
                </a:gs>
              </a:gsLst>
              <a:path path="rect">
                <a:fillToRect t="100000" r="100000"/>
              </a:path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25" name="AutoShape 21"/>
            <p:cNvSpPr>
              <a:spLocks noChangeArrowheads="1"/>
            </p:cNvSpPr>
            <p:nvPr/>
          </p:nvSpPr>
          <p:spPr bwMode="auto">
            <a:xfrm rot="-1875487">
              <a:off x="4220" y="2963"/>
              <a:ext cx="336" cy="432"/>
            </a:xfrm>
            <a:prstGeom prst="rightArrow">
              <a:avLst>
                <a:gd name="adj1" fmla="val 56407"/>
                <a:gd name="adj2" fmla="val 45833"/>
              </a:avLst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path path="rect">
                <a:fillToRect t="100000" r="100000"/>
              </a:path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7126" name="AutoShape 22"/>
          <p:cNvSpPr>
            <a:spLocks noChangeArrowheads="1"/>
          </p:cNvSpPr>
          <p:nvPr/>
        </p:nvSpPr>
        <p:spPr bwMode="auto">
          <a:xfrm>
            <a:off x="0" y="4953000"/>
            <a:ext cx="2133600" cy="1752600"/>
          </a:xfrm>
          <a:prstGeom prst="star16">
            <a:avLst>
              <a:gd name="adj" fmla="val 44444"/>
            </a:avLst>
          </a:prstGeom>
          <a:gradFill rotWithShape="0">
            <a:gsLst>
              <a:gs pos="0">
                <a:srgbClr val="FF3300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8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Головной</a:t>
            </a:r>
          </a:p>
          <a:p>
            <a:pPr algn="ctr"/>
            <a:r>
              <a:rPr lang="ru-RU" sz="28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мозг</a:t>
            </a:r>
          </a:p>
        </p:txBody>
      </p:sp>
      <p:grpSp>
        <p:nvGrpSpPr>
          <p:cNvPr id="47127" name="Group 23"/>
          <p:cNvGrpSpPr>
            <a:grpSpLocks/>
          </p:cNvGrpSpPr>
          <p:nvPr/>
        </p:nvGrpSpPr>
        <p:grpSpPr bwMode="auto">
          <a:xfrm>
            <a:off x="0" y="2581275"/>
            <a:ext cx="2286000" cy="1433513"/>
            <a:chOff x="0" y="1626"/>
            <a:chExt cx="1440" cy="903"/>
          </a:xfrm>
        </p:grpSpPr>
        <p:sp>
          <p:nvSpPr>
            <p:cNvPr id="47128" name="Oval 24"/>
            <p:cNvSpPr>
              <a:spLocks noChangeArrowheads="1"/>
            </p:cNvSpPr>
            <p:nvPr/>
          </p:nvSpPr>
          <p:spPr bwMode="auto">
            <a:xfrm>
              <a:off x="0" y="1857"/>
              <a:ext cx="1440" cy="672"/>
            </a:xfrm>
            <a:prstGeom prst="ellipse">
              <a:avLst/>
            </a:prstGeom>
            <a:gradFill rotWithShape="0">
              <a:gsLst>
                <a:gs pos="0">
                  <a:srgbClr val="CC6600">
                    <a:gamma/>
                    <a:shade val="46275"/>
                    <a:invGamma/>
                  </a:srgbClr>
                </a:gs>
                <a:gs pos="100000">
                  <a:srgbClr val="CC6600"/>
                </a:gs>
              </a:gsLst>
              <a:path path="shape">
                <a:fillToRect l="50000" t="50000" r="50000" b="50000"/>
              </a:path>
            </a:gradFill>
            <a:ln w="2857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6600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endParaRPr lang="en-US" sz="2000"/>
            </a:p>
            <a:p>
              <a:pPr algn="ctr"/>
              <a:r>
                <a:rPr lang="ru-RU" sz="2000"/>
                <a:t>Терморецепторы</a:t>
              </a:r>
            </a:p>
            <a:p>
              <a:pPr algn="ctr"/>
              <a:r>
                <a:rPr lang="ru-RU" sz="2000"/>
                <a:t>кожи</a:t>
              </a:r>
            </a:p>
          </p:txBody>
        </p:sp>
        <p:sp>
          <p:nvSpPr>
            <p:cNvPr id="47129" name="Oval 25"/>
            <p:cNvSpPr>
              <a:spLocks noChangeArrowheads="1"/>
            </p:cNvSpPr>
            <p:nvPr/>
          </p:nvSpPr>
          <p:spPr bwMode="auto">
            <a:xfrm>
              <a:off x="508" y="1626"/>
              <a:ext cx="480" cy="480"/>
            </a:xfrm>
            <a:prstGeom prst="ellipse">
              <a:avLst/>
            </a:prstGeom>
            <a:gradFill rotWithShape="0">
              <a:gsLst>
                <a:gs pos="0">
                  <a:srgbClr val="FF0066">
                    <a:gamma/>
                    <a:shade val="46275"/>
                    <a:invGamma/>
                  </a:srgbClr>
                </a:gs>
                <a:gs pos="100000">
                  <a:srgbClr val="FF0066"/>
                </a:gs>
              </a:gsLst>
              <a:path path="shape">
                <a:fillToRect l="50000" t="50000" r="50000" b="50000"/>
              </a:path>
            </a:gradFill>
            <a:ln w="2857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66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en-US" b="1"/>
                <a:t>t</a:t>
              </a:r>
              <a:r>
                <a:rPr lang="en-US" b="1" baseline="30000"/>
                <a:t>o</a:t>
              </a:r>
              <a:r>
                <a:rPr lang="en-US" b="1"/>
                <a:t>C</a:t>
              </a:r>
              <a:endParaRPr lang="ru-RU" b="1"/>
            </a:p>
          </p:txBody>
        </p:sp>
      </p:grpSp>
      <p:sp>
        <p:nvSpPr>
          <p:cNvPr id="47130" name="Freeform 26"/>
          <p:cNvSpPr>
            <a:spLocks/>
          </p:cNvSpPr>
          <p:nvPr/>
        </p:nvSpPr>
        <p:spPr bwMode="auto">
          <a:xfrm>
            <a:off x="1787525" y="5446713"/>
            <a:ext cx="6354763" cy="1295400"/>
          </a:xfrm>
          <a:custGeom>
            <a:avLst/>
            <a:gdLst/>
            <a:ahLst/>
            <a:cxnLst>
              <a:cxn ang="0">
                <a:pos x="3983" y="0"/>
              </a:cxn>
              <a:cxn ang="0">
                <a:pos x="3998" y="285"/>
              </a:cxn>
              <a:cxn ang="0">
                <a:pos x="3983" y="476"/>
              </a:cxn>
              <a:cxn ang="0">
                <a:pos x="3427" y="846"/>
              </a:cxn>
              <a:cxn ang="0">
                <a:pos x="552" y="846"/>
              </a:cxn>
              <a:cxn ang="0">
                <a:pos x="122" y="697"/>
              </a:cxn>
            </a:cxnLst>
            <a:rect l="0" t="0" r="r" b="b"/>
            <a:pathLst>
              <a:path w="4003" h="851">
                <a:moveTo>
                  <a:pt x="3983" y="0"/>
                </a:moveTo>
                <a:cubicBezTo>
                  <a:pt x="3984" y="47"/>
                  <a:pt x="3998" y="206"/>
                  <a:pt x="3998" y="285"/>
                </a:cubicBezTo>
                <a:cubicBezTo>
                  <a:pt x="3998" y="364"/>
                  <a:pt x="3998" y="321"/>
                  <a:pt x="3983" y="476"/>
                </a:cubicBezTo>
                <a:cubicBezTo>
                  <a:pt x="3938" y="631"/>
                  <a:pt x="4003" y="841"/>
                  <a:pt x="3427" y="846"/>
                </a:cubicBezTo>
                <a:cubicBezTo>
                  <a:pt x="2856" y="846"/>
                  <a:pt x="1108" y="851"/>
                  <a:pt x="552" y="846"/>
                </a:cubicBezTo>
                <a:cubicBezTo>
                  <a:pt x="0" y="836"/>
                  <a:pt x="212" y="728"/>
                  <a:pt x="122" y="697"/>
                </a:cubicBezTo>
              </a:path>
            </a:pathLst>
          </a:cu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47131" name="AutoShape 27"/>
          <p:cNvSpPr>
            <a:spLocks noChangeArrowheads="1"/>
          </p:cNvSpPr>
          <p:nvPr/>
        </p:nvSpPr>
        <p:spPr bwMode="auto">
          <a:xfrm flipV="1">
            <a:off x="76200" y="4114800"/>
            <a:ext cx="457200" cy="838200"/>
          </a:xfrm>
          <a:prstGeom prst="upArrow">
            <a:avLst>
              <a:gd name="adj1" fmla="val 41676"/>
              <a:gd name="adj2" fmla="val 53124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7132" name="Group 28"/>
          <p:cNvGrpSpPr>
            <a:grpSpLocks/>
          </p:cNvGrpSpPr>
          <p:nvPr/>
        </p:nvGrpSpPr>
        <p:grpSpPr bwMode="auto">
          <a:xfrm>
            <a:off x="2362200" y="533400"/>
            <a:ext cx="5181600" cy="5943600"/>
            <a:chOff x="1488" y="336"/>
            <a:chExt cx="3264" cy="3744"/>
          </a:xfrm>
        </p:grpSpPr>
        <p:sp>
          <p:nvSpPr>
            <p:cNvPr id="47133" name="AutoShape 29"/>
            <p:cNvSpPr>
              <a:spLocks noChangeArrowheads="1"/>
            </p:cNvSpPr>
            <p:nvPr/>
          </p:nvSpPr>
          <p:spPr bwMode="auto">
            <a:xfrm>
              <a:off x="1680" y="367"/>
              <a:ext cx="2592" cy="33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9FF66">
                    <a:gamma/>
                    <a:shade val="50588"/>
                    <a:invGamma/>
                  </a:srgbClr>
                </a:gs>
                <a:gs pos="50000">
                  <a:srgbClr val="99FF66"/>
                </a:gs>
                <a:gs pos="100000">
                  <a:srgbClr val="99FF66">
                    <a:gamma/>
                    <a:shade val="50588"/>
                    <a:invGamma/>
                  </a:srgbClr>
                </a:gs>
              </a:gsLst>
              <a:lin ang="5400000" scaled="1"/>
            </a:gradFill>
            <a:ln w="2857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ru-RU" sz="2000" b="1" i="1">
                  <a:solidFill>
                    <a:srgbClr val="0000FF"/>
                  </a:solidFill>
                </a:rPr>
                <a:t>ПОВЕДЕНЧЕСКАЯ РЕГУЛЯЦИЯ</a:t>
              </a:r>
            </a:p>
          </p:txBody>
        </p:sp>
        <p:sp>
          <p:nvSpPr>
            <p:cNvPr id="47134" name="AutoShape 30"/>
            <p:cNvSpPr>
              <a:spLocks noChangeArrowheads="1"/>
            </p:cNvSpPr>
            <p:nvPr/>
          </p:nvSpPr>
          <p:spPr bwMode="auto">
            <a:xfrm rot="2244081">
              <a:off x="4368" y="528"/>
              <a:ext cx="384" cy="432"/>
            </a:xfrm>
            <a:prstGeom prst="rightArrow">
              <a:avLst>
                <a:gd name="adj1" fmla="val 56407"/>
                <a:gd name="adj2" fmla="val 45833"/>
              </a:avLst>
            </a:prstGeom>
            <a:gradFill rotWithShape="0">
              <a:gsLst>
                <a:gs pos="0">
                  <a:srgbClr val="66FF33"/>
                </a:gs>
                <a:gs pos="100000">
                  <a:srgbClr val="66FF33">
                    <a:gamma/>
                    <a:shade val="46275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35" name="AutoShape 31"/>
            <p:cNvSpPr>
              <a:spLocks/>
            </p:cNvSpPr>
            <p:nvPr/>
          </p:nvSpPr>
          <p:spPr bwMode="auto">
            <a:xfrm>
              <a:off x="1488" y="336"/>
              <a:ext cx="240" cy="3744"/>
            </a:xfrm>
            <a:prstGeom prst="leftBrace">
              <a:avLst>
                <a:gd name="adj1" fmla="val 66589"/>
                <a:gd name="adj2" fmla="val 48528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7136" name="Group 32"/>
          <p:cNvGrpSpPr>
            <a:grpSpLocks/>
          </p:cNvGrpSpPr>
          <p:nvPr/>
        </p:nvGrpSpPr>
        <p:grpSpPr bwMode="auto">
          <a:xfrm>
            <a:off x="76200" y="769938"/>
            <a:ext cx="2435225" cy="2125662"/>
            <a:chOff x="48" y="485"/>
            <a:chExt cx="1534" cy="1339"/>
          </a:xfrm>
        </p:grpSpPr>
        <p:sp>
          <p:nvSpPr>
            <p:cNvPr id="47137" name="AutoShape 33"/>
            <p:cNvSpPr>
              <a:spLocks noChangeArrowheads="1"/>
            </p:cNvSpPr>
            <p:nvPr/>
          </p:nvSpPr>
          <p:spPr bwMode="auto">
            <a:xfrm>
              <a:off x="54" y="485"/>
              <a:ext cx="1152" cy="912"/>
            </a:xfrm>
            <a:prstGeom prst="plus">
              <a:avLst>
                <a:gd name="adj" fmla="val 26810"/>
              </a:avLst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58824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ru-RU" sz="2000" b="1" i="1">
                  <a:solidFill>
                    <a:srgbClr val="0000FF"/>
                  </a:solidFill>
                </a:rPr>
                <a:t>Эндокринные</a:t>
              </a:r>
            </a:p>
            <a:p>
              <a:pPr algn="ctr"/>
              <a:r>
                <a:rPr lang="ru-RU" sz="2000" b="1" i="1">
                  <a:solidFill>
                    <a:srgbClr val="0000FF"/>
                  </a:solidFill>
                </a:rPr>
                <a:t>железы</a:t>
              </a:r>
            </a:p>
          </p:txBody>
        </p:sp>
        <p:sp>
          <p:nvSpPr>
            <p:cNvPr id="47138" name="AutoShape 34"/>
            <p:cNvSpPr>
              <a:spLocks noChangeArrowheads="1"/>
            </p:cNvSpPr>
            <p:nvPr/>
          </p:nvSpPr>
          <p:spPr bwMode="auto">
            <a:xfrm>
              <a:off x="48" y="1296"/>
              <a:ext cx="288" cy="528"/>
            </a:xfrm>
            <a:prstGeom prst="upArrow">
              <a:avLst>
                <a:gd name="adj1" fmla="val 37500"/>
                <a:gd name="adj2" fmla="val 72221"/>
              </a:avLst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39" name="AutoShape 35"/>
            <p:cNvSpPr>
              <a:spLocks noChangeArrowheads="1"/>
            </p:cNvSpPr>
            <p:nvPr/>
          </p:nvSpPr>
          <p:spPr bwMode="auto">
            <a:xfrm>
              <a:off x="1294" y="581"/>
              <a:ext cx="288" cy="624"/>
            </a:xfrm>
            <a:prstGeom prst="rightArrow">
              <a:avLst>
                <a:gd name="adj1" fmla="val 56407"/>
                <a:gd name="adj2" fmla="val 45833"/>
              </a:avLst>
            </a:prstGeom>
            <a:gradFill rotWithShape="0">
              <a:gsLst>
                <a:gs pos="0">
                  <a:srgbClr val="00FFFF"/>
                </a:gs>
                <a:gs pos="100000">
                  <a:srgbClr val="00FFFF">
                    <a:gamma/>
                    <a:shade val="46275"/>
                    <a:invGamma/>
                  </a:srgbClr>
                </a:gs>
              </a:gsLst>
              <a:path path="rect">
                <a:fillToRect t="100000" r="100000"/>
              </a:path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7140" name="AutoShape 36"/>
          <p:cNvSpPr>
            <a:spLocks noChangeArrowheads="1"/>
          </p:cNvSpPr>
          <p:nvPr/>
        </p:nvSpPr>
        <p:spPr bwMode="auto">
          <a:xfrm>
            <a:off x="2044700" y="4441825"/>
            <a:ext cx="457200" cy="990600"/>
          </a:xfrm>
          <a:prstGeom prst="rightArrow">
            <a:avLst>
              <a:gd name="adj1" fmla="val 56407"/>
              <a:gd name="adj2" fmla="val 45833"/>
            </a:avLst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46275"/>
                  <a:invGamma/>
                </a:srgbClr>
              </a:gs>
            </a:gsLst>
            <a:path path="rect">
              <a:fillToRect t="100000" r="10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71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71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6" grpId="0" animBg="1"/>
      <p:bldP spid="47130" grpId="0" animBg="1"/>
      <p:bldP spid="47131" grpId="0" animBg="1"/>
      <p:bldP spid="4714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990600" y="152400"/>
            <a:ext cx="721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FF00"/>
                </a:solidFill>
              </a:rPr>
              <a:t>ПЕРИФЕРИЧЕСКОЕ ЗВЕНО ТЕРМОРЕЦЕПЦИИ</a:t>
            </a:r>
          </a:p>
        </p:txBody>
      </p:sp>
      <p:grpSp>
        <p:nvGrpSpPr>
          <p:cNvPr id="48131" name="Group 3"/>
          <p:cNvGrpSpPr>
            <a:grpSpLocks/>
          </p:cNvGrpSpPr>
          <p:nvPr/>
        </p:nvGrpSpPr>
        <p:grpSpPr bwMode="auto">
          <a:xfrm>
            <a:off x="-20638" y="1501775"/>
            <a:ext cx="6326188" cy="4687888"/>
            <a:chOff x="478" y="901"/>
            <a:chExt cx="4582" cy="2953"/>
          </a:xfrm>
        </p:grpSpPr>
        <p:sp>
          <p:nvSpPr>
            <p:cNvPr id="48132" name="Line 4"/>
            <p:cNvSpPr>
              <a:spLocks noChangeShapeType="1"/>
            </p:cNvSpPr>
            <p:nvPr/>
          </p:nvSpPr>
          <p:spPr bwMode="auto">
            <a:xfrm>
              <a:off x="1056" y="1152"/>
              <a:ext cx="0" cy="2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133" name="Line 5"/>
            <p:cNvSpPr>
              <a:spLocks noChangeShapeType="1"/>
            </p:cNvSpPr>
            <p:nvPr/>
          </p:nvSpPr>
          <p:spPr bwMode="auto">
            <a:xfrm>
              <a:off x="1056" y="3504"/>
              <a:ext cx="351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134" name="Line 6"/>
            <p:cNvSpPr>
              <a:spLocks noChangeShapeType="1"/>
            </p:cNvSpPr>
            <p:nvPr/>
          </p:nvSpPr>
          <p:spPr bwMode="auto">
            <a:xfrm>
              <a:off x="1198" y="351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135" name="Line 7"/>
            <p:cNvSpPr>
              <a:spLocks noChangeShapeType="1"/>
            </p:cNvSpPr>
            <p:nvPr/>
          </p:nvSpPr>
          <p:spPr bwMode="auto">
            <a:xfrm>
              <a:off x="1620" y="3505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136" name="Line 8"/>
            <p:cNvSpPr>
              <a:spLocks noChangeShapeType="1"/>
            </p:cNvSpPr>
            <p:nvPr/>
          </p:nvSpPr>
          <p:spPr bwMode="auto">
            <a:xfrm>
              <a:off x="2036" y="350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137" name="Line 9"/>
            <p:cNvSpPr>
              <a:spLocks noChangeShapeType="1"/>
            </p:cNvSpPr>
            <p:nvPr/>
          </p:nvSpPr>
          <p:spPr bwMode="auto">
            <a:xfrm>
              <a:off x="2447" y="3507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138" name="Line 10"/>
            <p:cNvSpPr>
              <a:spLocks noChangeShapeType="1"/>
            </p:cNvSpPr>
            <p:nvPr/>
          </p:nvSpPr>
          <p:spPr bwMode="auto">
            <a:xfrm>
              <a:off x="3720" y="350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139" name="Line 11"/>
            <p:cNvSpPr>
              <a:spLocks noChangeShapeType="1"/>
            </p:cNvSpPr>
            <p:nvPr/>
          </p:nvSpPr>
          <p:spPr bwMode="auto">
            <a:xfrm>
              <a:off x="2875" y="3509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140" name="Line 12"/>
            <p:cNvSpPr>
              <a:spLocks noChangeShapeType="1"/>
            </p:cNvSpPr>
            <p:nvPr/>
          </p:nvSpPr>
          <p:spPr bwMode="auto">
            <a:xfrm>
              <a:off x="4561" y="350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141" name="Line 13"/>
            <p:cNvSpPr>
              <a:spLocks noChangeShapeType="1"/>
            </p:cNvSpPr>
            <p:nvPr/>
          </p:nvSpPr>
          <p:spPr bwMode="auto">
            <a:xfrm>
              <a:off x="4143" y="350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142" name="Line 14"/>
            <p:cNvSpPr>
              <a:spLocks noChangeShapeType="1"/>
            </p:cNvSpPr>
            <p:nvPr/>
          </p:nvSpPr>
          <p:spPr bwMode="auto">
            <a:xfrm>
              <a:off x="3298" y="3505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143" name="Line 15"/>
            <p:cNvSpPr>
              <a:spLocks noChangeShapeType="1"/>
            </p:cNvSpPr>
            <p:nvPr/>
          </p:nvSpPr>
          <p:spPr bwMode="auto">
            <a:xfrm rot="5400000">
              <a:off x="1003" y="2308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144" name="Line 16"/>
            <p:cNvSpPr>
              <a:spLocks noChangeShapeType="1"/>
            </p:cNvSpPr>
            <p:nvPr/>
          </p:nvSpPr>
          <p:spPr bwMode="auto">
            <a:xfrm rot="5400000">
              <a:off x="1014" y="111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145" name="Line 17"/>
            <p:cNvSpPr>
              <a:spLocks noChangeShapeType="1"/>
            </p:cNvSpPr>
            <p:nvPr/>
          </p:nvSpPr>
          <p:spPr bwMode="auto">
            <a:xfrm rot="5400000">
              <a:off x="1010" y="289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146" name="Line 18"/>
            <p:cNvSpPr>
              <a:spLocks noChangeShapeType="1"/>
            </p:cNvSpPr>
            <p:nvPr/>
          </p:nvSpPr>
          <p:spPr bwMode="auto">
            <a:xfrm rot="5400000">
              <a:off x="1005" y="1729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147" name="Line 19"/>
            <p:cNvSpPr>
              <a:spLocks noChangeShapeType="1"/>
            </p:cNvSpPr>
            <p:nvPr/>
          </p:nvSpPr>
          <p:spPr bwMode="auto">
            <a:xfrm rot="5400000">
              <a:off x="1009" y="345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148" name="Text Box 20"/>
            <p:cNvSpPr txBox="1">
              <a:spLocks noChangeArrowheads="1"/>
            </p:cNvSpPr>
            <p:nvPr/>
          </p:nvSpPr>
          <p:spPr bwMode="auto">
            <a:xfrm>
              <a:off x="1097" y="3623"/>
              <a:ext cx="39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/>
                <a:t>5               15           </a:t>
              </a:r>
              <a:r>
                <a:rPr lang="en-US" sz="1800"/>
                <a:t>  </a:t>
              </a:r>
              <a:r>
                <a:rPr lang="ru-RU" sz="1800"/>
                <a:t> 25               35              45  </a:t>
              </a:r>
              <a:r>
                <a:rPr lang="en-US" sz="1800" b="1" i="1"/>
                <a:t>t</a:t>
              </a:r>
              <a:r>
                <a:rPr lang="en-US" sz="1800" b="1" i="1" baseline="30000"/>
                <a:t>o</a:t>
              </a:r>
              <a:r>
                <a:rPr lang="en-US" sz="1800" b="1" i="1"/>
                <a:t>C</a:t>
              </a:r>
              <a:endParaRPr lang="ru-RU" sz="1800" b="1" i="1"/>
            </a:p>
          </p:txBody>
        </p:sp>
        <p:sp>
          <p:nvSpPr>
            <p:cNvPr id="48149" name="Text Box 21"/>
            <p:cNvSpPr txBox="1">
              <a:spLocks noChangeArrowheads="1"/>
            </p:cNvSpPr>
            <p:nvPr/>
          </p:nvSpPr>
          <p:spPr bwMode="auto">
            <a:xfrm>
              <a:off x="478" y="901"/>
              <a:ext cx="559" cy="2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i="1"/>
                <a:t>имп/с</a:t>
              </a:r>
            </a:p>
            <a:p>
              <a:r>
                <a:rPr lang="ru-RU" sz="1800" i="1"/>
                <a:t>     </a:t>
              </a:r>
              <a:r>
                <a:rPr lang="ru-RU" sz="1800"/>
                <a:t>12</a:t>
              </a:r>
            </a:p>
            <a:p>
              <a:pPr>
                <a:lnSpc>
                  <a:spcPct val="150000"/>
                </a:lnSpc>
              </a:pPr>
              <a:endParaRPr lang="ru-RU" sz="1800"/>
            </a:p>
            <a:p>
              <a:endParaRPr lang="ru-RU" sz="1800"/>
            </a:p>
            <a:p>
              <a:r>
                <a:rPr lang="ru-RU" sz="1800"/>
                <a:t>       9</a:t>
              </a:r>
            </a:p>
            <a:p>
              <a:endParaRPr lang="ru-RU" sz="1800"/>
            </a:p>
            <a:p>
              <a:pPr>
                <a:lnSpc>
                  <a:spcPct val="130000"/>
                </a:lnSpc>
              </a:pPr>
              <a:endParaRPr lang="ru-RU" sz="1800"/>
            </a:p>
            <a:p>
              <a:r>
                <a:rPr lang="ru-RU" sz="1800"/>
                <a:t>       6</a:t>
              </a:r>
            </a:p>
            <a:p>
              <a:endParaRPr lang="ru-RU" sz="1800"/>
            </a:p>
            <a:p>
              <a:pPr>
                <a:lnSpc>
                  <a:spcPct val="140000"/>
                </a:lnSpc>
              </a:pPr>
              <a:endParaRPr lang="ru-RU" sz="1800"/>
            </a:p>
            <a:p>
              <a:r>
                <a:rPr lang="ru-RU" sz="1800"/>
                <a:t>       3</a:t>
              </a:r>
            </a:p>
            <a:p>
              <a:endParaRPr lang="ru-RU" sz="1800"/>
            </a:p>
            <a:p>
              <a:endParaRPr lang="ru-RU" sz="1800"/>
            </a:p>
            <a:p>
              <a:r>
                <a:rPr lang="ru-RU" sz="1800"/>
                <a:t>       0</a:t>
              </a:r>
            </a:p>
          </p:txBody>
        </p:sp>
      </p:grpSp>
      <p:grpSp>
        <p:nvGrpSpPr>
          <p:cNvPr id="48150" name="Group 22"/>
          <p:cNvGrpSpPr>
            <a:grpSpLocks/>
          </p:cNvGrpSpPr>
          <p:nvPr/>
        </p:nvGrpSpPr>
        <p:grpSpPr bwMode="auto">
          <a:xfrm>
            <a:off x="1150938" y="1295400"/>
            <a:ext cx="4343400" cy="4262438"/>
            <a:chOff x="725" y="816"/>
            <a:chExt cx="2736" cy="2685"/>
          </a:xfrm>
        </p:grpSpPr>
        <p:sp>
          <p:nvSpPr>
            <p:cNvPr id="48151" name="Freeform 23"/>
            <p:cNvSpPr>
              <a:spLocks/>
            </p:cNvSpPr>
            <p:nvPr/>
          </p:nvSpPr>
          <p:spPr bwMode="auto">
            <a:xfrm>
              <a:off x="725" y="1085"/>
              <a:ext cx="2061" cy="2416"/>
            </a:xfrm>
            <a:custGeom>
              <a:avLst/>
              <a:gdLst/>
              <a:ahLst/>
              <a:cxnLst>
                <a:cxn ang="0">
                  <a:pos x="6" y="2406"/>
                </a:cxn>
                <a:cxn ang="0">
                  <a:pos x="18" y="2128"/>
                </a:cxn>
                <a:cxn ang="0">
                  <a:pos x="114" y="2128"/>
                </a:cxn>
                <a:cxn ang="0">
                  <a:pos x="162" y="2032"/>
                </a:cxn>
                <a:cxn ang="0">
                  <a:pos x="354" y="1552"/>
                </a:cxn>
                <a:cxn ang="0">
                  <a:pos x="546" y="1072"/>
                </a:cxn>
                <a:cxn ang="0">
                  <a:pos x="930" y="400"/>
                </a:cxn>
                <a:cxn ang="0">
                  <a:pos x="1253" y="82"/>
                </a:cxn>
                <a:cxn ang="0">
                  <a:pos x="1614" y="197"/>
                </a:cxn>
                <a:cxn ang="0">
                  <a:pos x="2130" y="1264"/>
                </a:cxn>
                <a:cxn ang="0">
                  <a:pos x="2370" y="2416"/>
                </a:cxn>
              </a:cxnLst>
              <a:rect l="0" t="0" r="r" b="b"/>
              <a:pathLst>
                <a:path w="2370" h="2416">
                  <a:moveTo>
                    <a:pt x="6" y="2406"/>
                  </a:moveTo>
                  <a:cubicBezTo>
                    <a:pt x="9" y="2360"/>
                    <a:pt x="0" y="2174"/>
                    <a:pt x="18" y="2128"/>
                  </a:cubicBezTo>
                  <a:cubicBezTo>
                    <a:pt x="36" y="2082"/>
                    <a:pt x="90" y="2144"/>
                    <a:pt x="114" y="2128"/>
                  </a:cubicBezTo>
                  <a:cubicBezTo>
                    <a:pt x="138" y="2112"/>
                    <a:pt x="122" y="2128"/>
                    <a:pt x="162" y="2032"/>
                  </a:cubicBezTo>
                  <a:cubicBezTo>
                    <a:pt x="202" y="1936"/>
                    <a:pt x="290" y="1712"/>
                    <a:pt x="354" y="1552"/>
                  </a:cubicBezTo>
                  <a:cubicBezTo>
                    <a:pt x="418" y="1392"/>
                    <a:pt x="450" y="1264"/>
                    <a:pt x="546" y="1072"/>
                  </a:cubicBezTo>
                  <a:cubicBezTo>
                    <a:pt x="642" y="880"/>
                    <a:pt x="812" y="565"/>
                    <a:pt x="930" y="400"/>
                  </a:cubicBezTo>
                  <a:cubicBezTo>
                    <a:pt x="1048" y="235"/>
                    <a:pt x="1139" y="116"/>
                    <a:pt x="1253" y="82"/>
                  </a:cubicBezTo>
                  <a:cubicBezTo>
                    <a:pt x="1367" y="48"/>
                    <a:pt x="1468" y="0"/>
                    <a:pt x="1614" y="197"/>
                  </a:cubicBezTo>
                  <a:cubicBezTo>
                    <a:pt x="1760" y="394"/>
                    <a:pt x="2004" y="894"/>
                    <a:pt x="2130" y="1264"/>
                  </a:cubicBezTo>
                  <a:cubicBezTo>
                    <a:pt x="2256" y="1634"/>
                    <a:pt x="2314" y="2032"/>
                    <a:pt x="2370" y="2416"/>
                  </a:cubicBezTo>
                </a:path>
              </a:pathLst>
            </a:custGeom>
            <a:noFill/>
            <a:ln w="76200" cap="flat" cmpd="sng">
              <a:solidFill>
                <a:srgbClr val="00FFFF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152" name="AutoShape 24"/>
            <p:cNvSpPr>
              <a:spLocks noChangeArrowheads="1"/>
            </p:cNvSpPr>
            <p:nvPr/>
          </p:nvSpPr>
          <p:spPr bwMode="auto">
            <a:xfrm>
              <a:off x="2208" y="816"/>
              <a:ext cx="1253" cy="864"/>
            </a:xfrm>
            <a:prstGeom prst="leftArrowCallout">
              <a:avLst>
                <a:gd name="adj1" fmla="val 23259"/>
                <a:gd name="adj2" fmla="val 25000"/>
                <a:gd name="adj3" fmla="val 15026"/>
                <a:gd name="adj4" fmla="val 79421"/>
              </a:avLst>
            </a:prstGeom>
            <a:gradFill rotWithShape="0">
              <a:gsLst>
                <a:gs pos="0">
                  <a:srgbClr val="00FFFF"/>
                </a:gs>
                <a:gs pos="100000">
                  <a:srgbClr val="00FFFF">
                    <a:gamma/>
                    <a:shade val="46275"/>
                    <a:invGamma/>
                  </a:srgbClr>
                </a:gs>
              </a:gsLst>
              <a:path path="rect">
                <a:fillToRect t="100000" r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холодовые</a:t>
              </a:r>
            </a:p>
            <a:p>
              <a:pPr algn="ctr"/>
              <a:r>
                <a:rPr lang="ru-RU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рецепторы</a:t>
              </a:r>
            </a:p>
            <a:p>
              <a:pPr algn="ctr"/>
              <a:r>
                <a:rPr lang="ru-RU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кожи</a:t>
              </a:r>
            </a:p>
          </p:txBody>
        </p:sp>
      </p:grpSp>
      <p:grpSp>
        <p:nvGrpSpPr>
          <p:cNvPr id="48153" name="Group 25"/>
          <p:cNvGrpSpPr>
            <a:grpSpLocks/>
          </p:cNvGrpSpPr>
          <p:nvPr/>
        </p:nvGrpSpPr>
        <p:grpSpPr bwMode="auto">
          <a:xfrm>
            <a:off x="2963863" y="3713163"/>
            <a:ext cx="3937000" cy="1844675"/>
            <a:chOff x="1867" y="2339"/>
            <a:chExt cx="2480" cy="1162"/>
          </a:xfrm>
        </p:grpSpPr>
        <p:sp>
          <p:nvSpPr>
            <p:cNvPr id="48154" name="Freeform 26"/>
            <p:cNvSpPr>
              <a:spLocks/>
            </p:cNvSpPr>
            <p:nvPr/>
          </p:nvSpPr>
          <p:spPr bwMode="auto">
            <a:xfrm>
              <a:off x="1867" y="2594"/>
              <a:ext cx="1628" cy="907"/>
            </a:xfrm>
            <a:custGeom>
              <a:avLst/>
              <a:gdLst/>
              <a:ahLst/>
              <a:cxnLst>
                <a:cxn ang="0">
                  <a:pos x="0" y="907"/>
                </a:cxn>
                <a:cxn ang="0">
                  <a:pos x="198" y="883"/>
                </a:cxn>
                <a:cxn ang="0">
                  <a:pos x="437" y="815"/>
                </a:cxn>
                <a:cxn ang="0">
                  <a:pos x="634" y="649"/>
                </a:cxn>
                <a:cxn ang="0">
                  <a:pos x="852" y="203"/>
                </a:cxn>
                <a:cxn ang="0">
                  <a:pos x="1044" y="6"/>
                </a:cxn>
                <a:cxn ang="0">
                  <a:pos x="1289" y="241"/>
                </a:cxn>
                <a:cxn ang="0">
                  <a:pos x="1628" y="907"/>
                </a:cxn>
              </a:cxnLst>
              <a:rect l="0" t="0" r="r" b="b"/>
              <a:pathLst>
                <a:path w="1628" h="907">
                  <a:moveTo>
                    <a:pt x="0" y="907"/>
                  </a:moveTo>
                  <a:cubicBezTo>
                    <a:pt x="33" y="903"/>
                    <a:pt x="125" y="898"/>
                    <a:pt x="198" y="883"/>
                  </a:cubicBezTo>
                  <a:cubicBezTo>
                    <a:pt x="271" y="868"/>
                    <a:pt x="364" y="854"/>
                    <a:pt x="437" y="815"/>
                  </a:cubicBezTo>
                  <a:cubicBezTo>
                    <a:pt x="510" y="776"/>
                    <a:pt x="565" y="751"/>
                    <a:pt x="634" y="649"/>
                  </a:cubicBezTo>
                  <a:cubicBezTo>
                    <a:pt x="703" y="547"/>
                    <a:pt x="784" y="310"/>
                    <a:pt x="852" y="203"/>
                  </a:cubicBezTo>
                  <a:cubicBezTo>
                    <a:pt x="920" y="96"/>
                    <a:pt x="971" y="0"/>
                    <a:pt x="1044" y="6"/>
                  </a:cubicBezTo>
                  <a:cubicBezTo>
                    <a:pt x="1117" y="12"/>
                    <a:pt x="1192" y="91"/>
                    <a:pt x="1289" y="241"/>
                  </a:cubicBezTo>
                  <a:cubicBezTo>
                    <a:pt x="1386" y="391"/>
                    <a:pt x="1558" y="768"/>
                    <a:pt x="1628" y="907"/>
                  </a:cubicBezTo>
                </a:path>
              </a:pathLst>
            </a:custGeom>
            <a:noFill/>
            <a:ln w="76200" cap="flat" cmpd="sng">
              <a:solidFill>
                <a:schemeClr val="folHlink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155" name="AutoShape 27"/>
            <p:cNvSpPr>
              <a:spLocks noChangeArrowheads="1"/>
            </p:cNvSpPr>
            <p:nvPr/>
          </p:nvSpPr>
          <p:spPr bwMode="auto">
            <a:xfrm>
              <a:off x="3204" y="2339"/>
              <a:ext cx="1143" cy="864"/>
            </a:xfrm>
            <a:prstGeom prst="leftArrowCallout">
              <a:avLst>
                <a:gd name="adj1" fmla="val 23259"/>
                <a:gd name="adj2" fmla="val 25000"/>
                <a:gd name="adj3" fmla="val 13707"/>
                <a:gd name="adj4" fmla="val 79421"/>
              </a:avLst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path path="rect">
                <a:fillToRect t="100000" r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тепловые</a:t>
              </a:r>
            </a:p>
            <a:p>
              <a:pPr algn="ctr"/>
              <a:r>
                <a:rPr lang="ru-RU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рецепторы</a:t>
              </a:r>
            </a:p>
            <a:p>
              <a:pPr algn="ctr"/>
              <a:r>
                <a:rPr lang="ru-RU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кожи</a:t>
              </a:r>
            </a:p>
          </p:txBody>
        </p:sp>
      </p:grpSp>
      <p:sp>
        <p:nvSpPr>
          <p:cNvPr id="48156" name="AutoShape 28"/>
          <p:cNvSpPr>
            <a:spLocks noChangeArrowheads="1"/>
          </p:cNvSpPr>
          <p:nvPr/>
        </p:nvSpPr>
        <p:spPr bwMode="auto">
          <a:xfrm flipV="1">
            <a:off x="6357938" y="5815013"/>
            <a:ext cx="2667000" cy="914400"/>
          </a:xfrm>
          <a:custGeom>
            <a:avLst/>
            <a:gdLst>
              <a:gd name="G0" fmla="+- 4487 0 0"/>
              <a:gd name="G1" fmla="+- 21600 0 4487"/>
              <a:gd name="G2" fmla="*/ 4487 1 2"/>
              <a:gd name="G3" fmla="+- 21600 0 G2"/>
              <a:gd name="G4" fmla="+/ 4487 21600 2"/>
              <a:gd name="G5" fmla="+/ G1 0 2"/>
              <a:gd name="G6" fmla="*/ 21600 21600 4487"/>
              <a:gd name="G7" fmla="*/ G6 1 2"/>
              <a:gd name="G8" fmla="+- 21600 0 G7"/>
              <a:gd name="G9" fmla="*/ 21600 1 2"/>
              <a:gd name="G10" fmla="+- 4487 0 G9"/>
              <a:gd name="G11" fmla="?: G10 G8 0"/>
              <a:gd name="G12" fmla="?: G10 G7 21600"/>
              <a:gd name="T0" fmla="*/ 19356 w 21600"/>
              <a:gd name="T1" fmla="*/ 10800 h 21600"/>
              <a:gd name="T2" fmla="*/ 10800 w 21600"/>
              <a:gd name="T3" fmla="*/ 21600 h 21600"/>
              <a:gd name="T4" fmla="*/ 2244 w 21600"/>
              <a:gd name="T5" fmla="*/ 10800 h 21600"/>
              <a:gd name="T6" fmla="*/ 10800 w 21600"/>
              <a:gd name="T7" fmla="*/ 0 h 21600"/>
              <a:gd name="T8" fmla="*/ 4044 w 21600"/>
              <a:gd name="T9" fmla="*/ 4044 h 21600"/>
              <a:gd name="T10" fmla="*/ 17556 w 21600"/>
              <a:gd name="T11" fmla="*/ 1755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4487" y="21600"/>
                </a:lnTo>
                <a:lnTo>
                  <a:pt x="17113" y="21600"/>
                </a:lnTo>
                <a:lnTo>
                  <a:pt x="21600" y="0"/>
                </a:lnTo>
                <a:close/>
              </a:path>
            </a:pathLst>
          </a:cu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 sz="2000"/>
              <a:t>количество</a:t>
            </a:r>
          </a:p>
          <a:p>
            <a:pPr algn="ctr"/>
            <a:r>
              <a:rPr lang="ru-RU" sz="2000"/>
              <a:t>рецепторов</a:t>
            </a:r>
          </a:p>
        </p:txBody>
      </p:sp>
      <p:grpSp>
        <p:nvGrpSpPr>
          <p:cNvPr id="48157" name="Group 29"/>
          <p:cNvGrpSpPr>
            <a:grpSpLocks/>
          </p:cNvGrpSpPr>
          <p:nvPr/>
        </p:nvGrpSpPr>
        <p:grpSpPr bwMode="auto">
          <a:xfrm>
            <a:off x="6924675" y="3738563"/>
            <a:ext cx="749300" cy="2044700"/>
            <a:chOff x="4362" y="2355"/>
            <a:chExt cx="472" cy="1288"/>
          </a:xfrm>
        </p:grpSpPr>
        <p:sp>
          <p:nvSpPr>
            <p:cNvPr id="48158" name="Rectangle 30"/>
            <p:cNvSpPr>
              <a:spLocks noChangeArrowheads="1"/>
            </p:cNvSpPr>
            <p:nvPr/>
          </p:nvSpPr>
          <p:spPr bwMode="auto">
            <a:xfrm>
              <a:off x="4362" y="3286"/>
              <a:ext cx="472" cy="357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58824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59" name="Text Box 31"/>
            <p:cNvSpPr txBox="1">
              <a:spLocks noChangeArrowheads="1"/>
            </p:cNvSpPr>
            <p:nvPr/>
          </p:nvSpPr>
          <p:spPr bwMode="auto">
            <a:xfrm rot="-5400000">
              <a:off x="4165" y="2624"/>
              <a:ext cx="871" cy="3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 i="1">
                  <a:solidFill>
                    <a:schemeClr val="tx2"/>
                  </a:solidFill>
                </a:rPr>
                <a:t>30 000 </a:t>
              </a:r>
              <a:endParaRPr lang="ru-RU" i="1">
                <a:solidFill>
                  <a:schemeClr val="tx2"/>
                </a:solidFill>
              </a:endParaRPr>
            </a:p>
          </p:txBody>
        </p:sp>
      </p:grpSp>
      <p:grpSp>
        <p:nvGrpSpPr>
          <p:cNvPr id="48160" name="Group 32"/>
          <p:cNvGrpSpPr>
            <a:grpSpLocks/>
          </p:cNvGrpSpPr>
          <p:nvPr/>
        </p:nvGrpSpPr>
        <p:grpSpPr bwMode="auto">
          <a:xfrm>
            <a:off x="7697788" y="938213"/>
            <a:ext cx="757237" cy="4846637"/>
            <a:chOff x="4849" y="591"/>
            <a:chExt cx="477" cy="3053"/>
          </a:xfrm>
        </p:grpSpPr>
        <p:sp>
          <p:nvSpPr>
            <p:cNvPr id="48161" name="Rectangle 33"/>
            <p:cNvSpPr>
              <a:spLocks noChangeArrowheads="1"/>
            </p:cNvSpPr>
            <p:nvPr/>
          </p:nvSpPr>
          <p:spPr bwMode="auto">
            <a:xfrm>
              <a:off x="4849" y="591"/>
              <a:ext cx="477" cy="3053"/>
            </a:xfrm>
            <a:prstGeom prst="rect">
              <a:avLst/>
            </a:prstGeom>
            <a:gradFill rotWithShape="0">
              <a:gsLst>
                <a:gs pos="0">
                  <a:srgbClr val="00FFFF"/>
                </a:gs>
                <a:gs pos="100000">
                  <a:srgbClr val="00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62" name="Text Box 34"/>
            <p:cNvSpPr txBox="1">
              <a:spLocks noChangeArrowheads="1"/>
            </p:cNvSpPr>
            <p:nvPr/>
          </p:nvSpPr>
          <p:spPr bwMode="auto">
            <a:xfrm rot="-5400000">
              <a:off x="4614" y="1119"/>
              <a:ext cx="934" cy="333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 i="1">
                  <a:solidFill>
                    <a:srgbClr val="0000FF"/>
                  </a:solidFill>
                </a:rPr>
                <a:t>250</a:t>
              </a:r>
              <a:r>
                <a:rPr lang="ru-RU" sz="2800" i="1">
                  <a:solidFill>
                    <a:srgbClr val="0000FF"/>
                  </a:solidFill>
                </a:rPr>
                <a:t> </a:t>
              </a:r>
              <a:r>
                <a:rPr lang="ru-RU" sz="2800" b="1" i="1">
                  <a:solidFill>
                    <a:srgbClr val="0000FF"/>
                  </a:solidFill>
                </a:rPr>
                <a:t>000</a:t>
              </a:r>
              <a:endParaRPr lang="ru-RU" b="1" i="1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8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8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1406525" y="3694113"/>
            <a:ext cx="2498725" cy="3124200"/>
            <a:chOff x="886" y="2327"/>
            <a:chExt cx="1574" cy="1968"/>
          </a:xfrm>
        </p:grpSpPr>
        <p:sp>
          <p:nvSpPr>
            <p:cNvPr id="49155" name="AutoShape 3"/>
            <p:cNvSpPr>
              <a:spLocks noChangeArrowheads="1"/>
            </p:cNvSpPr>
            <p:nvPr/>
          </p:nvSpPr>
          <p:spPr bwMode="auto">
            <a:xfrm>
              <a:off x="886" y="2327"/>
              <a:ext cx="1574" cy="1968"/>
            </a:xfrm>
            <a:prstGeom prst="star16">
              <a:avLst>
                <a:gd name="adj" fmla="val 38880"/>
              </a:avLst>
            </a:prstGeom>
            <a:gradFill rotWithShape="0">
              <a:gsLst>
                <a:gs pos="0">
                  <a:schemeClr val="tx2"/>
                </a:gs>
                <a:gs pos="100000">
                  <a:srgbClr val="FF0066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56" name="Text Box 4"/>
            <p:cNvSpPr txBox="1">
              <a:spLocks noChangeArrowheads="1"/>
            </p:cNvSpPr>
            <p:nvPr/>
          </p:nvSpPr>
          <p:spPr bwMode="auto">
            <a:xfrm>
              <a:off x="1331" y="3269"/>
              <a:ext cx="974" cy="44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i="1">
                  <a:solidFill>
                    <a:srgbClr val="00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тепло-</a:t>
              </a:r>
            </a:p>
            <a:p>
              <a:r>
                <a:rPr lang="ru-RU" sz="2000" b="1" i="1">
                  <a:solidFill>
                    <a:srgbClr val="00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продукция</a:t>
              </a:r>
            </a:p>
          </p:txBody>
        </p:sp>
      </p:grpSp>
      <p:grpSp>
        <p:nvGrpSpPr>
          <p:cNvPr id="49157" name="Group 5"/>
          <p:cNvGrpSpPr>
            <a:grpSpLocks/>
          </p:cNvGrpSpPr>
          <p:nvPr/>
        </p:nvGrpSpPr>
        <p:grpSpPr bwMode="auto">
          <a:xfrm>
            <a:off x="4781550" y="674688"/>
            <a:ext cx="3429000" cy="2809875"/>
            <a:chOff x="3012" y="425"/>
            <a:chExt cx="2160" cy="1770"/>
          </a:xfrm>
        </p:grpSpPr>
        <p:sp>
          <p:nvSpPr>
            <p:cNvPr id="49158" name="AutoShape 6"/>
            <p:cNvSpPr>
              <a:spLocks noChangeArrowheads="1"/>
            </p:cNvSpPr>
            <p:nvPr/>
          </p:nvSpPr>
          <p:spPr bwMode="auto">
            <a:xfrm rot="14255372">
              <a:off x="3207" y="230"/>
              <a:ext cx="1770" cy="2160"/>
            </a:xfrm>
            <a:prstGeom prst="irregularSeal1">
              <a:avLst/>
            </a:prstGeom>
            <a:gradFill rotWithShape="0">
              <a:gsLst>
                <a:gs pos="0">
                  <a:srgbClr val="FF0066"/>
                </a:gs>
                <a:gs pos="100000">
                  <a:srgbClr val="0000FF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59" name="Text Box 7"/>
            <p:cNvSpPr txBox="1">
              <a:spLocks noChangeArrowheads="1"/>
            </p:cNvSpPr>
            <p:nvPr/>
          </p:nvSpPr>
          <p:spPr bwMode="auto">
            <a:xfrm>
              <a:off x="3408" y="912"/>
              <a:ext cx="1034" cy="40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тепло-</a:t>
              </a:r>
            </a:p>
            <a:p>
              <a:r>
                <a:rPr lang="ru-RU" sz="18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рассеивание</a:t>
              </a:r>
            </a:p>
          </p:txBody>
        </p:sp>
      </p:grp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990600" y="152400"/>
            <a:ext cx="671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FF00"/>
                </a:solidFill>
              </a:rPr>
              <a:t>ЦЕНТРАЛЬНОЕ ЗВЕНО ТЕРМОРЕГУЛЯЦИИ</a:t>
            </a:r>
          </a:p>
        </p:txBody>
      </p:sp>
      <p:grpSp>
        <p:nvGrpSpPr>
          <p:cNvPr id="49161" name="Group 9"/>
          <p:cNvGrpSpPr>
            <a:grpSpLocks/>
          </p:cNvGrpSpPr>
          <p:nvPr/>
        </p:nvGrpSpPr>
        <p:grpSpPr bwMode="auto">
          <a:xfrm>
            <a:off x="2813050" y="2006600"/>
            <a:ext cx="3435350" cy="3756025"/>
            <a:chOff x="1772" y="1264"/>
            <a:chExt cx="2164" cy="2366"/>
          </a:xfrm>
        </p:grpSpPr>
        <p:sp>
          <p:nvSpPr>
            <p:cNvPr id="49162" name="AutoShape 10"/>
            <p:cNvSpPr>
              <a:spLocks noChangeArrowheads="1"/>
            </p:cNvSpPr>
            <p:nvPr/>
          </p:nvSpPr>
          <p:spPr bwMode="auto">
            <a:xfrm>
              <a:off x="3072" y="1481"/>
              <a:ext cx="864" cy="720"/>
            </a:xfrm>
            <a:prstGeom prst="hexagon">
              <a:avLst>
                <a:gd name="adj" fmla="val 29306"/>
                <a:gd name="vf" fmla="val 115470"/>
              </a:avLst>
            </a:prstGeom>
            <a:gradFill rotWithShape="0">
              <a:gsLst>
                <a:gs pos="0">
                  <a:srgbClr val="00FFFF"/>
                </a:gs>
                <a:gs pos="100000">
                  <a:srgbClr val="00FFFF">
                    <a:gamma/>
                    <a:shade val="46275"/>
                    <a:invGamma/>
                  </a:srgbClr>
                </a:gs>
              </a:gsLst>
              <a:path path="rect">
                <a:fillToRect l="100000" b="100000"/>
              </a:path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II</a:t>
              </a:r>
              <a:r>
                <a:rPr lang="ru-RU" sz="3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ru-RU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тип</a:t>
              </a:r>
            </a:p>
          </p:txBody>
        </p:sp>
        <p:sp>
          <p:nvSpPr>
            <p:cNvPr id="49163" name="AutoShape 11"/>
            <p:cNvSpPr>
              <a:spLocks noChangeArrowheads="1"/>
            </p:cNvSpPr>
            <p:nvPr/>
          </p:nvSpPr>
          <p:spPr bwMode="auto">
            <a:xfrm>
              <a:off x="1812" y="2723"/>
              <a:ext cx="864" cy="720"/>
            </a:xfrm>
            <a:prstGeom prst="hexagon">
              <a:avLst>
                <a:gd name="adj" fmla="val 29306"/>
                <a:gd name="vf" fmla="val 115470"/>
              </a:avLst>
            </a:prstGeom>
            <a:gradFill rotWithShape="0">
              <a:gsLst>
                <a:gs pos="0">
                  <a:srgbClr val="FF0066"/>
                </a:gs>
                <a:gs pos="100000">
                  <a:srgbClr val="FF0066">
                    <a:gamma/>
                    <a:shade val="46275"/>
                    <a:invGamma/>
                  </a:srgbClr>
                </a:gs>
              </a:gsLst>
              <a:path path="rect">
                <a:fillToRect t="100000" r="100000"/>
              </a:path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b="1" i="1"/>
                <a:t>IV</a:t>
              </a:r>
              <a:r>
                <a:rPr lang="ru-RU" sz="3200" b="1" i="1"/>
                <a:t> </a:t>
              </a:r>
              <a:r>
                <a:rPr lang="ru-RU" b="1" i="1"/>
                <a:t>тип</a:t>
              </a:r>
            </a:p>
          </p:txBody>
        </p:sp>
        <p:grpSp>
          <p:nvGrpSpPr>
            <p:cNvPr id="49164" name="Group 12"/>
            <p:cNvGrpSpPr>
              <a:grpSpLocks/>
            </p:cNvGrpSpPr>
            <p:nvPr/>
          </p:nvGrpSpPr>
          <p:grpSpPr bwMode="auto">
            <a:xfrm>
              <a:off x="1772" y="1264"/>
              <a:ext cx="912" cy="940"/>
              <a:chOff x="1772" y="1264"/>
              <a:chExt cx="912" cy="940"/>
            </a:xfrm>
          </p:grpSpPr>
          <p:sp>
            <p:nvSpPr>
              <p:cNvPr id="49165" name="AutoShape 13"/>
              <p:cNvSpPr>
                <a:spLocks noChangeArrowheads="1"/>
              </p:cNvSpPr>
              <p:nvPr/>
            </p:nvSpPr>
            <p:spPr bwMode="auto">
              <a:xfrm>
                <a:off x="1820" y="1484"/>
                <a:ext cx="864" cy="720"/>
              </a:xfrm>
              <a:prstGeom prst="hexagon">
                <a:avLst>
                  <a:gd name="adj" fmla="val 29306"/>
                  <a:gd name="vf" fmla="val 115470"/>
                </a:avLst>
              </a:prstGeom>
              <a:gradFill rotWithShape="0">
                <a:gsLst>
                  <a:gs pos="0">
                    <a:srgbClr val="00FFFF"/>
                  </a:gs>
                  <a:gs pos="100000">
                    <a:srgbClr val="00FFFF">
                      <a:gamma/>
                      <a:shade val="7725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 b="1" i="1">
                    <a:solidFill>
                      <a:srgbClr val="0000FF"/>
                    </a:solidFill>
                  </a:rPr>
                  <a:t>I</a:t>
                </a:r>
                <a:r>
                  <a:rPr lang="ru-RU" sz="3200" b="1" i="1">
                    <a:solidFill>
                      <a:srgbClr val="0000FF"/>
                    </a:solidFill>
                  </a:rPr>
                  <a:t> </a:t>
                </a:r>
                <a:r>
                  <a:rPr lang="ru-RU" b="1" i="1">
                    <a:solidFill>
                      <a:srgbClr val="0000FF"/>
                    </a:solidFill>
                  </a:rPr>
                  <a:t>тип</a:t>
                </a:r>
              </a:p>
            </p:txBody>
          </p:sp>
          <p:sp>
            <p:nvSpPr>
              <p:cNvPr id="49166" name="Oval 14"/>
              <p:cNvSpPr>
                <a:spLocks noChangeArrowheads="1"/>
              </p:cNvSpPr>
              <p:nvPr/>
            </p:nvSpPr>
            <p:spPr bwMode="auto">
              <a:xfrm>
                <a:off x="1772" y="1264"/>
                <a:ext cx="432" cy="432"/>
              </a:xfrm>
              <a:prstGeom prst="ellipse">
                <a:avLst/>
              </a:prstGeom>
              <a:solidFill>
                <a:srgbClr val="FF0066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t</a:t>
                </a:r>
                <a:r>
                  <a:rPr lang="en-US" baseline="30000"/>
                  <a:t>o</a:t>
                </a:r>
                <a:r>
                  <a:rPr lang="en-US"/>
                  <a:t>C</a:t>
                </a:r>
                <a:endParaRPr lang="ru-RU"/>
              </a:p>
            </p:txBody>
          </p:sp>
        </p:grpSp>
        <p:grpSp>
          <p:nvGrpSpPr>
            <p:cNvPr id="49167" name="Group 15"/>
            <p:cNvGrpSpPr>
              <a:grpSpLocks/>
            </p:cNvGrpSpPr>
            <p:nvPr/>
          </p:nvGrpSpPr>
          <p:grpSpPr bwMode="auto">
            <a:xfrm>
              <a:off x="3070" y="2723"/>
              <a:ext cx="864" cy="907"/>
              <a:chOff x="3070" y="2723"/>
              <a:chExt cx="864" cy="907"/>
            </a:xfrm>
          </p:grpSpPr>
          <p:sp>
            <p:nvSpPr>
              <p:cNvPr id="49168" name="AutoShape 16"/>
              <p:cNvSpPr>
                <a:spLocks noChangeArrowheads="1"/>
              </p:cNvSpPr>
              <p:nvPr/>
            </p:nvSpPr>
            <p:spPr bwMode="auto">
              <a:xfrm>
                <a:off x="3070" y="2723"/>
                <a:ext cx="864" cy="720"/>
              </a:xfrm>
              <a:prstGeom prst="hexagon">
                <a:avLst>
                  <a:gd name="adj" fmla="val 29306"/>
                  <a:gd name="vf" fmla="val 115470"/>
                </a:avLst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9412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 b="1" i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III</a:t>
                </a:r>
                <a:r>
                  <a:rPr lang="ru-RU" sz="3200" b="1" i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</a:t>
                </a:r>
                <a:r>
                  <a:rPr lang="ru-RU" b="1" i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тип</a:t>
                </a:r>
              </a:p>
            </p:txBody>
          </p:sp>
          <p:sp>
            <p:nvSpPr>
              <p:cNvPr id="49169" name="Oval 17"/>
              <p:cNvSpPr>
                <a:spLocks noChangeArrowheads="1"/>
              </p:cNvSpPr>
              <p:nvPr/>
            </p:nvSpPr>
            <p:spPr bwMode="auto">
              <a:xfrm>
                <a:off x="3495" y="3198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FFFF00"/>
                    </a:solidFill>
                  </a:rPr>
                  <a:t>t</a:t>
                </a:r>
                <a:r>
                  <a:rPr lang="en-US" baseline="30000">
                    <a:solidFill>
                      <a:srgbClr val="FFFF00"/>
                    </a:solidFill>
                  </a:rPr>
                  <a:t>o</a:t>
                </a:r>
                <a:r>
                  <a:rPr lang="en-US">
                    <a:solidFill>
                      <a:srgbClr val="FFFF00"/>
                    </a:solidFill>
                  </a:rPr>
                  <a:t>C</a:t>
                </a:r>
                <a:endParaRPr lang="ru-RU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49170" name="Group 18"/>
          <p:cNvGrpSpPr>
            <a:grpSpLocks/>
          </p:cNvGrpSpPr>
          <p:nvPr/>
        </p:nvGrpSpPr>
        <p:grpSpPr bwMode="auto">
          <a:xfrm>
            <a:off x="2819400" y="1108075"/>
            <a:ext cx="2468563" cy="882650"/>
            <a:chOff x="2036" y="644"/>
            <a:chExt cx="1555" cy="556"/>
          </a:xfrm>
        </p:grpSpPr>
        <p:sp>
          <p:nvSpPr>
            <p:cNvPr id="49171" name="Text Box 19"/>
            <p:cNvSpPr txBox="1">
              <a:spLocks noChangeArrowheads="1"/>
            </p:cNvSpPr>
            <p:nvPr/>
          </p:nvSpPr>
          <p:spPr bwMode="auto">
            <a:xfrm>
              <a:off x="2211" y="644"/>
              <a:ext cx="1380" cy="24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i="1"/>
                <a:t>терморецепторы</a:t>
              </a:r>
            </a:p>
          </p:txBody>
        </p:sp>
        <p:sp>
          <p:nvSpPr>
            <p:cNvPr id="49172" name="AutoShape 20"/>
            <p:cNvSpPr>
              <a:spLocks noChangeArrowheads="1"/>
            </p:cNvSpPr>
            <p:nvPr/>
          </p:nvSpPr>
          <p:spPr bwMode="auto">
            <a:xfrm>
              <a:off x="2036" y="912"/>
              <a:ext cx="672" cy="28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9173" name="Group 21"/>
          <p:cNvGrpSpPr>
            <a:grpSpLocks/>
          </p:cNvGrpSpPr>
          <p:nvPr/>
        </p:nvGrpSpPr>
        <p:grpSpPr bwMode="auto">
          <a:xfrm>
            <a:off x="3932238" y="5873750"/>
            <a:ext cx="2457450" cy="833438"/>
            <a:chOff x="2919" y="3718"/>
            <a:chExt cx="1548" cy="525"/>
          </a:xfrm>
        </p:grpSpPr>
        <p:sp>
          <p:nvSpPr>
            <p:cNvPr id="49174" name="Text Box 22"/>
            <p:cNvSpPr txBox="1">
              <a:spLocks noChangeArrowheads="1"/>
            </p:cNvSpPr>
            <p:nvPr/>
          </p:nvSpPr>
          <p:spPr bwMode="auto">
            <a:xfrm>
              <a:off x="2919" y="3994"/>
              <a:ext cx="1380" cy="24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i="1"/>
                <a:t>терморецепторы</a:t>
              </a:r>
            </a:p>
          </p:txBody>
        </p:sp>
        <p:sp>
          <p:nvSpPr>
            <p:cNvPr id="49175" name="AutoShape 23"/>
            <p:cNvSpPr>
              <a:spLocks noChangeArrowheads="1"/>
            </p:cNvSpPr>
            <p:nvPr/>
          </p:nvSpPr>
          <p:spPr bwMode="auto">
            <a:xfrm>
              <a:off x="3795" y="3718"/>
              <a:ext cx="672" cy="240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00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9176" name="AutoShape 24"/>
          <p:cNvSpPr>
            <a:spLocks noChangeArrowheads="1"/>
          </p:cNvSpPr>
          <p:nvPr/>
        </p:nvSpPr>
        <p:spPr bwMode="auto">
          <a:xfrm>
            <a:off x="4360863" y="2471738"/>
            <a:ext cx="457200" cy="914400"/>
          </a:xfrm>
          <a:prstGeom prst="righ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00FF00"/>
              </a:gs>
              <a:gs pos="50000">
                <a:srgbClr val="00FF00">
                  <a:gamma/>
                  <a:shade val="46275"/>
                  <a:invGamma/>
                </a:srgbClr>
              </a:gs>
              <a:gs pos="100000">
                <a:srgbClr val="00FF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77" name="AutoShape 25"/>
          <p:cNvSpPr>
            <a:spLocks noChangeArrowheads="1"/>
          </p:cNvSpPr>
          <p:nvPr/>
        </p:nvSpPr>
        <p:spPr bwMode="auto">
          <a:xfrm flipH="1">
            <a:off x="4343400" y="4419600"/>
            <a:ext cx="457200" cy="914400"/>
          </a:xfrm>
          <a:prstGeom prst="righ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00FF00"/>
              </a:gs>
              <a:gs pos="50000">
                <a:srgbClr val="00FF00">
                  <a:gamma/>
                  <a:shade val="46275"/>
                  <a:invGamma/>
                </a:srgbClr>
              </a:gs>
              <a:gs pos="100000">
                <a:srgbClr val="00FF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9178" name="Group 26"/>
          <p:cNvGrpSpPr>
            <a:grpSpLocks/>
          </p:cNvGrpSpPr>
          <p:nvPr/>
        </p:nvGrpSpPr>
        <p:grpSpPr bwMode="auto">
          <a:xfrm>
            <a:off x="3094038" y="3663950"/>
            <a:ext cx="2895600" cy="474663"/>
            <a:chOff x="1949" y="2308"/>
            <a:chExt cx="1824" cy="299"/>
          </a:xfrm>
        </p:grpSpPr>
        <p:sp>
          <p:nvSpPr>
            <p:cNvPr id="49179" name="AutoShape 27"/>
            <p:cNvSpPr>
              <a:spLocks noChangeArrowheads="1"/>
            </p:cNvSpPr>
            <p:nvPr/>
          </p:nvSpPr>
          <p:spPr bwMode="auto">
            <a:xfrm rot="-5400000">
              <a:off x="3341" y="2164"/>
              <a:ext cx="288" cy="576"/>
            </a:xfrm>
            <a:prstGeom prst="right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0066"/>
                </a:gs>
                <a:gs pos="100000">
                  <a:srgbClr val="FF0066">
                    <a:gamma/>
                    <a:shade val="66667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80" name="AutoShape 28"/>
            <p:cNvSpPr>
              <a:spLocks noChangeArrowheads="1"/>
            </p:cNvSpPr>
            <p:nvPr/>
          </p:nvSpPr>
          <p:spPr bwMode="auto">
            <a:xfrm rot="5400000" flipV="1">
              <a:off x="2093" y="2175"/>
              <a:ext cx="288" cy="576"/>
            </a:xfrm>
            <a:prstGeom prst="right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0066">
                    <a:gamma/>
                    <a:shade val="66667"/>
                    <a:invGamma/>
                  </a:srgbClr>
                </a:gs>
                <a:gs pos="100000">
                  <a:srgbClr val="FF0066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9181" name="Text Box 29"/>
          <p:cNvSpPr txBox="1">
            <a:spLocks noChangeArrowheads="1"/>
          </p:cNvSpPr>
          <p:nvPr/>
        </p:nvSpPr>
        <p:spPr bwMode="auto">
          <a:xfrm>
            <a:off x="6894513" y="4038600"/>
            <a:ext cx="224948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/>
              <a:t> </a:t>
            </a:r>
            <a:r>
              <a:rPr lang="ru-RU" sz="2000">
                <a:solidFill>
                  <a:srgbClr val="00FFFF"/>
                </a:solidFill>
              </a:rPr>
              <a:t>расширение</a:t>
            </a:r>
          </a:p>
          <a:p>
            <a:pPr>
              <a:buFont typeface="Wingdings" pitchFamily="2" charset="2"/>
              <a:buNone/>
            </a:pPr>
            <a:r>
              <a:rPr lang="ru-RU" sz="2000">
                <a:solidFill>
                  <a:srgbClr val="00FFFF"/>
                </a:solidFill>
              </a:rPr>
              <a:t>    сосудов кожи</a:t>
            </a:r>
            <a:endParaRPr lang="uk-UA" sz="2000">
              <a:solidFill>
                <a:srgbClr val="00FFFF"/>
              </a:solidFill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ru-RU" sz="2000">
              <a:solidFill>
                <a:srgbClr val="00FFFF"/>
              </a:solidFill>
            </a:endParaRP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endParaRPr lang="ru-RU" sz="2000">
              <a:solidFill>
                <a:srgbClr val="00FF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000"/>
              <a:t> </a:t>
            </a:r>
            <a:r>
              <a:rPr lang="ru-RU" sz="2000">
                <a:solidFill>
                  <a:srgbClr val="00FFFF"/>
                </a:solidFill>
              </a:rPr>
              <a:t>потоотделение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endParaRPr lang="ru-RU" sz="2000">
              <a:solidFill>
                <a:srgbClr val="00FF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000"/>
              <a:t> </a:t>
            </a:r>
            <a:r>
              <a:rPr lang="ru-RU" sz="2000">
                <a:solidFill>
                  <a:srgbClr val="00FFFF"/>
                </a:solidFill>
              </a:rPr>
              <a:t>тахипноэ </a:t>
            </a:r>
          </a:p>
          <a:p>
            <a:pPr>
              <a:buFont typeface="Wingdings" pitchFamily="2" charset="2"/>
              <a:buNone/>
            </a:pPr>
            <a:r>
              <a:rPr lang="ru-RU" sz="2000">
                <a:solidFill>
                  <a:srgbClr val="00FFFF"/>
                </a:solidFill>
              </a:rPr>
              <a:t>    (у детей)</a:t>
            </a:r>
          </a:p>
        </p:txBody>
      </p:sp>
      <p:grpSp>
        <p:nvGrpSpPr>
          <p:cNvPr id="49182" name="Group 30"/>
          <p:cNvGrpSpPr>
            <a:grpSpLocks/>
          </p:cNvGrpSpPr>
          <p:nvPr/>
        </p:nvGrpSpPr>
        <p:grpSpPr bwMode="auto">
          <a:xfrm>
            <a:off x="76200" y="1295400"/>
            <a:ext cx="8991600" cy="5257800"/>
            <a:chOff x="48" y="816"/>
            <a:chExt cx="5664" cy="3312"/>
          </a:xfrm>
        </p:grpSpPr>
        <p:sp>
          <p:nvSpPr>
            <p:cNvPr id="49183" name="AutoShape 31"/>
            <p:cNvSpPr>
              <a:spLocks noChangeArrowheads="1"/>
            </p:cNvSpPr>
            <p:nvPr/>
          </p:nvSpPr>
          <p:spPr bwMode="auto">
            <a:xfrm>
              <a:off x="4416" y="816"/>
              <a:ext cx="1296" cy="1584"/>
            </a:xfrm>
            <a:prstGeom prst="downArrowCallout">
              <a:avLst>
                <a:gd name="adj1" fmla="val 10343"/>
                <a:gd name="adj2" fmla="val 35801"/>
                <a:gd name="adj3" fmla="val 21140"/>
                <a:gd name="adj4" fmla="val 72032"/>
              </a:avLst>
            </a:prstGeom>
            <a:gradFill rotWithShape="0">
              <a:gsLst>
                <a:gs pos="0">
                  <a:srgbClr val="00FFFF"/>
                </a:gs>
                <a:gs pos="100000">
                  <a:srgbClr val="00FFFF">
                    <a:gamma/>
                    <a:shade val="46275"/>
                    <a:invGamma/>
                  </a:srgbClr>
                </a:gs>
              </a:gsLst>
              <a:path path="rect">
                <a:fillToRect t="100000" r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20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ПЕРЕДНИЙ</a:t>
              </a:r>
            </a:p>
            <a:p>
              <a:pPr algn="ctr"/>
              <a:endParaRPr lang="ru-RU" sz="2000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/>
              <a:r>
                <a:rPr lang="ru-RU" sz="20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ГИПОТАЛАМУС</a:t>
              </a:r>
            </a:p>
          </p:txBody>
        </p:sp>
        <p:sp>
          <p:nvSpPr>
            <p:cNvPr id="49184" name="AutoShape 32"/>
            <p:cNvSpPr>
              <a:spLocks noChangeArrowheads="1"/>
            </p:cNvSpPr>
            <p:nvPr/>
          </p:nvSpPr>
          <p:spPr bwMode="auto">
            <a:xfrm>
              <a:off x="48" y="2496"/>
              <a:ext cx="1316" cy="1632"/>
            </a:xfrm>
            <a:prstGeom prst="upArrowCallout">
              <a:avLst>
                <a:gd name="adj1" fmla="val 9565"/>
                <a:gd name="adj2" fmla="val 37917"/>
                <a:gd name="adj3" fmla="val 21777"/>
                <a:gd name="adj4" fmla="val 71130"/>
              </a:avLst>
            </a:prstGeom>
            <a:gradFill rotWithShape="0">
              <a:gsLst>
                <a:gs pos="0">
                  <a:srgbClr val="FF0066"/>
                </a:gs>
                <a:gs pos="100000">
                  <a:srgbClr val="FF0066">
                    <a:gamma/>
                    <a:shade val="58824"/>
                    <a:invGamma/>
                  </a:srgbClr>
                </a:gs>
              </a:gsLst>
              <a:path path="rect">
                <a:fillToRect t="100000" r="100000"/>
              </a:path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20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ЗАДНИЙ</a:t>
              </a:r>
            </a:p>
            <a:p>
              <a:pPr algn="ctr"/>
              <a:endParaRPr lang="ru-RU" sz="2000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/>
              <a:r>
                <a:rPr lang="ru-RU" sz="20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ГИПОТАЛАМУС</a:t>
              </a:r>
            </a:p>
          </p:txBody>
        </p:sp>
      </p:grpSp>
      <p:sp>
        <p:nvSpPr>
          <p:cNvPr id="49185" name="Text Box 33"/>
          <p:cNvSpPr txBox="1">
            <a:spLocks noChangeArrowheads="1"/>
          </p:cNvSpPr>
          <p:nvPr/>
        </p:nvSpPr>
        <p:spPr bwMode="auto">
          <a:xfrm>
            <a:off x="0" y="1066800"/>
            <a:ext cx="2509838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/>
              <a:t> </a:t>
            </a:r>
            <a:r>
              <a:rPr lang="ru-RU" sz="2000">
                <a:solidFill>
                  <a:schemeClr val="tx2"/>
                </a:solidFill>
              </a:rPr>
              <a:t>усиление</a:t>
            </a:r>
          </a:p>
          <a:p>
            <a:pPr>
              <a:buFont typeface="Wingdings" pitchFamily="2" charset="2"/>
              <a:buNone/>
            </a:pPr>
            <a:r>
              <a:rPr lang="ru-RU" sz="2000">
                <a:solidFill>
                  <a:schemeClr val="tx2"/>
                </a:solidFill>
              </a:rPr>
              <a:t>    метаболизма</a:t>
            </a:r>
            <a:endParaRPr lang="uk-UA" sz="200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endParaRPr lang="ru-RU" sz="2000">
              <a:solidFill>
                <a:schemeClr val="tx2"/>
              </a:solidFill>
            </a:endParaRP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endParaRPr lang="ru-RU" sz="200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000"/>
              <a:t> </a:t>
            </a:r>
            <a:r>
              <a:rPr lang="ru-RU" sz="2000">
                <a:solidFill>
                  <a:schemeClr val="tx2"/>
                </a:solidFill>
              </a:rPr>
              <a:t>разобщение</a:t>
            </a:r>
          </a:p>
          <a:p>
            <a:pPr>
              <a:buFont typeface="Wingdings" pitchFamily="2" charset="2"/>
              <a:buNone/>
            </a:pPr>
            <a:r>
              <a:rPr lang="ru-RU" sz="2000">
                <a:solidFill>
                  <a:schemeClr val="tx2"/>
                </a:solidFill>
              </a:rPr>
              <a:t>    окисления / фос-</a:t>
            </a:r>
          </a:p>
          <a:p>
            <a:pPr>
              <a:buFont typeface="Wingdings" pitchFamily="2" charset="2"/>
              <a:buNone/>
            </a:pPr>
            <a:r>
              <a:rPr lang="ru-RU" sz="2000">
                <a:solidFill>
                  <a:schemeClr val="tx2"/>
                </a:solidFill>
              </a:rPr>
              <a:t>    фо</a:t>
            </a:r>
            <a:r>
              <a:rPr lang="uk-UA" sz="2000">
                <a:solidFill>
                  <a:schemeClr val="tx2"/>
                </a:solidFill>
              </a:rPr>
              <a:t>р</a:t>
            </a:r>
            <a:r>
              <a:rPr lang="ru-RU" sz="2000">
                <a:solidFill>
                  <a:schemeClr val="tx2"/>
                </a:solidFill>
              </a:rPr>
              <a:t>и</a:t>
            </a:r>
            <a:r>
              <a:rPr lang="uk-UA" sz="2000">
                <a:solidFill>
                  <a:schemeClr val="tx2"/>
                </a:solidFill>
              </a:rPr>
              <a:t>л</a:t>
            </a:r>
            <a:r>
              <a:rPr lang="ru-RU" sz="2000">
                <a:solidFill>
                  <a:schemeClr val="tx2"/>
                </a:solidFill>
              </a:rPr>
              <a:t>ирования</a:t>
            </a:r>
          </a:p>
          <a:p>
            <a:pPr>
              <a:buFont typeface="Wingdings" pitchFamily="2" charset="2"/>
              <a:buNone/>
            </a:pPr>
            <a:endParaRPr lang="ru-RU" sz="200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000"/>
              <a:t> </a:t>
            </a:r>
            <a:r>
              <a:rPr lang="ru-RU" sz="2000">
                <a:solidFill>
                  <a:schemeClr val="tx2"/>
                </a:solidFill>
              </a:rPr>
              <a:t>мышечная дрожь</a:t>
            </a:r>
            <a:endParaRPr lang="ru-RU" sz="2000">
              <a:solidFill>
                <a:srgbClr val="00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3000"/>
                                        <p:tgtEl>
                                          <p:spTgt spid="49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23" presetClass="entr" presetSubtype="16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3000"/>
                                        <p:tgtEl>
                                          <p:spTgt spid="49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000"/>
                            </p:stCondLst>
                            <p:childTnLst>
                              <p:par>
                                <p:cTn id="69" presetID="23" presetClass="entr" presetSubtype="16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6" grpId="0" animBg="1"/>
      <p:bldP spid="49177" grpId="0" animBg="1"/>
      <p:bldP spid="49181" grpId="0"/>
      <p:bldP spid="4918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838200" y="152400"/>
            <a:ext cx="7839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FFFF"/>
                </a:solidFill>
              </a:rPr>
              <a:t>ТЕРМОРЕГУЛЯЦИЯ     ПРИ     ГИПОТЕРМИИ</a:t>
            </a:r>
          </a:p>
        </p:txBody>
      </p:sp>
      <p:grpSp>
        <p:nvGrpSpPr>
          <p:cNvPr id="50179" name="Group 3"/>
          <p:cNvGrpSpPr>
            <a:grpSpLocks/>
          </p:cNvGrpSpPr>
          <p:nvPr/>
        </p:nvGrpSpPr>
        <p:grpSpPr bwMode="auto">
          <a:xfrm>
            <a:off x="122238" y="869950"/>
            <a:ext cx="1219200" cy="5867400"/>
            <a:chOff x="192" y="528"/>
            <a:chExt cx="768" cy="3696"/>
          </a:xfrm>
        </p:grpSpPr>
        <p:sp>
          <p:nvSpPr>
            <p:cNvPr id="50180" name="AutoShape 4"/>
            <p:cNvSpPr>
              <a:spLocks noChangeArrowheads="1"/>
            </p:cNvSpPr>
            <p:nvPr/>
          </p:nvSpPr>
          <p:spPr bwMode="auto">
            <a:xfrm>
              <a:off x="192" y="624"/>
              <a:ext cx="768" cy="3600"/>
            </a:xfrm>
            <a:prstGeom prst="downArrow">
              <a:avLst>
                <a:gd name="adj1" fmla="val 36981"/>
                <a:gd name="adj2" fmla="val 50000"/>
              </a:avLst>
            </a:prstGeom>
            <a:gradFill rotWithShape="0">
              <a:gsLst>
                <a:gs pos="0">
                  <a:srgbClr val="00FFFF"/>
                </a:gs>
                <a:gs pos="100000">
                  <a:srgbClr val="000099"/>
                </a:gs>
              </a:gsLst>
              <a:lin ang="5400000" scaled="1"/>
            </a:gradFill>
            <a:ln w="19050">
              <a:solidFill>
                <a:srgbClr val="00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81" name="Oval 5"/>
            <p:cNvSpPr>
              <a:spLocks noChangeArrowheads="1"/>
            </p:cNvSpPr>
            <p:nvPr/>
          </p:nvSpPr>
          <p:spPr bwMode="auto">
            <a:xfrm>
              <a:off x="336" y="528"/>
              <a:ext cx="480" cy="480"/>
            </a:xfrm>
            <a:prstGeom prst="ellipse">
              <a:avLst/>
            </a:prstGeom>
            <a:gradFill rotWithShape="0">
              <a:gsLst>
                <a:gs pos="0">
                  <a:srgbClr val="00FFFF"/>
                </a:gs>
                <a:gs pos="100000">
                  <a:srgbClr val="000099"/>
                </a:gs>
              </a:gsLst>
              <a:lin ang="5400000" scaled="1"/>
            </a:gradFill>
            <a:ln w="952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</a:t>
              </a:r>
              <a:r>
                <a:rPr lang="en-US" sz="2800" b="1" baseline="30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</a:t>
              </a:r>
              <a:r>
                <a:rPr lang="en-US" sz="2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</a:t>
              </a:r>
              <a:endParaRPr lang="ru-RU" sz="2800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1503363" y="842963"/>
            <a:ext cx="7467600" cy="1474787"/>
          </a:xfrm>
          <a:prstGeom prst="roundRect">
            <a:avLst>
              <a:gd name="adj" fmla="val 25296"/>
            </a:avLst>
          </a:prstGeom>
          <a:gradFill rotWithShape="0">
            <a:gsLst>
              <a:gs pos="0">
                <a:srgbClr val="66FFFF"/>
              </a:gs>
              <a:gs pos="100000">
                <a:srgbClr val="00CCFF"/>
              </a:gs>
            </a:gsLst>
            <a:lin ang="5400000" scaled="1"/>
          </a:gra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3" algn="just">
              <a:buFont typeface="Wingdings" pitchFamily="2" charset="2"/>
              <a:buChar char="ü"/>
            </a:pPr>
            <a:r>
              <a:rPr lang="ru-RU" sz="2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ru-RU" sz="2000">
                <a:solidFill>
                  <a:srgbClr val="000099"/>
                </a:solidFill>
              </a:rPr>
              <a:t>Сужение периферических сосудов кожи </a:t>
            </a:r>
          </a:p>
          <a:p>
            <a:pPr algn="just">
              <a:buFont typeface="Wingdings" pitchFamily="2" charset="2"/>
              <a:buNone/>
            </a:pPr>
            <a:r>
              <a:rPr lang="ru-RU" sz="2000">
                <a:solidFill>
                  <a:srgbClr val="000099"/>
                </a:solidFill>
              </a:rPr>
              <a:t>                          и подкожной клетчатки</a:t>
            </a:r>
          </a:p>
          <a:p>
            <a:pPr lvl="1" algn="just">
              <a:buFont typeface="Wingdings" pitchFamily="2" charset="2"/>
              <a:buChar char="ü"/>
            </a:pPr>
            <a:r>
              <a:rPr lang="ru-RU" sz="2000">
                <a:solidFill>
                  <a:srgbClr val="000099"/>
                </a:solidFill>
              </a:rPr>
              <a:t> Перераспределение кровотока ко внутренним органам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>
                <a:solidFill>
                  <a:srgbClr val="000099"/>
                </a:solidFill>
              </a:rPr>
              <a:t> Повышение возбудимости терморецепторов кожи/сосудов</a:t>
            </a:r>
          </a:p>
        </p:txBody>
      </p:sp>
      <p:sp>
        <p:nvSpPr>
          <p:cNvPr id="50183" name="AutoShape 7"/>
          <p:cNvSpPr>
            <a:spLocks noChangeArrowheads="1"/>
          </p:cNvSpPr>
          <p:nvPr/>
        </p:nvSpPr>
        <p:spPr bwMode="auto">
          <a:xfrm>
            <a:off x="1503363" y="2324100"/>
            <a:ext cx="7467600" cy="1474788"/>
          </a:xfrm>
          <a:prstGeom prst="roundRect">
            <a:avLst>
              <a:gd name="adj" fmla="val 23144"/>
            </a:avLst>
          </a:prstGeom>
          <a:gradFill rotWithShape="0">
            <a:gsLst>
              <a:gs pos="0">
                <a:srgbClr val="00CCFF"/>
              </a:gs>
              <a:gs pos="100000">
                <a:srgbClr val="0000FF"/>
              </a:gs>
            </a:gsLst>
            <a:lin ang="5400000" scaled="1"/>
          </a:gra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1" algn="just">
              <a:buFont typeface="Wingdings" pitchFamily="2" charset="2"/>
              <a:buChar char="v"/>
            </a:pPr>
            <a:r>
              <a: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Усиление деятельности сердца</a:t>
            </a:r>
          </a:p>
          <a:p>
            <a:pPr lvl="2" algn="just">
              <a:buFont typeface="Wingdings" pitchFamily="2" charset="2"/>
              <a:buChar char="v"/>
            </a:pPr>
            <a:r>
              <a: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Повышение мышечного тонуса</a:t>
            </a:r>
          </a:p>
          <a:p>
            <a:pPr lvl="3" algn="just">
              <a:buFont typeface="Wingdings" pitchFamily="2" charset="2"/>
              <a:buChar char="v"/>
            </a:pPr>
            <a:r>
              <a: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Мышечная дрожь</a:t>
            </a:r>
          </a:p>
          <a:p>
            <a:pPr lvl="4" algn="just">
              <a:buFont typeface="Wingdings" pitchFamily="2" charset="2"/>
              <a:buChar char="v"/>
            </a:pPr>
            <a:r>
              <a: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Усиление обмена веществ</a:t>
            </a:r>
          </a:p>
        </p:txBody>
      </p:sp>
      <p:sp>
        <p:nvSpPr>
          <p:cNvPr id="50184" name="AutoShape 8"/>
          <p:cNvSpPr>
            <a:spLocks noChangeArrowheads="1"/>
          </p:cNvSpPr>
          <p:nvPr/>
        </p:nvSpPr>
        <p:spPr bwMode="auto">
          <a:xfrm>
            <a:off x="1536700" y="3808413"/>
            <a:ext cx="7467600" cy="1474787"/>
          </a:xfrm>
          <a:prstGeom prst="roundRect">
            <a:avLst>
              <a:gd name="adj" fmla="val 24218"/>
            </a:avLst>
          </a:prstGeom>
          <a:gradFill rotWithShape="0">
            <a:gsLst>
              <a:gs pos="0">
                <a:srgbClr val="0000FF"/>
              </a:gs>
              <a:gs pos="100000">
                <a:srgbClr val="0000FF">
                  <a:gamma/>
                  <a:shade val="61176"/>
                  <a:invGamma/>
                </a:srgbClr>
              </a:gs>
            </a:gsLst>
            <a:lin ang="5400000" scaled="1"/>
          </a:gra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1" algn="just">
              <a:buFont typeface="Wingdings" pitchFamily="2" charset="2"/>
              <a:buChar char="Ø"/>
            </a:pPr>
            <a:r>
              <a:rPr lang="ru-RU" sz="2000">
                <a:solidFill>
                  <a:srgbClr val="00FF00"/>
                </a:solidFill>
              </a:rPr>
              <a:t>   Повышение активности щитовидной железы</a:t>
            </a:r>
          </a:p>
          <a:p>
            <a:pPr lvl="3" algn="just">
              <a:buFont typeface="Wingdings" pitchFamily="2" charset="2"/>
              <a:buChar char="Ø"/>
            </a:pPr>
            <a:r>
              <a:rPr lang="ru-RU" sz="2000">
                <a:solidFill>
                  <a:srgbClr val="00FF00"/>
                </a:solidFill>
              </a:rPr>
              <a:t>  Разобщение окисления и фосфорилирования</a:t>
            </a:r>
          </a:p>
          <a:p>
            <a:pPr lvl="4" algn="just">
              <a:buFont typeface="Wingdings" pitchFamily="2" charset="2"/>
              <a:buChar char="Ø"/>
            </a:pPr>
            <a:r>
              <a:rPr lang="ru-RU" sz="2000">
                <a:solidFill>
                  <a:srgbClr val="00FF00"/>
                </a:solidFill>
              </a:rPr>
              <a:t>  Усиление клеточного метаболизма</a:t>
            </a:r>
          </a:p>
        </p:txBody>
      </p:sp>
      <p:sp>
        <p:nvSpPr>
          <p:cNvPr id="50185" name="AutoShape 9"/>
          <p:cNvSpPr>
            <a:spLocks noChangeArrowheads="1"/>
          </p:cNvSpPr>
          <p:nvPr/>
        </p:nvSpPr>
        <p:spPr bwMode="auto">
          <a:xfrm>
            <a:off x="1519238" y="5289550"/>
            <a:ext cx="7467600" cy="1474788"/>
          </a:xfrm>
          <a:prstGeom prst="roundRect">
            <a:avLst>
              <a:gd name="adj" fmla="val 24759"/>
            </a:avLst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32157"/>
                  <a:invGamma/>
                </a:srgbClr>
              </a:gs>
            </a:gsLst>
            <a:lin ang="5400000" scaled="1"/>
          </a:gra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just">
              <a:buFont typeface="Wingdings" pitchFamily="2" charset="2"/>
              <a:buChar char="q"/>
            </a:pPr>
            <a:r>
              <a:rPr lang="ru-RU" sz="2000"/>
              <a:t>             Уменьшение обмена веществ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/>
              <a:t>           Снижение газообмена в тканях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/>
              <a:t> Снижение АД, брадикардия, брадипноэ</a:t>
            </a:r>
          </a:p>
        </p:txBody>
      </p:sp>
      <p:grpSp>
        <p:nvGrpSpPr>
          <p:cNvPr id="50186" name="Group 10"/>
          <p:cNvGrpSpPr>
            <a:grpSpLocks/>
          </p:cNvGrpSpPr>
          <p:nvPr/>
        </p:nvGrpSpPr>
        <p:grpSpPr bwMode="auto">
          <a:xfrm>
            <a:off x="6477000" y="5410200"/>
            <a:ext cx="2540000" cy="1066800"/>
            <a:chOff x="4080" y="3408"/>
            <a:chExt cx="1600" cy="672"/>
          </a:xfrm>
        </p:grpSpPr>
        <p:sp>
          <p:nvSpPr>
            <p:cNvPr id="50187" name="AutoShape 11"/>
            <p:cNvSpPr>
              <a:spLocks noChangeArrowheads="1"/>
            </p:cNvSpPr>
            <p:nvPr/>
          </p:nvSpPr>
          <p:spPr bwMode="auto">
            <a:xfrm>
              <a:off x="4080" y="3408"/>
              <a:ext cx="240" cy="672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88" name="Text Box 12"/>
            <p:cNvSpPr txBox="1">
              <a:spLocks noChangeArrowheads="1"/>
            </p:cNvSpPr>
            <p:nvPr/>
          </p:nvSpPr>
          <p:spPr bwMode="auto">
            <a:xfrm>
              <a:off x="4320" y="3600"/>
              <a:ext cx="136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ГИПОКСИЯ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animBg="1"/>
      <p:bldP spid="50183" grpId="0" animBg="1"/>
      <p:bldP spid="50184" grpId="0" animBg="1"/>
      <p:bldP spid="5018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2384425" y="5056188"/>
            <a:ext cx="3048000" cy="1219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lvl="1" algn="just">
              <a:buFont typeface="Wingdings" pitchFamily="2" charset="2"/>
              <a:buChar char="v"/>
            </a:pPr>
            <a:r>
              <a:rPr lang="ru-RU" sz="2000">
                <a:solidFill>
                  <a:schemeClr val="bg1"/>
                </a:solidFill>
              </a:rPr>
              <a:t> передозировка</a:t>
            </a:r>
          </a:p>
          <a:p>
            <a:pPr algn="just">
              <a:buFont typeface="Wingdings" pitchFamily="2" charset="2"/>
              <a:buNone/>
            </a:pPr>
            <a:r>
              <a:rPr lang="ru-RU" sz="2000">
                <a:solidFill>
                  <a:schemeClr val="bg1"/>
                </a:solidFill>
              </a:rPr>
              <a:t>          адреномиметиков</a:t>
            </a:r>
          </a:p>
          <a:p>
            <a:pPr lvl="1" algn="just">
              <a:buFont typeface="Wingdings" pitchFamily="2" charset="2"/>
              <a:buChar char="v"/>
            </a:pPr>
            <a:r>
              <a:rPr lang="ru-RU" sz="2000">
                <a:solidFill>
                  <a:schemeClr val="bg1"/>
                </a:solidFill>
              </a:rPr>
              <a:t> отравление</a:t>
            </a:r>
          </a:p>
          <a:p>
            <a:pPr lvl="1" algn="just">
              <a:buFont typeface="Wingdings" pitchFamily="2" charset="2"/>
              <a:buNone/>
            </a:pPr>
            <a:r>
              <a:rPr lang="ru-RU" sz="2000">
                <a:solidFill>
                  <a:schemeClr val="bg1"/>
                </a:solidFill>
              </a:rPr>
              <a:t>    холинолитиками</a:t>
            </a:r>
          </a:p>
        </p:txBody>
      </p:sp>
      <p:sp>
        <p:nvSpPr>
          <p:cNvPr id="51203" name="AutoShape 3"/>
          <p:cNvSpPr>
            <a:spLocks noChangeArrowheads="1"/>
          </p:cNvSpPr>
          <p:nvPr/>
        </p:nvSpPr>
        <p:spPr bwMode="auto">
          <a:xfrm>
            <a:off x="2397125" y="3413125"/>
            <a:ext cx="3563938" cy="1219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lvl="1" algn="just">
              <a:buFont typeface="Wingdings" pitchFamily="2" charset="2"/>
              <a:buChar char="v"/>
            </a:pPr>
            <a:r>
              <a:rPr lang="ru-RU" sz="2000">
                <a:solidFill>
                  <a:schemeClr val="bg1"/>
                </a:solidFill>
              </a:rPr>
              <a:t>мышечный термогенез</a:t>
            </a:r>
          </a:p>
          <a:p>
            <a:pPr lvl="1" algn="just">
              <a:buFont typeface="Wingdings" pitchFamily="2" charset="2"/>
              <a:buChar char="v"/>
            </a:pPr>
            <a:r>
              <a:rPr lang="ru-RU" sz="2000">
                <a:solidFill>
                  <a:schemeClr val="bg1"/>
                </a:solidFill>
              </a:rPr>
              <a:t> гипертиреоз</a:t>
            </a:r>
          </a:p>
          <a:p>
            <a:pPr lvl="1" algn="just">
              <a:buFont typeface="Wingdings" pitchFamily="2" charset="2"/>
              <a:buChar char="v"/>
            </a:pPr>
            <a:r>
              <a:rPr lang="ru-RU" sz="2000">
                <a:solidFill>
                  <a:schemeClr val="bg1"/>
                </a:solidFill>
              </a:rPr>
              <a:t> разобщители окисле-</a:t>
            </a:r>
          </a:p>
          <a:p>
            <a:pPr lvl="1" algn="just">
              <a:buFont typeface="Wingdings" pitchFamily="2" charset="2"/>
              <a:buNone/>
            </a:pPr>
            <a:r>
              <a:rPr lang="ru-RU" sz="2000">
                <a:solidFill>
                  <a:schemeClr val="bg1"/>
                </a:solidFill>
              </a:rPr>
              <a:t>ния/фосфорилирования</a:t>
            </a:r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2376488" y="1812925"/>
            <a:ext cx="3048000" cy="1219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lvl="1" algn="just">
              <a:buFont typeface="Wingdings" pitchFamily="2" charset="2"/>
              <a:buChar char="v"/>
            </a:pPr>
            <a:r>
              <a:rPr lang="ru-RU" sz="2000">
                <a:solidFill>
                  <a:schemeClr val="bg1"/>
                </a:solidFill>
              </a:rPr>
              <a:t>травмы, отёк,</a:t>
            </a:r>
          </a:p>
          <a:p>
            <a:pPr algn="just">
              <a:buFont typeface="Wingdings" pitchFamily="2" charset="2"/>
              <a:buNone/>
            </a:pPr>
            <a:r>
              <a:rPr lang="ru-RU" sz="2000">
                <a:solidFill>
                  <a:schemeClr val="bg1"/>
                </a:solidFill>
              </a:rPr>
              <a:t>          ишемия мозга</a:t>
            </a:r>
          </a:p>
          <a:p>
            <a:pPr lvl="1" algn="just">
              <a:buFont typeface="Wingdings" pitchFamily="2" charset="2"/>
              <a:buChar char="v"/>
            </a:pPr>
            <a:r>
              <a:rPr lang="ru-RU" sz="2000">
                <a:solidFill>
                  <a:schemeClr val="bg1"/>
                </a:solidFill>
              </a:rPr>
              <a:t>гиперстимуляция</a:t>
            </a:r>
          </a:p>
        </p:txBody>
      </p:sp>
      <p:grpSp>
        <p:nvGrpSpPr>
          <p:cNvPr id="51205" name="Group 5"/>
          <p:cNvGrpSpPr>
            <a:grpSpLocks/>
          </p:cNvGrpSpPr>
          <p:nvPr/>
        </p:nvGrpSpPr>
        <p:grpSpPr bwMode="auto">
          <a:xfrm>
            <a:off x="198438" y="908050"/>
            <a:ext cx="2846387" cy="5195888"/>
            <a:chOff x="125" y="572"/>
            <a:chExt cx="1793" cy="3273"/>
          </a:xfrm>
        </p:grpSpPr>
        <p:grpSp>
          <p:nvGrpSpPr>
            <p:cNvPr id="51206" name="Group 6"/>
            <p:cNvGrpSpPr>
              <a:grpSpLocks/>
            </p:cNvGrpSpPr>
            <p:nvPr/>
          </p:nvGrpSpPr>
          <p:grpSpPr bwMode="auto">
            <a:xfrm>
              <a:off x="248" y="1228"/>
              <a:ext cx="1658" cy="576"/>
              <a:chOff x="548" y="1632"/>
              <a:chExt cx="2140" cy="576"/>
            </a:xfrm>
          </p:grpSpPr>
          <p:sp>
            <p:nvSpPr>
              <p:cNvPr id="51207" name="AutoShape 7"/>
              <p:cNvSpPr>
                <a:spLocks noChangeArrowheads="1"/>
              </p:cNvSpPr>
              <p:nvPr/>
            </p:nvSpPr>
            <p:spPr bwMode="auto">
              <a:xfrm>
                <a:off x="576" y="1632"/>
                <a:ext cx="2112" cy="576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66FFFF"/>
                  </a:gs>
                  <a:gs pos="50000">
                    <a:srgbClr val="66FFFF">
                      <a:gamma/>
                      <a:shade val="46275"/>
                      <a:invGamma/>
                    </a:srgbClr>
                  </a:gs>
                  <a:gs pos="100000">
                    <a:srgbClr val="66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208" name="Oval 8"/>
              <p:cNvSpPr>
                <a:spLocks noChangeArrowheads="1"/>
              </p:cNvSpPr>
              <p:nvPr/>
            </p:nvSpPr>
            <p:spPr bwMode="auto">
              <a:xfrm>
                <a:off x="548" y="1824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46275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1209" name="Group 9"/>
            <p:cNvGrpSpPr>
              <a:grpSpLocks/>
            </p:cNvGrpSpPr>
            <p:nvPr/>
          </p:nvGrpSpPr>
          <p:grpSpPr bwMode="auto">
            <a:xfrm>
              <a:off x="263" y="3269"/>
              <a:ext cx="1644" cy="576"/>
              <a:chOff x="548" y="1632"/>
              <a:chExt cx="2140" cy="576"/>
            </a:xfrm>
          </p:grpSpPr>
          <p:sp>
            <p:nvSpPr>
              <p:cNvPr id="51210" name="AutoShape 10"/>
              <p:cNvSpPr>
                <a:spLocks noChangeArrowheads="1"/>
              </p:cNvSpPr>
              <p:nvPr/>
            </p:nvSpPr>
            <p:spPr bwMode="auto">
              <a:xfrm>
                <a:off x="576" y="1632"/>
                <a:ext cx="2112" cy="576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66FFFF"/>
                  </a:gs>
                  <a:gs pos="50000">
                    <a:srgbClr val="66FFFF">
                      <a:gamma/>
                      <a:shade val="46275"/>
                      <a:invGamma/>
                    </a:srgbClr>
                  </a:gs>
                  <a:gs pos="100000">
                    <a:srgbClr val="66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211" name="Oval 11"/>
              <p:cNvSpPr>
                <a:spLocks noChangeArrowheads="1"/>
              </p:cNvSpPr>
              <p:nvPr/>
            </p:nvSpPr>
            <p:spPr bwMode="auto">
              <a:xfrm>
                <a:off x="548" y="1824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46275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1212" name="Group 12"/>
            <p:cNvGrpSpPr>
              <a:grpSpLocks/>
            </p:cNvGrpSpPr>
            <p:nvPr/>
          </p:nvGrpSpPr>
          <p:grpSpPr bwMode="auto">
            <a:xfrm>
              <a:off x="259" y="2208"/>
              <a:ext cx="1642" cy="576"/>
              <a:chOff x="548" y="1632"/>
              <a:chExt cx="2140" cy="576"/>
            </a:xfrm>
          </p:grpSpPr>
          <p:sp>
            <p:nvSpPr>
              <p:cNvPr id="51213" name="AutoShape 13"/>
              <p:cNvSpPr>
                <a:spLocks noChangeArrowheads="1"/>
              </p:cNvSpPr>
              <p:nvPr/>
            </p:nvSpPr>
            <p:spPr bwMode="auto">
              <a:xfrm>
                <a:off x="576" y="1632"/>
                <a:ext cx="2112" cy="576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66FFFF"/>
                  </a:gs>
                  <a:gs pos="50000">
                    <a:srgbClr val="66FFFF">
                      <a:gamma/>
                      <a:shade val="46275"/>
                      <a:invGamma/>
                    </a:srgbClr>
                  </a:gs>
                  <a:gs pos="100000">
                    <a:srgbClr val="66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214" name="Oval 14"/>
              <p:cNvSpPr>
                <a:spLocks noChangeArrowheads="1"/>
              </p:cNvSpPr>
              <p:nvPr/>
            </p:nvSpPr>
            <p:spPr bwMode="auto">
              <a:xfrm>
                <a:off x="548" y="1824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46275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1215" name="Text Box 15"/>
            <p:cNvSpPr txBox="1">
              <a:spLocks noChangeArrowheads="1"/>
            </p:cNvSpPr>
            <p:nvPr/>
          </p:nvSpPr>
          <p:spPr bwMode="auto">
            <a:xfrm>
              <a:off x="433" y="572"/>
              <a:ext cx="1485" cy="324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ЭНДОГЕННАЯ</a:t>
              </a:r>
            </a:p>
          </p:txBody>
        </p:sp>
        <p:sp>
          <p:nvSpPr>
            <p:cNvPr id="51216" name="Line 16"/>
            <p:cNvSpPr>
              <a:spLocks noChangeShapeType="1"/>
            </p:cNvSpPr>
            <p:nvPr/>
          </p:nvSpPr>
          <p:spPr bwMode="auto">
            <a:xfrm flipH="1">
              <a:off x="134" y="853"/>
              <a:ext cx="13" cy="275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>
              <a:off x="137" y="3582"/>
              <a:ext cx="20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218" name="Line 18"/>
            <p:cNvSpPr>
              <a:spLocks noChangeShapeType="1"/>
            </p:cNvSpPr>
            <p:nvPr/>
          </p:nvSpPr>
          <p:spPr bwMode="auto">
            <a:xfrm>
              <a:off x="134" y="1540"/>
              <a:ext cx="20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>
              <a:off x="141" y="2521"/>
              <a:ext cx="205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220" name="Line 20"/>
            <p:cNvSpPr>
              <a:spLocks noChangeShapeType="1"/>
            </p:cNvSpPr>
            <p:nvPr/>
          </p:nvSpPr>
          <p:spPr bwMode="auto">
            <a:xfrm flipH="1">
              <a:off x="125" y="864"/>
              <a:ext cx="304" cy="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51221" name="Group 21"/>
          <p:cNvGrpSpPr>
            <a:grpSpLocks/>
          </p:cNvGrpSpPr>
          <p:nvPr/>
        </p:nvGrpSpPr>
        <p:grpSpPr bwMode="auto">
          <a:xfrm>
            <a:off x="6316663" y="969963"/>
            <a:ext cx="2565400" cy="5278437"/>
            <a:chOff x="3979" y="611"/>
            <a:chExt cx="1616" cy="3325"/>
          </a:xfrm>
        </p:grpSpPr>
        <p:sp>
          <p:nvSpPr>
            <p:cNvPr id="51222" name="Text Box 22"/>
            <p:cNvSpPr txBox="1">
              <a:spLocks noChangeArrowheads="1"/>
            </p:cNvSpPr>
            <p:nvPr/>
          </p:nvSpPr>
          <p:spPr bwMode="auto">
            <a:xfrm>
              <a:off x="3979" y="611"/>
              <a:ext cx="1444" cy="324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ЭКЗОГЕННАЯ</a:t>
              </a:r>
            </a:p>
          </p:txBody>
        </p:sp>
        <p:grpSp>
          <p:nvGrpSpPr>
            <p:cNvPr id="51223" name="Group 23"/>
            <p:cNvGrpSpPr>
              <a:grpSpLocks/>
            </p:cNvGrpSpPr>
            <p:nvPr/>
          </p:nvGrpSpPr>
          <p:grpSpPr bwMode="auto">
            <a:xfrm>
              <a:off x="3984" y="1178"/>
              <a:ext cx="1466" cy="816"/>
              <a:chOff x="3744" y="1248"/>
              <a:chExt cx="1466" cy="816"/>
            </a:xfrm>
          </p:grpSpPr>
          <p:sp>
            <p:nvSpPr>
              <p:cNvPr id="51224" name="AutoShape 24"/>
              <p:cNvSpPr>
                <a:spLocks noChangeArrowheads="1"/>
              </p:cNvSpPr>
              <p:nvPr/>
            </p:nvSpPr>
            <p:spPr bwMode="auto">
              <a:xfrm flipH="1">
                <a:off x="3744" y="1248"/>
                <a:ext cx="1444" cy="816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09900"/>
                  </a:gs>
                  <a:gs pos="50000">
                    <a:srgbClr val="009900">
                      <a:gamma/>
                      <a:shade val="46275"/>
                      <a:invGamma/>
                    </a:srgbClr>
                  </a:gs>
                  <a:gs pos="100000">
                    <a:srgbClr val="0099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225" name="Oval 25"/>
              <p:cNvSpPr>
                <a:spLocks noChangeArrowheads="1"/>
              </p:cNvSpPr>
              <p:nvPr/>
            </p:nvSpPr>
            <p:spPr bwMode="auto">
              <a:xfrm flipH="1">
                <a:off x="5024" y="1536"/>
                <a:ext cx="186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46275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1226" name="Group 26"/>
            <p:cNvGrpSpPr>
              <a:grpSpLocks/>
            </p:cNvGrpSpPr>
            <p:nvPr/>
          </p:nvGrpSpPr>
          <p:grpSpPr bwMode="auto">
            <a:xfrm>
              <a:off x="4015" y="2165"/>
              <a:ext cx="1466" cy="816"/>
              <a:chOff x="3744" y="1248"/>
              <a:chExt cx="1466" cy="816"/>
            </a:xfrm>
          </p:grpSpPr>
          <p:sp>
            <p:nvSpPr>
              <p:cNvPr id="51227" name="AutoShape 27"/>
              <p:cNvSpPr>
                <a:spLocks noChangeArrowheads="1"/>
              </p:cNvSpPr>
              <p:nvPr/>
            </p:nvSpPr>
            <p:spPr bwMode="auto">
              <a:xfrm flipH="1">
                <a:off x="3744" y="1248"/>
                <a:ext cx="1444" cy="816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09900"/>
                  </a:gs>
                  <a:gs pos="50000">
                    <a:srgbClr val="009900">
                      <a:gamma/>
                      <a:shade val="46275"/>
                      <a:invGamma/>
                    </a:srgbClr>
                  </a:gs>
                  <a:gs pos="100000">
                    <a:srgbClr val="0099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228" name="Oval 28"/>
              <p:cNvSpPr>
                <a:spLocks noChangeArrowheads="1"/>
              </p:cNvSpPr>
              <p:nvPr/>
            </p:nvSpPr>
            <p:spPr bwMode="auto">
              <a:xfrm flipH="1">
                <a:off x="5024" y="1536"/>
                <a:ext cx="186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46275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1229" name="Group 29"/>
            <p:cNvGrpSpPr>
              <a:grpSpLocks/>
            </p:cNvGrpSpPr>
            <p:nvPr/>
          </p:nvGrpSpPr>
          <p:grpSpPr bwMode="auto">
            <a:xfrm>
              <a:off x="4011" y="3120"/>
              <a:ext cx="1466" cy="816"/>
              <a:chOff x="3744" y="1248"/>
              <a:chExt cx="1466" cy="816"/>
            </a:xfrm>
          </p:grpSpPr>
          <p:sp>
            <p:nvSpPr>
              <p:cNvPr id="51230" name="AutoShape 30"/>
              <p:cNvSpPr>
                <a:spLocks noChangeArrowheads="1"/>
              </p:cNvSpPr>
              <p:nvPr/>
            </p:nvSpPr>
            <p:spPr bwMode="auto">
              <a:xfrm flipH="1">
                <a:off x="3744" y="1248"/>
                <a:ext cx="1444" cy="816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09900"/>
                  </a:gs>
                  <a:gs pos="50000">
                    <a:srgbClr val="009900">
                      <a:gamma/>
                      <a:shade val="46275"/>
                      <a:invGamma/>
                    </a:srgbClr>
                  </a:gs>
                  <a:gs pos="100000">
                    <a:srgbClr val="0099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231" name="Oval 31"/>
              <p:cNvSpPr>
                <a:spLocks noChangeArrowheads="1"/>
              </p:cNvSpPr>
              <p:nvPr/>
            </p:nvSpPr>
            <p:spPr bwMode="auto">
              <a:xfrm flipH="1">
                <a:off x="5024" y="1536"/>
                <a:ext cx="186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46275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1232" name="Line 32"/>
            <p:cNvSpPr>
              <a:spLocks noChangeShapeType="1"/>
            </p:cNvSpPr>
            <p:nvPr/>
          </p:nvSpPr>
          <p:spPr bwMode="auto">
            <a:xfrm flipH="1" flipV="1">
              <a:off x="5371" y="1576"/>
              <a:ext cx="20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233" name="Line 33"/>
            <p:cNvSpPr>
              <a:spLocks noChangeShapeType="1"/>
            </p:cNvSpPr>
            <p:nvPr/>
          </p:nvSpPr>
          <p:spPr bwMode="auto">
            <a:xfrm flipH="1" flipV="1">
              <a:off x="5391" y="2564"/>
              <a:ext cx="20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234" name="Line 34"/>
            <p:cNvSpPr>
              <a:spLocks noChangeShapeType="1"/>
            </p:cNvSpPr>
            <p:nvPr/>
          </p:nvSpPr>
          <p:spPr bwMode="auto">
            <a:xfrm flipH="1" flipV="1">
              <a:off x="5387" y="3521"/>
              <a:ext cx="20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235" name="Line 35"/>
            <p:cNvSpPr>
              <a:spLocks noChangeShapeType="1"/>
            </p:cNvSpPr>
            <p:nvPr/>
          </p:nvSpPr>
          <p:spPr bwMode="auto">
            <a:xfrm flipH="1" flipV="1">
              <a:off x="5574" y="844"/>
              <a:ext cx="2" cy="27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236" name="Line 36"/>
            <p:cNvSpPr>
              <a:spLocks noChangeShapeType="1"/>
            </p:cNvSpPr>
            <p:nvPr/>
          </p:nvSpPr>
          <p:spPr bwMode="auto">
            <a:xfrm>
              <a:off x="5424" y="864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51237" name="Text Box 37"/>
          <p:cNvSpPr txBox="1">
            <a:spLocks noChangeArrowheads="1"/>
          </p:cNvSpPr>
          <p:nvPr/>
        </p:nvSpPr>
        <p:spPr bwMode="auto">
          <a:xfrm>
            <a:off x="2057400" y="228600"/>
            <a:ext cx="5600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tx2"/>
                </a:solidFill>
              </a:rPr>
              <a:t>ЭТИОЛОГИЯ     ГИПЕРТЕРМИИ</a:t>
            </a:r>
          </a:p>
        </p:txBody>
      </p:sp>
      <p:sp>
        <p:nvSpPr>
          <p:cNvPr id="51238" name="Text Box 38"/>
          <p:cNvSpPr txBox="1">
            <a:spLocks noChangeArrowheads="1"/>
          </p:cNvSpPr>
          <p:nvPr/>
        </p:nvSpPr>
        <p:spPr bwMode="auto">
          <a:xfrm>
            <a:off x="814388" y="1860550"/>
            <a:ext cx="21653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нарушение 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функции центра </a:t>
            </a:r>
          </a:p>
          <a:p>
            <a:pPr algn="ctr"/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терморегуляции</a:t>
            </a:r>
          </a:p>
        </p:txBody>
      </p:sp>
      <p:sp>
        <p:nvSpPr>
          <p:cNvPr id="51239" name="Text Box 39"/>
          <p:cNvSpPr txBox="1">
            <a:spLocks noChangeArrowheads="1"/>
          </p:cNvSpPr>
          <p:nvPr/>
        </p:nvSpPr>
        <p:spPr bwMode="auto">
          <a:xfrm>
            <a:off x="814388" y="3617913"/>
            <a:ext cx="21034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усиление</a:t>
            </a:r>
          </a:p>
          <a:p>
            <a:pPr algn="ctr"/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теплопродукции</a:t>
            </a:r>
          </a:p>
        </p:txBody>
      </p:sp>
      <p:sp>
        <p:nvSpPr>
          <p:cNvPr id="51240" name="Text Box 40"/>
          <p:cNvSpPr txBox="1">
            <a:spLocks noChangeArrowheads="1"/>
          </p:cNvSpPr>
          <p:nvPr/>
        </p:nvSpPr>
        <p:spPr bwMode="auto">
          <a:xfrm>
            <a:off x="990600" y="5257800"/>
            <a:ext cx="16875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уменьшение</a:t>
            </a:r>
          </a:p>
          <a:p>
            <a:pPr algn="ctr"/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теплоотдачи</a:t>
            </a:r>
          </a:p>
        </p:txBody>
      </p:sp>
      <p:sp>
        <p:nvSpPr>
          <p:cNvPr id="51241" name="Text Box 41"/>
          <p:cNvSpPr txBox="1">
            <a:spLocks noChangeArrowheads="1"/>
          </p:cNvSpPr>
          <p:nvPr/>
        </p:nvSpPr>
        <p:spPr bwMode="auto">
          <a:xfrm>
            <a:off x="6481763" y="1989138"/>
            <a:ext cx="17033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высокая</a:t>
            </a:r>
          </a:p>
          <a:p>
            <a:pPr algn="ctr"/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температура</a:t>
            </a:r>
          </a:p>
          <a:p>
            <a:pPr algn="ctr"/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среды</a:t>
            </a:r>
          </a:p>
        </p:txBody>
      </p:sp>
      <p:sp>
        <p:nvSpPr>
          <p:cNvPr id="51242" name="Text Box 42"/>
          <p:cNvSpPr txBox="1">
            <a:spLocks noChangeArrowheads="1"/>
          </p:cNvSpPr>
          <p:nvPr/>
        </p:nvSpPr>
        <p:spPr bwMode="auto">
          <a:xfrm>
            <a:off x="6723063" y="3563938"/>
            <a:ext cx="14335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высокая</a:t>
            </a:r>
          </a:p>
          <a:p>
            <a:pPr algn="ctr"/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влажность</a:t>
            </a:r>
          </a:p>
          <a:p>
            <a:pPr algn="ctr"/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среды</a:t>
            </a:r>
          </a:p>
        </p:txBody>
      </p:sp>
      <p:sp>
        <p:nvSpPr>
          <p:cNvPr id="51243" name="Text Box 43"/>
          <p:cNvSpPr txBox="1">
            <a:spLocks noChangeArrowheads="1"/>
          </p:cNvSpPr>
          <p:nvPr/>
        </p:nvSpPr>
        <p:spPr bwMode="auto">
          <a:xfrm>
            <a:off x="6670675" y="5072063"/>
            <a:ext cx="15716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отсутствие</a:t>
            </a:r>
          </a:p>
          <a:p>
            <a:pPr algn="ctr"/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вентиляции</a:t>
            </a:r>
          </a:p>
          <a:p>
            <a:pPr algn="ctr"/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помещения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1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1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1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1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400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51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51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51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51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30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51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51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30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51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51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5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3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nimBg="1"/>
      <p:bldP spid="51203" grpId="0" animBg="1"/>
      <p:bldP spid="51204" grpId="0" animBg="1"/>
      <p:bldP spid="51238" grpId="0"/>
      <p:bldP spid="51239" grpId="0"/>
      <p:bldP spid="51240" grpId="0"/>
      <p:bldP spid="51241" grpId="0"/>
      <p:bldP spid="51242" grpId="0"/>
      <p:bldP spid="5124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838200" y="152400"/>
            <a:ext cx="8035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tx2"/>
                </a:solidFill>
              </a:rPr>
              <a:t>ТЕРМОРЕГУЛЯЦИЯ     ПРИ     ГИПЕРТЕРМИИ</a:t>
            </a:r>
          </a:p>
        </p:txBody>
      </p:sp>
      <p:grpSp>
        <p:nvGrpSpPr>
          <p:cNvPr id="52227" name="Group 3"/>
          <p:cNvGrpSpPr>
            <a:grpSpLocks/>
          </p:cNvGrpSpPr>
          <p:nvPr/>
        </p:nvGrpSpPr>
        <p:grpSpPr bwMode="auto">
          <a:xfrm>
            <a:off x="122238" y="869950"/>
            <a:ext cx="1219200" cy="5867400"/>
            <a:chOff x="77" y="548"/>
            <a:chExt cx="768" cy="3696"/>
          </a:xfrm>
        </p:grpSpPr>
        <p:sp>
          <p:nvSpPr>
            <p:cNvPr id="52228" name="AutoShape 4"/>
            <p:cNvSpPr>
              <a:spLocks noChangeArrowheads="1"/>
            </p:cNvSpPr>
            <p:nvPr/>
          </p:nvSpPr>
          <p:spPr bwMode="auto">
            <a:xfrm flipV="1">
              <a:off x="77" y="548"/>
              <a:ext cx="768" cy="3600"/>
            </a:xfrm>
            <a:prstGeom prst="downArrow">
              <a:avLst>
                <a:gd name="adj1" fmla="val 36981"/>
                <a:gd name="adj2" fmla="val 50000"/>
              </a:avLst>
            </a:prstGeom>
            <a:gradFill rotWithShape="0">
              <a:gsLst>
                <a:gs pos="0">
                  <a:srgbClr val="FF0066"/>
                </a:gs>
                <a:gs pos="100000">
                  <a:schemeClr val="tx2"/>
                </a:gs>
              </a:gsLst>
              <a:lin ang="54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29" name="Oval 5"/>
            <p:cNvSpPr>
              <a:spLocks noChangeArrowheads="1"/>
            </p:cNvSpPr>
            <p:nvPr/>
          </p:nvSpPr>
          <p:spPr bwMode="auto">
            <a:xfrm>
              <a:off x="221" y="3764"/>
              <a:ext cx="480" cy="480"/>
            </a:xfrm>
            <a:prstGeom prst="ellipse">
              <a:avLst/>
            </a:prstGeom>
            <a:gradFill rotWithShape="0">
              <a:gsLst>
                <a:gs pos="0">
                  <a:srgbClr val="FF0066"/>
                </a:gs>
                <a:gs pos="100000">
                  <a:schemeClr val="tx2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</a:t>
              </a:r>
              <a:r>
                <a:rPr lang="en-US" b="1" baseline="30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</a:t>
              </a: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52230" name="Group 6"/>
          <p:cNvGrpSpPr>
            <a:grpSpLocks/>
          </p:cNvGrpSpPr>
          <p:nvPr/>
        </p:nvGrpSpPr>
        <p:grpSpPr bwMode="auto">
          <a:xfrm>
            <a:off x="1371600" y="768350"/>
            <a:ext cx="7467600" cy="1855788"/>
            <a:chOff x="864" y="576"/>
            <a:chExt cx="4704" cy="1169"/>
          </a:xfrm>
        </p:grpSpPr>
        <p:sp>
          <p:nvSpPr>
            <p:cNvPr id="52231" name="AutoShape 7"/>
            <p:cNvSpPr>
              <a:spLocks noChangeArrowheads="1"/>
            </p:cNvSpPr>
            <p:nvPr/>
          </p:nvSpPr>
          <p:spPr bwMode="auto">
            <a:xfrm>
              <a:off x="864" y="768"/>
              <a:ext cx="4704" cy="977"/>
            </a:xfrm>
            <a:prstGeom prst="roundRect">
              <a:avLst>
                <a:gd name="adj" fmla="val 25296"/>
              </a:avLst>
            </a:prstGeom>
            <a:gradFill rotWithShape="0">
              <a:gsLst>
                <a:gs pos="0">
                  <a:schemeClr val="hlink"/>
                </a:gs>
                <a:gs pos="100000">
                  <a:srgbClr val="FF0066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80000"/>
                </a:lnSpc>
                <a:buFont typeface="Wingdings" pitchFamily="2" charset="2"/>
                <a:buNone/>
              </a:pPr>
              <a:r>
                <a:rPr lang="uk-UA"/>
                <a:t>декомпенсация всех механизмов терморегуляции</a:t>
              </a:r>
              <a:endParaRPr lang="uk-UA" sz="2800"/>
            </a:p>
            <a:p>
              <a:pPr algn="ctr">
                <a:lnSpc>
                  <a:spcPct val="60000"/>
                </a:lnSpc>
                <a:buFont typeface="Wingdings" pitchFamily="2" charset="2"/>
                <a:buNone/>
              </a:pPr>
              <a:r>
                <a:rPr lang="uk-UA" sz="2000"/>
                <a:t> </a:t>
              </a:r>
            </a:p>
            <a:p>
              <a:pPr algn="ctr">
                <a:buFont typeface="Wingdings" pitchFamily="2" charset="2"/>
                <a:buNone/>
              </a:pPr>
              <a:r>
                <a:rPr lang="uk-UA" sz="2000" b="1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ТЕПЛООТДАЧА</a:t>
              </a:r>
              <a:r>
                <a:rPr lang="uk-UA" b="1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uk-UA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3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&lt;</a:t>
              </a:r>
              <a:r>
                <a:rPr lang="ru-RU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ru-RU" sz="3200" b="1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ТЕПЛОВАЯ НАГРУЗКА</a:t>
              </a:r>
            </a:p>
          </p:txBody>
        </p:sp>
        <p:sp>
          <p:nvSpPr>
            <p:cNvPr id="52232" name="Oval 8"/>
            <p:cNvSpPr>
              <a:spLocks noChangeArrowheads="1"/>
            </p:cNvSpPr>
            <p:nvPr/>
          </p:nvSpPr>
          <p:spPr bwMode="auto">
            <a:xfrm>
              <a:off x="2736" y="576"/>
              <a:ext cx="1008" cy="384"/>
            </a:xfrm>
            <a:prstGeom prst="ellipse">
              <a:avLst/>
            </a:prstGeom>
            <a:solidFill>
              <a:srgbClr val="0099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 b="1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III </a:t>
              </a:r>
              <a:r>
                <a:rPr lang="ru-RU" sz="2000" b="1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фаза</a:t>
              </a:r>
              <a:endParaRPr lang="ru-RU" sz="3600" b="1" i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52233" name="Group 9"/>
          <p:cNvGrpSpPr>
            <a:grpSpLocks/>
          </p:cNvGrpSpPr>
          <p:nvPr/>
        </p:nvGrpSpPr>
        <p:grpSpPr bwMode="auto">
          <a:xfrm>
            <a:off x="1370013" y="2854325"/>
            <a:ext cx="7467600" cy="1851025"/>
            <a:chOff x="864" y="1971"/>
            <a:chExt cx="4704" cy="1166"/>
          </a:xfrm>
        </p:grpSpPr>
        <p:sp>
          <p:nvSpPr>
            <p:cNvPr id="52234" name="AutoShape 10"/>
            <p:cNvSpPr>
              <a:spLocks noChangeArrowheads="1"/>
            </p:cNvSpPr>
            <p:nvPr/>
          </p:nvSpPr>
          <p:spPr bwMode="auto">
            <a:xfrm>
              <a:off x="864" y="2160"/>
              <a:ext cx="4704" cy="977"/>
            </a:xfrm>
            <a:prstGeom prst="roundRect">
              <a:avLst>
                <a:gd name="adj" fmla="val 25296"/>
              </a:avLst>
            </a:prstGeom>
            <a:gradFill rotWithShape="0">
              <a:gsLst>
                <a:gs pos="0">
                  <a:srgbClr val="FF0066"/>
                </a:gs>
                <a:gs pos="100000">
                  <a:schemeClr val="tx2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80000"/>
                </a:lnSpc>
                <a:buFont typeface="Wingdings" pitchFamily="2" charset="2"/>
                <a:buChar char="ì"/>
              </a:pPr>
              <a:r>
                <a:rPr lang="uk-UA" sz="3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uk-UA" sz="2000">
                  <a:solidFill>
                    <a:srgbClr val="0000FF"/>
                  </a:solidFill>
                </a:rPr>
                <a:t>  </a:t>
              </a:r>
              <a:r>
                <a:rPr lang="uk-UA" sz="2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усиление окислительных процессов</a:t>
              </a:r>
            </a:p>
            <a:p>
              <a:pPr algn="ctr">
                <a:lnSpc>
                  <a:spcPct val="40000"/>
                </a:lnSpc>
                <a:buFont typeface="Wingdings" pitchFamily="2" charset="2"/>
                <a:buNone/>
              </a:pPr>
              <a:r>
                <a:rPr lang="uk-UA" sz="2000">
                  <a:solidFill>
                    <a:srgbClr val="0000FF"/>
                  </a:solidFill>
                </a:rPr>
                <a:t> </a:t>
              </a:r>
            </a:p>
            <a:p>
              <a:pPr algn="ctr">
                <a:buFont typeface="Wingdings" pitchFamily="2" charset="2"/>
                <a:buNone/>
              </a:pPr>
              <a:r>
                <a:rPr lang="uk-UA" sz="2800" b="1" i="1">
                  <a:solidFill>
                    <a:srgbClr val="0000FF"/>
                  </a:solidFill>
                </a:rPr>
                <a:t>ТЕПЛООТДАЧА</a:t>
              </a:r>
              <a:r>
                <a:rPr lang="uk-UA" sz="2800" i="1">
                  <a:solidFill>
                    <a:srgbClr val="0000FF"/>
                  </a:solidFill>
                </a:rPr>
                <a:t> </a:t>
              </a:r>
              <a:r>
                <a:rPr lang="uk-UA" sz="4000" b="1" i="1">
                  <a:solidFill>
                    <a:srgbClr val="0000FF"/>
                  </a:solidFill>
                  <a:sym typeface="Symbol" pitchFamily="18" charset="2"/>
                </a:rPr>
                <a:t></a:t>
              </a:r>
              <a:r>
                <a:rPr lang="uk-UA" sz="2800" i="1">
                  <a:solidFill>
                    <a:srgbClr val="0000FF"/>
                  </a:solidFill>
                </a:rPr>
                <a:t>  </a:t>
              </a:r>
              <a:r>
                <a:rPr lang="ru-RU" sz="2800" b="1" i="1">
                  <a:solidFill>
                    <a:srgbClr val="0000FF"/>
                  </a:solidFill>
                </a:rPr>
                <a:t>ТЕПЛОВАЯ НАГРУЗКА</a:t>
              </a:r>
            </a:p>
          </p:txBody>
        </p:sp>
        <p:sp>
          <p:nvSpPr>
            <p:cNvPr id="52235" name="Oval 11"/>
            <p:cNvSpPr>
              <a:spLocks noChangeArrowheads="1"/>
            </p:cNvSpPr>
            <p:nvPr/>
          </p:nvSpPr>
          <p:spPr bwMode="auto">
            <a:xfrm>
              <a:off x="2731" y="1971"/>
              <a:ext cx="1008" cy="384"/>
            </a:xfrm>
            <a:prstGeom prst="ellipse">
              <a:avLst/>
            </a:prstGeom>
            <a:solidFill>
              <a:srgbClr val="0099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 b="1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II </a:t>
              </a:r>
              <a:r>
                <a:rPr lang="ru-RU" sz="2000" b="1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фаза</a:t>
              </a:r>
              <a:endParaRPr lang="ru-RU" sz="3600" b="1" i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52236" name="Group 12"/>
          <p:cNvGrpSpPr>
            <a:grpSpLocks/>
          </p:cNvGrpSpPr>
          <p:nvPr/>
        </p:nvGrpSpPr>
        <p:grpSpPr bwMode="auto">
          <a:xfrm>
            <a:off x="1371600" y="4894263"/>
            <a:ext cx="7467600" cy="1838325"/>
            <a:chOff x="864" y="3083"/>
            <a:chExt cx="4704" cy="1158"/>
          </a:xfrm>
        </p:grpSpPr>
        <p:sp>
          <p:nvSpPr>
            <p:cNvPr id="52237" name="AutoShape 13"/>
            <p:cNvSpPr>
              <a:spLocks noChangeArrowheads="1"/>
            </p:cNvSpPr>
            <p:nvPr/>
          </p:nvSpPr>
          <p:spPr bwMode="auto">
            <a:xfrm>
              <a:off x="864" y="3264"/>
              <a:ext cx="4704" cy="977"/>
            </a:xfrm>
            <a:prstGeom prst="roundRect">
              <a:avLst>
                <a:gd name="adj" fmla="val 25296"/>
              </a:avLst>
            </a:prstGeom>
            <a:gradFill rotWithShape="0">
              <a:gsLst>
                <a:gs pos="0">
                  <a:schemeClr val="tx2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80000"/>
                </a:lnSpc>
                <a:buFont typeface="Wingdings" pitchFamily="2" charset="2"/>
                <a:buChar char="ì"/>
              </a:pPr>
              <a:r>
                <a:rPr lang="uk-UA" sz="3200">
                  <a:solidFill>
                    <a:srgbClr val="0000FF"/>
                  </a:solidFill>
                </a:rPr>
                <a:t> </a:t>
              </a:r>
              <a:r>
                <a:rPr lang="uk-UA" sz="2000">
                  <a:solidFill>
                    <a:srgbClr val="0000FF"/>
                  </a:solidFill>
                </a:rPr>
                <a:t>  </a:t>
              </a:r>
              <a:r>
                <a:rPr lang="uk-UA">
                  <a:solidFill>
                    <a:srgbClr val="0000FF"/>
                  </a:solidFill>
                </a:rPr>
                <a:t>усиление</a:t>
              </a:r>
              <a:r>
                <a:rPr lang="uk-UA" sz="2000">
                  <a:solidFill>
                    <a:srgbClr val="0000FF"/>
                  </a:solidFill>
                </a:rPr>
                <a:t>                                       </a:t>
              </a:r>
              <a:r>
                <a:rPr lang="uk-UA" sz="3200">
                  <a:solidFill>
                    <a:srgbClr val="0000FF"/>
                  </a:solidFill>
                  <a:sym typeface="Wingdings" pitchFamily="2" charset="2"/>
                </a:rPr>
                <a:t> </a:t>
              </a:r>
              <a:r>
                <a:rPr lang="uk-UA" sz="2000">
                  <a:solidFill>
                    <a:srgbClr val="0000FF"/>
                  </a:solidFill>
                  <a:sym typeface="Wingdings" pitchFamily="2" charset="2"/>
                </a:rPr>
                <a:t> </a:t>
              </a:r>
              <a:r>
                <a:rPr lang="uk-UA">
                  <a:solidFill>
                    <a:srgbClr val="0000FF"/>
                  </a:solidFill>
                </a:rPr>
                <a:t>уменьшение</a:t>
              </a:r>
            </a:p>
            <a:p>
              <a:pPr algn="ctr">
                <a:lnSpc>
                  <a:spcPct val="80000"/>
                </a:lnSpc>
                <a:buFont typeface="Wingdings" pitchFamily="2" charset="2"/>
                <a:buNone/>
              </a:pPr>
              <a:r>
                <a:rPr lang="uk-UA" sz="2000">
                  <a:solidFill>
                    <a:srgbClr val="0000FF"/>
                  </a:solidFill>
                </a:rPr>
                <a:t>  </a:t>
              </a:r>
              <a:r>
                <a:rPr lang="uk-UA">
                  <a:solidFill>
                    <a:srgbClr val="0000FF"/>
                  </a:solidFill>
                </a:rPr>
                <a:t>теплоотдачи                                 теплопродукции</a:t>
              </a:r>
            </a:p>
            <a:p>
              <a:pPr algn="ctr">
                <a:lnSpc>
                  <a:spcPct val="40000"/>
                </a:lnSpc>
                <a:buFont typeface="Wingdings" pitchFamily="2" charset="2"/>
                <a:buNone/>
              </a:pPr>
              <a:r>
                <a:rPr lang="uk-UA" sz="2000">
                  <a:solidFill>
                    <a:srgbClr val="0000FF"/>
                  </a:solidFill>
                </a:rPr>
                <a:t> </a:t>
              </a:r>
            </a:p>
            <a:p>
              <a:pPr algn="ctr">
                <a:buFont typeface="Wingdings" pitchFamily="2" charset="2"/>
                <a:buNone/>
              </a:pPr>
              <a:r>
                <a:rPr lang="uk-UA" sz="3200" b="1" i="1">
                  <a:solidFill>
                    <a:srgbClr val="FF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ТЕПЛООТДАЧА</a:t>
              </a:r>
              <a:r>
                <a:rPr lang="uk-UA" sz="3200">
                  <a:solidFill>
                    <a:srgbClr val="FF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3600" b="1">
                  <a:solidFill>
                    <a:srgbClr val="FF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&gt;</a:t>
              </a:r>
              <a:r>
                <a:rPr lang="ru-RU" sz="3600" b="1">
                  <a:solidFill>
                    <a:srgbClr val="FF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ru-RU" sz="2000">
                  <a:solidFill>
                    <a:srgbClr val="FF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ru-RU" sz="2000" b="1" i="1">
                  <a:solidFill>
                    <a:srgbClr val="FF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ТЕПЛОВАЯ НАГРУЗКА</a:t>
              </a:r>
            </a:p>
          </p:txBody>
        </p:sp>
        <p:sp>
          <p:nvSpPr>
            <p:cNvPr id="52238" name="Oval 14"/>
            <p:cNvSpPr>
              <a:spLocks noChangeArrowheads="1"/>
            </p:cNvSpPr>
            <p:nvPr/>
          </p:nvSpPr>
          <p:spPr bwMode="auto">
            <a:xfrm>
              <a:off x="2700" y="3083"/>
              <a:ext cx="1008" cy="384"/>
            </a:xfrm>
            <a:prstGeom prst="ellipse">
              <a:avLst/>
            </a:prstGeom>
            <a:solidFill>
              <a:srgbClr val="0099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 b="1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 </a:t>
              </a:r>
              <a:r>
                <a:rPr lang="ru-RU" sz="2000" b="1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фаза</a:t>
              </a:r>
              <a:endParaRPr lang="ru-RU" sz="3600" b="1" i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82038" cy="649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3600" b="1">
                <a:solidFill>
                  <a:srgbClr val="00FF00"/>
                </a:solidFill>
              </a:rPr>
              <a:t>ЛИХОРАДКА   </a:t>
            </a:r>
            <a:r>
              <a:rPr lang="ru-RU" sz="4000"/>
              <a:t>(</a:t>
            </a:r>
            <a:r>
              <a:rPr lang="ru-RU" sz="2800"/>
              <a:t>лат.</a:t>
            </a:r>
            <a:r>
              <a:rPr lang="ru-RU" sz="3600" b="1">
                <a:solidFill>
                  <a:srgbClr val="00FF00"/>
                </a:solidFill>
              </a:rPr>
              <a:t> </a:t>
            </a:r>
            <a:r>
              <a:rPr lang="en-US" sz="3600" b="1" i="1">
                <a:solidFill>
                  <a:srgbClr val="00FF00"/>
                </a:solidFill>
              </a:rPr>
              <a:t>febris</a:t>
            </a:r>
            <a:r>
              <a:rPr lang="ru-RU" sz="2800"/>
              <a:t>, греч.</a:t>
            </a:r>
            <a:r>
              <a:rPr lang="ru-RU" sz="3600" b="1" i="1">
                <a:solidFill>
                  <a:srgbClr val="00FF00"/>
                </a:solidFill>
              </a:rPr>
              <a:t> </a:t>
            </a:r>
            <a:r>
              <a:rPr lang="en-US" sz="3600" b="1" i="1">
                <a:solidFill>
                  <a:srgbClr val="00FF00"/>
                </a:solidFill>
              </a:rPr>
              <a:t>pyros</a:t>
            </a:r>
            <a:r>
              <a:rPr lang="en-US" sz="3200"/>
              <a:t>)</a:t>
            </a:r>
            <a:r>
              <a:rPr lang="ru-RU" sz="2800"/>
              <a:t> </a:t>
            </a:r>
            <a:r>
              <a:rPr lang="ru-RU" sz="2800">
                <a:cs typeface="Times New Roman" pitchFamily="18" charset="0"/>
              </a:rPr>
              <a:t>-</a:t>
            </a:r>
            <a:r>
              <a:rPr lang="ru-RU" sz="2800"/>
              <a:t>   </a:t>
            </a:r>
          </a:p>
          <a:p>
            <a:pPr algn="ctr">
              <a:lnSpc>
                <a:spcPct val="110000"/>
              </a:lnSpc>
            </a:pPr>
            <a:r>
              <a:rPr lang="ru-RU" sz="2800">
                <a:cs typeface="Times New Roman" pitchFamily="18" charset="0"/>
              </a:rPr>
              <a:t>типический</a:t>
            </a:r>
            <a:r>
              <a:rPr lang="en-US" sz="2800">
                <a:cs typeface="Times New Roman" pitchFamily="18" charset="0"/>
              </a:rPr>
              <a:t>  </a:t>
            </a:r>
            <a:r>
              <a:rPr lang="ru-RU" sz="2800">
                <a:cs typeface="Times New Roman" pitchFamily="18" charset="0"/>
              </a:rPr>
              <a:t> патологический</a:t>
            </a:r>
            <a:r>
              <a:rPr lang="ru-RU" sz="2800"/>
              <a:t> </a:t>
            </a:r>
            <a:r>
              <a:rPr lang="ru-RU" sz="2800">
                <a:cs typeface="Times New Roman" pitchFamily="18" charset="0"/>
              </a:rPr>
              <a:t> процесс,</a:t>
            </a:r>
            <a:r>
              <a:rPr lang="ru-RU" sz="2800"/>
              <a:t>  </a:t>
            </a:r>
            <a:r>
              <a:rPr lang="ru-RU" sz="2800">
                <a:cs typeface="Times New Roman" pitchFamily="18" charset="0"/>
              </a:rPr>
              <a:t>характерный</a:t>
            </a:r>
            <a:endParaRPr lang="ru-RU" sz="2800"/>
          </a:p>
          <a:p>
            <a:pPr algn="ctr">
              <a:lnSpc>
                <a:spcPct val="110000"/>
              </a:lnSpc>
            </a:pPr>
            <a:r>
              <a:rPr lang="ru-RU" sz="2800">
                <a:cs typeface="Times New Roman" pitchFamily="18" charset="0"/>
              </a:rPr>
              <a:t>для человека и</a:t>
            </a:r>
            <a:r>
              <a:rPr lang="en-US" sz="2800">
                <a:cs typeface="Times New Roman" pitchFamily="18" charset="0"/>
              </a:rPr>
              <a:t> </a:t>
            </a:r>
            <a:r>
              <a:rPr lang="ru-RU" sz="2800">
                <a:cs typeface="Times New Roman" pitchFamily="18" charset="0"/>
              </a:rPr>
              <a:t>высших гомойотермных животных,</a:t>
            </a:r>
            <a:r>
              <a:rPr lang="ru-RU" sz="2800"/>
              <a:t> </a:t>
            </a:r>
          </a:p>
          <a:p>
            <a:pPr algn="ctr">
              <a:lnSpc>
                <a:spcPct val="110000"/>
              </a:lnSpc>
            </a:pPr>
            <a:r>
              <a:rPr lang="ru-RU" sz="2800">
                <a:cs typeface="Times New Roman" pitchFamily="18" charset="0"/>
              </a:rPr>
              <a:t>выражающийся в</a:t>
            </a:r>
            <a:r>
              <a:rPr lang="en-US" sz="2800">
                <a:cs typeface="Times New Roman" pitchFamily="18" charset="0"/>
              </a:rPr>
              <a:t> </a:t>
            </a:r>
            <a:r>
              <a:rPr lang="ru-RU" sz="2800">
                <a:cs typeface="Times New Roman" pitchFamily="18" charset="0"/>
              </a:rPr>
              <a:t>повышении температуры</a:t>
            </a:r>
            <a:r>
              <a:rPr lang="en-US" sz="2800">
                <a:cs typeface="Times New Roman" pitchFamily="18" charset="0"/>
              </a:rPr>
              <a:t> </a:t>
            </a:r>
            <a:r>
              <a:rPr lang="ru-RU" sz="2800">
                <a:cs typeface="Times New Roman" pitchFamily="18" charset="0"/>
              </a:rPr>
              <a:t>тела</a:t>
            </a:r>
            <a:endParaRPr lang="ru-RU" sz="2800"/>
          </a:p>
          <a:p>
            <a:pPr algn="ctr">
              <a:lnSpc>
                <a:spcPct val="110000"/>
              </a:lnSpc>
            </a:pPr>
            <a:r>
              <a:rPr lang="ru-RU" sz="2800">
                <a:cs typeface="Times New Roman" pitchFamily="18" charset="0"/>
              </a:rPr>
              <a:t>в</a:t>
            </a:r>
            <a:r>
              <a:rPr lang="en-US" sz="2800">
                <a:cs typeface="Times New Roman" pitchFamily="18" charset="0"/>
              </a:rPr>
              <a:t> </a:t>
            </a:r>
            <a:r>
              <a:rPr lang="ru-RU" sz="2800">
                <a:cs typeface="Times New Roman" pitchFamily="18" charset="0"/>
              </a:rPr>
              <a:t>результате перестройки</a:t>
            </a:r>
            <a:r>
              <a:rPr lang="ru-RU" sz="2800"/>
              <a:t> </a:t>
            </a:r>
            <a:r>
              <a:rPr lang="ru-RU" sz="2800">
                <a:cs typeface="Times New Roman" pitchFamily="18" charset="0"/>
              </a:rPr>
              <a:t>центров терморегуяции</a:t>
            </a:r>
            <a:endParaRPr lang="ru-RU" sz="2800"/>
          </a:p>
          <a:p>
            <a:pPr algn="ctr">
              <a:lnSpc>
                <a:spcPct val="110000"/>
              </a:lnSpc>
            </a:pPr>
            <a:r>
              <a:rPr lang="ru-RU" sz="2800">
                <a:cs typeface="Times New Roman" pitchFamily="18" charset="0"/>
              </a:rPr>
              <a:t>под</a:t>
            </a:r>
            <a:r>
              <a:rPr lang="ru-RU" sz="2800"/>
              <a:t> </a:t>
            </a:r>
            <a:r>
              <a:rPr lang="ru-RU" sz="2800">
                <a:cs typeface="Times New Roman" pitchFamily="18" charset="0"/>
              </a:rPr>
              <a:t>влиянием пирогенных веществ</a:t>
            </a:r>
            <a:r>
              <a:rPr lang="ru-RU" sz="2800"/>
              <a:t>.</a:t>
            </a:r>
          </a:p>
          <a:p>
            <a:pPr algn="ctr">
              <a:lnSpc>
                <a:spcPct val="110000"/>
              </a:lnSpc>
            </a:pPr>
            <a:endParaRPr lang="ru-RU" sz="3600" b="1">
              <a:solidFill>
                <a:srgbClr val="00FF00"/>
              </a:solidFill>
            </a:endParaRPr>
          </a:p>
          <a:p>
            <a:pPr algn="ctr">
              <a:lnSpc>
                <a:spcPct val="110000"/>
              </a:lnSpc>
            </a:pPr>
            <a:endParaRPr lang="ru-RU" sz="3600" b="1">
              <a:solidFill>
                <a:srgbClr val="00FF00"/>
              </a:solidFill>
            </a:endParaRPr>
          </a:p>
          <a:p>
            <a:pPr algn="ctr">
              <a:lnSpc>
                <a:spcPct val="140000"/>
              </a:lnSpc>
            </a:pPr>
            <a:r>
              <a:rPr lang="ru-RU" sz="3600" b="1">
                <a:solidFill>
                  <a:srgbClr val="00FF00"/>
                </a:solidFill>
                <a:cs typeface="Times New Roman" pitchFamily="18" charset="0"/>
              </a:rPr>
              <a:t>ЛИХОРАДКА</a:t>
            </a:r>
            <a:r>
              <a:rPr lang="ru-RU" sz="2800">
                <a:cs typeface="Times New Roman" pitchFamily="18" charset="0"/>
              </a:rPr>
              <a:t> </a:t>
            </a:r>
            <a:r>
              <a:rPr lang="ru-RU" sz="2800"/>
              <a:t>   </a:t>
            </a:r>
            <a:r>
              <a:rPr lang="ru-RU" sz="2800">
                <a:cs typeface="Times New Roman" pitchFamily="18" charset="0"/>
              </a:rPr>
              <a:t> обусловлена </a:t>
            </a:r>
            <a:r>
              <a:rPr lang="ru-RU" sz="2800"/>
              <a:t>  </a:t>
            </a:r>
            <a:r>
              <a:rPr lang="ru-RU" sz="2800">
                <a:cs typeface="Times New Roman" pitchFamily="18" charset="0"/>
              </a:rPr>
              <a:t>смещением</a:t>
            </a:r>
            <a:r>
              <a:rPr lang="ru-RU" sz="2800"/>
              <a:t>    </a:t>
            </a:r>
          </a:p>
          <a:p>
            <a:pPr algn="ctr">
              <a:lnSpc>
                <a:spcPct val="110000"/>
              </a:lnSpc>
            </a:pPr>
            <a:r>
              <a:rPr lang="ru-RU" sz="2800">
                <a:cs typeface="Times New Roman" pitchFamily="18" charset="0"/>
              </a:rPr>
              <a:t>постоянной установочной точки температурного</a:t>
            </a:r>
            <a:r>
              <a:rPr lang="ru-RU" sz="2800"/>
              <a:t>   </a:t>
            </a:r>
            <a:r>
              <a:rPr lang="ru-RU" sz="2800">
                <a:cs typeface="Times New Roman" pitchFamily="18" charset="0"/>
              </a:rPr>
              <a:t> </a:t>
            </a:r>
            <a:endParaRPr lang="ru-RU" sz="2800"/>
          </a:p>
          <a:p>
            <a:pPr algn="ctr">
              <a:lnSpc>
                <a:spcPct val="110000"/>
              </a:lnSpc>
            </a:pPr>
            <a:r>
              <a:rPr lang="ru-RU" sz="2800">
                <a:cs typeface="Times New Roman" pitchFamily="18" charset="0"/>
              </a:rPr>
              <a:t>гомеостаза на более высокий уровень при</a:t>
            </a:r>
            <a:r>
              <a:rPr lang="ru-RU" sz="2800"/>
              <a:t>   </a:t>
            </a:r>
            <a:r>
              <a:rPr lang="ru-RU" sz="2800">
                <a:cs typeface="Times New Roman" pitchFamily="18" charset="0"/>
              </a:rPr>
              <a:t> </a:t>
            </a:r>
            <a:endParaRPr lang="ru-RU" sz="2800"/>
          </a:p>
          <a:p>
            <a:pPr algn="ctr">
              <a:lnSpc>
                <a:spcPct val="110000"/>
              </a:lnSpc>
            </a:pPr>
            <a:r>
              <a:rPr lang="ru-RU" sz="2800">
                <a:cs typeface="Times New Roman" pitchFamily="18" charset="0"/>
              </a:rPr>
              <a:t>сохранении механизмов</a:t>
            </a:r>
            <a:r>
              <a:rPr lang="ru-RU" sz="2800"/>
              <a:t> </a:t>
            </a:r>
            <a:r>
              <a:rPr lang="ru-RU" sz="2800">
                <a:cs typeface="Times New Roman" pitchFamily="18" charset="0"/>
              </a:rPr>
              <a:t>терморегуляции.</a:t>
            </a:r>
            <a:r>
              <a:rPr lang="ru-RU" sz="280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4925" y="187325"/>
            <a:ext cx="9072563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800" b="1">
                <a:latin typeface="Times New Roman" pitchFamily="18" charset="0"/>
              </a:rPr>
              <a:t> </a:t>
            </a:r>
            <a:r>
              <a:rPr lang="ru-RU" sz="3600" b="1">
                <a:latin typeface="Times New Roman" pitchFamily="18" charset="0"/>
              </a:rPr>
              <a:t> </a:t>
            </a:r>
            <a:r>
              <a:rPr lang="ru-RU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ВОСПАЛЕНИЕ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2800">
                <a:cs typeface="Times New Roman" pitchFamily="18" charset="0"/>
              </a:rPr>
              <a:t>типовой </a:t>
            </a:r>
            <a:r>
              <a:rPr lang="ru-RU" sz="2800"/>
              <a:t> </a:t>
            </a:r>
            <a:r>
              <a:rPr lang="ru-RU" sz="2800">
                <a:cs typeface="Times New Roman" pitchFamily="18" charset="0"/>
              </a:rPr>
              <a:t>патологический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процесс, </a:t>
            </a:r>
            <a:r>
              <a:rPr lang="ru-RU" sz="2800">
                <a:latin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характеризующийся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комплексной </a:t>
            </a:r>
            <a:r>
              <a:rPr lang="ru-RU" sz="2800">
                <a:latin typeface="Times New Roman" pitchFamily="18" charset="0"/>
              </a:rPr>
              <a:t> 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местной</a:t>
            </a:r>
            <a:r>
              <a:rPr lang="ru-RU" sz="2800">
                <a:latin typeface="Times New Roman" pitchFamily="18" charset="0"/>
              </a:rPr>
              <a:t>  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сосудисто-тканевой </a:t>
            </a:r>
            <a:r>
              <a:rPr lang="ru-RU" sz="2800">
                <a:latin typeface="Times New Roman" pitchFamily="18" charset="0"/>
              </a:rPr>
              <a:t> 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защитно-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приспособительной реакцией организма на воздействие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патогенных факторов</a:t>
            </a:r>
            <a:r>
              <a:rPr lang="ru-RU" sz="2800">
                <a:latin typeface="Times New Roman" pitchFamily="18" charset="0"/>
              </a:rPr>
              <a:t>,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</a:rPr>
              <a:t> 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направленный</a:t>
            </a:r>
            <a:r>
              <a:rPr lang="ru-RU" sz="2800">
                <a:latin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на локализацию,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уничтожение </a:t>
            </a:r>
            <a:r>
              <a:rPr lang="ru-RU" sz="2800">
                <a:latin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>
                <a:latin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удаление</a:t>
            </a:r>
            <a:r>
              <a:rPr lang="ru-RU" sz="2800">
                <a:latin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патогенного </a:t>
            </a:r>
            <a:r>
              <a:rPr lang="ru-RU" sz="2800">
                <a:latin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агента,</a:t>
            </a:r>
            <a:r>
              <a:rPr lang="ru-RU" sz="2800">
                <a:latin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а также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на устранение последствий его действия</a:t>
            </a:r>
            <a:r>
              <a:rPr lang="ru-RU" sz="2800">
                <a:latin typeface="Times New Roman" pitchFamily="18" charset="0"/>
              </a:rPr>
              <a:t>,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проявляющийся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процессами повреждения ткани или органа, </a:t>
            </a:r>
            <a:r>
              <a:rPr lang="ru-RU" sz="2800">
                <a:latin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нарушением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кровообращения преимущественно в микроциркулярном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русле, повышением проницаемости сосудов, в сочетании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с дистрофией тканей и пролиферацией клеток.</a:t>
            </a:r>
            <a:r>
              <a:rPr lang="ru-RU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88900" y="228600"/>
            <a:ext cx="9055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solidFill>
                  <a:schemeClr val="tx2"/>
                </a:solidFill>
              </a:rPr>
              <a:t>ПИРОГЕНЫ - </a:t>
            </a:r>
            <a:r>
              <a:rPr lang="ru-RU" sz="2800">
                <a:solidFill>
                  <a:schemeClr val="tx2"/>
                </a:solidFill>
              </a:rPr>
              <a:t>этиологические факторы</a:t>
            </a:r>
            <a:r>
              <a:rPr lang="ru-RU" sz="2800" b="1">
                <a:solidFill>
                  <a:schemeClr val="tx2"/>
                </a:solidFill>
              </a:rPr>
              <a:t> ЛИХОРАДКИ</a:t>
            </a:r>
          </a:p>
        </p:txBody>
      </p:sp>
      <p:graphicFrame>
        <p:nvGraphicFramePr>
          <p:cNvPr id="54275" name="Group 3"/>
          <p:cNvGraphicFramePr>
            <a:graphicFrameLocks noGrp="1"/>
          </p:cNvGraphicFramePr>
          <p:nvPr/>
        </p:nvGraphicFramePr>
        <p:xfrm>
          <a:off x="152400" y="838200"/>
          <a:ext cx="8890634" cy="6016308"/>
        </p:xfrm>
        <a:graphic>
          <a:graphicData uri="http://schemas.openxmlformats.org/drawingml/2006/table">
            <a:tbl>
              <a:tblPr/>
              <a:tblGrid>
                <a:gridCol w="3019425"/>
                <a:gridCol w="208280"/>
                <a:gridCol w="2865437"/>
                <a:gridCol w="208280"/>
                <a:gridCol w="2589212"/>
              </a:tblGrid>
              <a:tr h="6477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ЭКЗОГЕННЫЕ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00FF"/>
                        </a:gs>
                        <a:gs pos="50000">
                          <a:srgbClr val="FF00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FF00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ЭНДОГЕННЫЕ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00"/>
                        </a:gs>
                        <a:gs pos="50000">
                          <a:srgbClr val="FF9900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FF9900"/>
                        </a:gs>
                      </a:gsLst>
                      <a:lin ang="5400000" scaled="1"/>
                    </a:gra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ИНФЕКЦИОННЫЕ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00FF"/>
                        </a:gs>
                        <a:gs pos="50000">
                          <a:srgbClr val="FF00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FF0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АСЕПТИЧЕСКИЕ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00FF"/>
                        </a:gs>
                        <a:gs pos="50000">
                          <a:srgbClr val="FF00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FF0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9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Термостабильные липополисахариды грам-отрицательных бактерий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Термолабильные пирогены грам-положительных бактерий и грибков (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пептидогликаны, экзо- и эндотоксины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9900">
                            <a:gamma/>
                            <a:shade val="34510"/>
                            <a:invGamma/>
                          </a:srgbClr>
                        </a:gs>
                        <a:gs pos="50000">
                          <a:srgbClr val="009900"/>
                        </a:gs>
                        <a:gs pos="100000">
                          <a:srgbClr val="009900">
                            <a:gamma/>
                            <a:shade val="34510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Очищенные (безбелковые) липополисахариды: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ПИРОГЕНАЛ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itchFamily="34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itchFamily="34" charset="0"/>
                        </a:rPr>
                        <a:t>(из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itchFamily="34" charset="0"/>
                        </a:rPr>
                        <a:t>Pseudomonas aeruginosa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itchFamily="34" charset="0"/>
                        </a:rPr>
                        <a:t>  и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itchFamily="34" charset="0"/>
                        </a:rPr>
                        <a:t> E. typhi abdominalis)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ПИРЕКСАЛЬ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itchFamily="34" charset="0"/>
                        </a:rPr>
                        <a:t>(из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itchFamily="34" charset="0"/>
                        </a:rPr>
                        <a:t>Salmonella abortus equi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FF66FF"/>
                        </a:gs>
                        <a:gs pos="100000">
                          <a:srgbClr val="FF66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ИТЕРЛЕЙКИН -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sym typeface="Symbol" pitchFamily="18" charset="2"/>
                        </a:rPr>
                        <a:t>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ИТЕРЛЕЙКИН -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sym typeface="Symbol" pitchFamily="18" charset="2"/>
                        </a:rPr>
                        <a:t>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(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1*10</a:t>
                      </a:r>
                      <a:r>
                        <a:rPr kumimoji="0" lang="ru-RU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-8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г/кг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sym typeface="Symbol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sym typeface="Symbol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Факторы некроза опухолей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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и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 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1*10</a:t>
                      </a:r>
                      <a:r>
                        <a:rPr kumimoji="0" lang="ru-RU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-7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  г/кг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sym typeface="Symbol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ИТЕРЛЕЙКИН –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(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1*10</a:t>
                      </a:r>
                      <a:r>
                        <a:rPr kumimoji="0" lang="ru-RU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-6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г/кг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FFFF00"/>
                        </a:gs>
                        <a:gs pos="100000">
                          <a:srgbClr val="FFFF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87313" y="1524000"/>
            <a:ext cx="8820150" cy="4776788"/>
            <a:chOff x="48" y="2016"/>
            <a:chExt cx="4661" cy="1757"/>
          </a:xfrm>
        </p:grpSpPr>
        <p:sp>
          <p:nvSpPr>
            <p:cNvPr id="55299" name="Line 3"/>
            <p:cNvSpPr>
              <a:spLocks noChangeShapeType="1"/>
            </p:cNvSpPr>
            <p:nvPr/>
          </p:nvSpPr>
          <p:spPr bwMode="auto">
            <a:xfrm>
              <a:off x="499" y="2179"/>
              <a:ext cx="4" cy="1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5300" name="Line 4"/>
            <p:cNvSpPr>
              <a:spLocks noChangeShapeType="1"/>
            </p:cNvSpPr>
            <p:nvPr/>
          </p:nvSpPr>
          <p:spPr bwMode="auto">
            <a:xfrm flipV="1">
              <a:off x="503" y="3588"/>
              <a:ext cx="420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5301" name="Line 5"/>
            <p:cNvSpPr>
              <a:spLocks noChangeShapeType="1"/>
            </p:cNvSpPr>
            <p:nvPr/>
          </p:nvSpPr>
          <p:spPr bwMode="auto">
            <a:xfrm rot="5400000">
              <a:off x="467" y="2142"/>
              <a:ext cx="0" cy="8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5302" name="Line 6"/>
            <p:cNvSpPr>
              <a:spLocks noChangeShapeType="1"/>
            </p:cNvSpPr>
            <p:nvPr/>
          </p:nvSpPr>
          <p:spPr bwMode="auto">
            <a:xfrm rot="5400000">
              <a:off x="459" y="2791"/>
              <a:ext cx="0" cy="8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5303" name="Line 7"/>
            <p:cNvSpPr>
              <a:spLocks noChangeShapeType="1"/>
            </p:cNvSpPr>
            <p:nvPr/>
          </p:nvSpPr>
          <p:spPr bwMode="auto">
            <a:xfrm rot="5400000">
              <a:off x="462" y="3546"/>
              <a:ext cx="0" cy="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5304" name="Text Box 8"/>
            <p:cNvSpPr txBox="1">
              <a:spLocks noChangeArrowheads="1"/>
            </p:cNvSpPr>
            <p:nvPr/>
          </p:nvSpPr>
          <p:spPr bwMode="auto">
            <a:xfrm>
              <a:off x="538" y="3634"/>
              <a:ext cx="4166" cy="13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00CC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ru-RU" sz="1800" i="1"/>
                <a:t>дни заболевания</a:t>
              </a:r>
              <a:endParaRPr lang="ru-RU" sz="1800" b="1" i="1"/>
            </a:p>
          </p:txBody>
        </p:sp>
        <p:sp>
          <p:nvSpPr>
            <p:cNvPr id="55305" name="Text Box 9"/>
            <p:cNvSpPr txBox="1">
              <a:spLocks noChangeArrowheads="1"/>
            </p:cNvSpPr>
            <p:nvPr/>
          </p:nvSpPr>
          <p:spPr bwMode="auto">
            <a:xfrm>
              <a:off x="48" y="2016"/>
              <a:ext cx="274" cy="164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00CC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i="1"/>
                <a:t>t</a:t>
              </a:r>
              <a:r>
                <a:rPr lang="en-US" sz="1800" b="1" i="1" baseline="30000"/>
                <a:t>o</a:t>
              </a:r>
              <a:r>
                <a:rPr lang="en-US" sz="1800" b="1" i="1"/>
                <a:t>C</a:t>
              </a:r>
              <a:endParaRPr lang="ru-RU" sz="1800" b="1" i="1"/>
            </a:p>
            <a:p>
              <a:r>
                <a:rPr lang="ru-RU" sz="1800" i="1"/>
                <a:t> </a:t>
              </a:r>
            </a:p>
            <a:p>
              <a:r>
                <a:rPr lang="ru-RU" sz="1800" b="1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42</a:t>
              </a:r>
              <a:endParaRPr lang="ru-RU" sz="1800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>
                <a:lnSpc>
                  <a:spcPct val="60000"/>
                </a:lnSpc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>
                <a:lnSpc>
                  <a:spcPct val="60000"/>
                </a:lnSpc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>
                <a:lnSpc>
                  <a:spcPct val="60000"/>
                </a:lnSpc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>
                <a:lnSpc>
                  <a:spcPct val="60000"/>
                </a:lnSpc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>
                <a:lnSpc>
                  <a:spcPct val="60000"/>
                </a:lnSpc>
              </a:pPr>
              <a:r>
                <a:rPr lang="ru-RU" sz="1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</a:p>
            <a:p>
              <a:pPr>
                <a:lnSpc>
                  <a:spcPct val="150000"/>
                </a:lnSpc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r>
                <a:rPr lang="ru-RU" sz="1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ru-RU" sz="1800" b="1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39</a:t>
              </a:r>
            </a:p>
            <a:p>
              <a:pPr>
                <a:lnSpc>
                  <a:spcPct val="180000"/>
                </a:lnSpc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>
                <a:lnSpc>
                  <a:spcPct val="180000"/>
                </a:lnSpc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>
                <a:lnSpc>
                  <a:spcPct val="180000"/>
                </a:lnSpc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r>
                <a:rPr lang="ru-RU" sz="1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ru-RU" sz="1800" b="1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36</a:t>
              </a:r>
            </a:p>
          </p:txBody>
        </p:sp>
      </p:grpSp>
      <p:sp>
        <p:nvSpPr>
          <p:cNvPr id="55306" name="Freeform 10"/>
          <p:cNvSpPr>
            <a:spLocks/>
          </p:cNvSpPr>
          <p:nvPr/>
        </p:nvSpPr>
        <p:spPr bwMode="auto">
          <a:xfrm>
            <a:off x="914400" y="2133600"/>
            <a:ext cx="7993063" cy="3657600"/>
          </a:xfrm>
          <a:custGeom>
            <a:avLst/>
            <a:gdLst/>
            <a:ahLst/>
            <a:cxnLst>
              <a:cxn ang="0">
                <a:pos x="0" y="1153"/>
              </a:cxn>
              <a:cxn ang="0">
                <a:pos x="551" y="909"/>
              </a:cxn>
              <a:cxn ang="0">
                <a:pos x="836" y="317"/>
              </a:cxn>
              <a:cxn ang="0">
                <a:pos x="1312" y="83"/>
              </a:cxn>
              <a:cxn ang="0">
                <a:pos x="2800" y="155"/>
              </a:cxn>
              <a:cxn ang="0">
                <a:pos x="3426" y="1013"/>
              </a:cxn>
              <a:cxn ang="0">
                <a:pos x="4080" y="1153"/>
              </a:cxn>
              <a:cxn ang="0">
                <a:pos x="0" y="1153"/>
              </a:cxn>
            </a:cxnLst>
            <a:rect l="0" t="0" r="r" b="b"/>
            <a:pathLst>
              <a:path w="4080" h="1180">
                <a:moveTo>
                  <a:pt x="0" y="1153"/>
                </a:moveTo>
                <a:cubicBezTo>
                  <a:pt x="92" y="1112"/>
                  <a:pt x="412" y="1048"/>
                  <a:pt x="551" y="909"/>
                </a:cubicBezTo>
                <a:cubicBezTo>
                  <a:pt x="690" y="770"/>
                  <a:pt x="709" y="454"/>
                  <a:pt x="836" y="317"/>
                </a:cubicBezTo>
                <a:cubicBezTo>
                  <a:pt x="963" y="180"/>
                  <a:pt x="985" y="110"/>
                  <a:pt x="1312" y="83"/>
                </a:cubicBezTo>
                <a:cubicBezTo>
                  <a:pt x="1639" y="56"/>
                  <a:pt x="2448" y="0"/>
                  <a:pt x="2800" y="155"/>
                </a:cubicBezTo>
                <a:cubicBezTo>
                  <a:pt x="3152" y="310"/>
                  <a:pt x="3213" y="847"/>
                  <a:pt x="3426" y="1013"/>
                </a:cubicBezTo>
                <a:cubicBezTo>
                  <a:pt x="3639" y="1180"/>
                  <a:pt x="3944" y="1125"/>
                  <a:pt x="4080" y="1153"/>
                </a:cubicBezTo>
                <a:cubicBezTo>
                  <a:pt x="4080" y="1153"/>
                  <a:pt x="0" y="1153"/>
                  <a:pt x="0" y="1153"/>
                </a:cubicBezTo>
                <a:close/>
              </a:path>
            </a:pathLst>
          </a:custGeom>
          <a:gradFill rotWithShape="0">
            <a:gsLst>
              <a:gs pos="0">
                <a:srgbClr val="00FF00"/>
              </a:gs>
              <a:gs pos="50000">
                <a:srgbClr val="00FF00">
                  <a:gamma/>
                  <a:shade val="46275"/>
                  <a:invGamma/>
                </a:srgbClr>
              </a:gs>
              <a:gs pos="100000">
                <a:srgbClr val="00FF00"/>
              </a:gs>
            </a:gsLst>
            <a:lin ang="2700000" scaled="1"/>
          </a:gradFill>
          <a:ln w="1270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5307" name="AutoShape 11"/>
          <p:cNvSpPr>
            <a:spLocks noChangeArrowheads="1"/>
          </p:cNvSpPr>
          <p:nvPr/>
        </p:nvSpPr>
        <p:spPr bwMode="auto">
          <a:xfrm flipV="1">
            <a:off x="1087438" y="5002213"/>
            <a:ext cx="2165350" cy="682625"/>
          </a:xfrm>
          <a:custGeom>
            <a:avLst/>
            <a:gdLst>
              <a:gd name="G0" fmla="+- 3433 0 0"/>
              <a:gd name="G1" fmla="+- 21600 0 3433"/>
              <a:gd name="G2" fmla="*/ 3433 1 2"/>
              <a:gd name="G3" fmla="+- 21600 0 G2"/>
              <a:gd name="G4" fmla="+/ 3433 21600 2"/>
              <a:gd name="G5" fmla="+/ G1 0 2"/>
              <a:gd name="G6" fmla="*/ 21600 21600 3433"/>
              <a:gd name="G7" fmla="*/ G6 1 2"/>
              <a:gd name="G8" fmla="+- 21600 0 G7"/>
              <a:gd name="G9" fmla="*/ 21600 1 2"/>
              <a:gd name="G10" fmla="+- 3433 0 G9"/>
              <a:gd name="G11" fmla="?: G10 G8 0"/>
              <a:gd name="G12" fmla="?: G10 G7 21600"/>
              <a:gd name="T0" fmla="*/ 19883 w 21600"/>
              <a:gd name="T1" fmla="*/ 10800 h 21600"/>
              <a:gd name="T2" fmla="*/ 10800 w 21600"/>
              <a:gd name="T3" fmla="*/ 21600 h 21600"/>
              <a:gd name="T4" fmla="*/ 1717 w 21600"/>
              <a:gd name="T5" fmla="*/ 10800 h 21600"/>
              <a:gd name="T6" fmla="*/ 10800 w 21600"/>
              <a:gd name="T7" fmla="*/ 0 h 21600"/>
              <a:gd name="T8" fmla="*/ 3517 w 21600"/>
              <a:gd name="T9" fmla="*/ 3517 h 21600"/>
              <a:gd name="T10" fmla="*/ 18083 w 21600"/>
              <a:gd name="T11" fmla="*/ 1808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433" y="21600"/>
                </a:lnTo>
                <a:lnTo>
                  <a:pt x="18167" y="21600"/>
                </a:lnTo>
                <a:lnTo>
                  <a:pt x="21600" y="0"/>
                </a:lnTo>
                <a:close/>
              </a:path>
            </a:pathLst>
          </a:cu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2000" i="1"/>
              <a:t>Statum </a:t>
            </a:r>
          </a:p>
          <a:p>
            <a:pPr algn="ctr"/>
            <a:r>
              <a:rPr lang="en-US" sz="2000" i="1"/>
              <a:t>incrementi</a:t>
            </a:r>
            <a:endParaRPr lang="ru-RU" sz="2000" i="1"/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1425575" y="2514600"/>
            <a:ext cx="727075" cy="24860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58824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2176463" y="3408363"/>
            <a:ext cx="735012" cy="159385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 rot="-5400000">
            <a:off x="674688" y="3675063"/>
            <a:ext cx="2219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теплопродукция</a:t>
            </a: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 rot="-5400000">
            <a:off x="1681956" y="4036219"/>
            <a:ext cx="1687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теплоотдача</a:t>
            </a:r>
          </a:p>
        </p:txBody>
      </p:sp>
      <p:sp>
        <p:nvSpPr>
          <p:cNvPr id="55312" name="AutoShape 16"/>
          <p:cNvSpPr>
            <a:spLocks noChangeArrowheads="1"/>
          </p:cNvSpPr>
          <p:nvPr/>
        </p:nvSpPr>
        <p:spPr bwMode="auto">
          <a:xfrm flipV="1">
            <a:off x="6673850" y="4960938"/>
            <a:ext cx="2165350" cy="682625"/>
          </a:xfrm>
          <a:custGeom>
            <a:avLst/>
            <a:gdLst>
              <a:gd name="G0" fmla="+- 3433 0 0"/>
              <a:gd name="G1" fmla="+- 21600 0 3433"/>
              <a:gd name="G2" fmla="*/ 3433 1 2"/>
              <a:gd name="G3" fmla="+- 21600 0 G2"/>
              <a:gd name="G4" fmla="+/ 3433 21600 2"/>
              <a:gd name="G5" fmla="+/ G1 0 2"/>
              <a:gd name="G6" fmla="*/ 21600 21600 3433"/>
              <a:gd name="G7" fmla="*/ G6 1 2"/>
              <a:gd name="G8" fmla="+- 21600 0 G7"/>
              <a:gd name="G9" fmla="*/ 21600 1 2"/>
              <a:gd name="G10" fmla="+- 3433 0 G9"/>
              <a:gd name="G11" fmla="?: G10 G8 0"/>
              <a:gd name="G12" fmla="?: G10 G7 21600"/>
              <a:gd name="T0" fmla="*/ 19883 w 21600"/>
              <a:gd name="T1" fmla="*/ 10800 h 21600"/>
              <a:gd name="T2" fmla="*/ 10800 w 21600"/>
              <a:gd name="T3" fmla="*/ 21600 h 21600"/>
              <a:gd name="T4" fmla="*/ 1717 w 21600"/>
              <a:gd name="T5" fmla="*/ 10800 h 21600"/>
              <a:gd name="T6" fmla="*/ 10800 w 21600"/>
              <a:gd name="T7" fmla="*/ 0 h 21600"/>
              <a:gd name="T8" fmla="*/ 3517 w 21600"/>
              <a:gd name="T9" fmla="*/ 3517 h 21600"/>
              <a:gd name="T10" fmla="*/ 18083 w 21600"/>
              <a:gd name="T11" fmla="*/ 1808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433" y="21600"/>
                </a:lnTo>
                <a:lnTo>
                  <a:pt x="18167" y="21600"/>
                </a:lnTo>
                <a:lnTo>
                  <a:pt x="21600" y="0"/>
                </a:lnTo>
                <a:close/>
              </a:path>
            </a:pathLst>
          </a:cu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2000" i="1"/>
              <a:t>Statum </a:t>
            </a:r>
          </a:p>
          <a:p>
            <a:pPr algn="ctr"/>
            <a:r>
              <a:rPr lang="en-US" sz="2000" i="1"/>
              <a:t>decrementi</a:t>
            </a:r>
            <a:endParaRPr lang="ru-RU" sz="2000" i="1"/>
          </a:p>
        </p:txBody>
      </p:sp>
      <p:sp>
        <p:nvSpPr>
          <p:cNvPr id="55313" name="Rectangle 17"/>
          <p:cNvSpPr>
            <a:spLocks noChangeArrowheads="1"/>
          </p:cNvSpPr>
          <p:nvPr/>
        </p:nvSpPr>
        <p:spPr bwMode="auto">
          <a:xfrm>
            <a:off x="7011988" y="3022600"/>
            <a:ext cx="727075" cy="193675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58824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14" name="Rectangle 18"/>
          <p:cNvSpPr>
            <a:spLocks noChangeArrowheads="1"/>
          </p:cNvSpPr>
          <p:nvPr/>
        </p:nvSpPr>
        <p:spPr bwMode="auto">
          <a:xfrm>
            <a:off x="7762875" y="2133600"/>
            <a:ext cx="735013" cy="2827338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 rot="-5400000">
            <a:off x="6292850" y="3729038"/>
            <a:ext cx="2219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теплопродукция</a:t>
            </a:r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 rot="-5400000">
            <a:off x="7308057" y="3875881"/>
            <a:ext cx="1687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теплоотдача</a:t>
            </a:r>
          </a:p>
        </p:txBody>
      </p:sp>
      <p:sp>
        <p:nvSpPr>
          <p:cNvPr id="55317" name="AutoShape 21"/>
          <p:cNvSpPr>
            <a:spLocks noChangeArrowheads="1"/>
          </p:cNvSpPr>
          <p:nvPr/>
        </p:nvSpPr>
        <p:spPr bwMode="auto">
          <a:xfrm flipV="1">
            <a:off x="3965575" y="4989513"/>
            <a:ext cx="2165350" cy="682625"/>
          </a:xfrm>
          <a:custGeom>
            <a:avLst/>
            <a:gdLst>
              <a:gd name="G0" fmla="+- 3433 0 0"/>
              <a:gd name="G1" fmla="+- 21600 0 3433"/>
              <a:gd name="G2" fmla="*/ 3433 1 2"/>
              <a:gd name="G3" fmla="+- 21600 0 G2"/>
              <a:gd name="G4" fmla="+/ 3433 21600 2"/>
              <a:gd name="G5" fmla="+/ G1 0 2"/>
              <a:gd name="G6" fmla="*/ 21600 21600 3433"/>
              <a:gd name="G7" fmla="*/ G6 1 2"/>
              <a:gd name="G8" fmla="+- 21600 0 G7"/>
              <a:gd name="G9" fmla="*/ 21600 1 2"/>
              <a:gd name="G10" fmla="+- 3433 0 G9"/>
              <a:gd name="G11" fmla="?: G10 G8 0"/>
              <a:gd name="G12" fmla="?: G10 G7 21600"/>
              <a:gd name="T0" fmla="*/ 19883 w 21600"/>
              <a:gd name="T1" fmla="*/ 10800 h 21600"/>
              <a:gd name="T2" fmla="*/ 10800 w 21600"/>
              <a:gd name="T3" fmla="*/ 21600 h 21600"/>
              <a:gd name="T4" fmla="*/ 1717 w 21600"/>
              <a:gd name="T5" fmla="*/ 10800 h 21600"/>
              <a:gd name="T6" fmla="*/ 10800 w 21600"/>
              <a:gd name="T7" fmla="*/ 0 h 21600"/>
              <a:gd name="T8" fmla="*/ 3517 w 21600"/>
              <a:gd name="T9" fmla="*/ 3517 h 21600"/>
              <a:gd name="T10" fmla="*/ 18083 w 21600"/>
              <a:gd name="T11" fmla="*/ 1808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433" y="21600"/>
                </a:lnTo>
                <a:lnTo>
                  <a:pt x="18167" y="21600"/>
                </a:lnTo>
                <a:lnTo>
                  <a:pt x="21600" y="0"/>
                </a:lnTo>
                <a:close/>
              </a:path>
            </a:pathLst>
          </a:cu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2000" i="1"/>
              <a:t>Statum </a:t>
            </a:r>
          </a:p>
          <a:p>
            <a:pPr algn="ctr"/>
            <a:r>
              <a:rPr lang="en-US" sz="2000" i="1"/>
              <a:t>fastigii</a:t>
            </a:r>
            <a:endParaRPr lang="ru-RU" sz="2000" i="1"/>
          </a:p>
        </p:txBody>
      </p:sp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4303713" y="1568450"/>
            <a:ext cx="727075" cy="341947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58824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19" name="Rectangle 23"/>
          <p:cNvSpPr>
            <a:spLocks noChangeArrowheads="1"/>
          </p:cNvSpPr>
          <p:nvPr/>
        </p:nvSpPr>
        <p:spPr bwMode="auto">
          <a:xfrm>
            <a:off x="5054600" y="1563688"/>
            <a:ext cx="735013" cy="3425825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 rot="-5400000">
            <a:off x="3594100" y="3500438"/>
            <a:ext cx="2219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теплопродукция</a:t>
            </a:r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 rot="-5400000">
            <a:off x="4591845" y="3539331"/>
            <a:ext cx="1687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теплоотдача</a:t>
            </a:r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1371600" y="381000"/>
            <a:ext cx="6980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FF00"/>
                </a:solidFill>
              </a:rPr>
              <a:t>ТЕРМОРЕГУЛЯЦИЯ  ПРИ  ЛИХОРАДКЕ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4402138" y="3865563"/>
            <a:ext cx="3276600" cy="2895600"/>
          </a:xfrm>
          <a:prstGeom prst="rtTriangle">
            <a:avLst/>
          </a:prstGeom>
          <a:gradFill rotWithShape="0">
            <a:gsLst>
              <a:gs pos="0">
                <a:srgbClr val="009900"/>
              </a:gs>
              <a:gs pos="100000">
                <a:srgbClr val="009900">
                  <a:gamma/>
                  <a:shade val="46275"/>
                  <a:invGamma/>
                </a:srgb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uk-UA" sz="4400"/>
              <a:t> </a:t>
            </a:r>
            <a:r>
              <a:rPr lang="en-US" sz="4400"/>
              <a:t>    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4400"/>
              <a:t>      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>
              <a:lnSpc>
                <a:spcPct val="50000"/>
              </a:lnSpc>
              <a:buFont typeface="Wingdings" pitchFamily="2" charset="2"/>
              <a:buChar char="î"/>
            </a:pPr>
            <a:r>
              <a:rPr lang="en-US" sz="5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Ca</a:t>
            </a:r>
            <a:r>
              <a:rPr lang="en-US" sz="3200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2+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</a:t>
            </a:r>
            <a:endParaRPr lang="uk-UA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ru-RU"/>
          </a:p>
        </p:txBody>
      </p:sp>
      <p:sp>
        <p:nvSpPr>
          <p:cNvPr id="56323" name="AutoShape 3"/>
          <p:cNvSpPr>
            <a:spLocks noChangeArrowheads="1"/>
          </p:cNvSpPr>
          <p:nvPr/>
        </p:nvSpPr>
        <p:spPr bwMode="auto">
          <a:xfrm flipH="1">
            <a:off x="1100138" y="3857625"/>
            <a:ext cx="3276600" cy="2895600"/>
          </a:xfrm>
          <a:prstGeom prst="rtTriangle">
            <a:avLst/>
          </a:prstGeom>
          <a:gradFill rotWithShape="0">
            <a:gsLst>
              <a:gs pos="0">
                <a:srgbClr val="FF0066">
                  <a:gamma/>
                  <a:shade val="46275"/>
                  <a:invGamma/>
                </a:srgbClr>
              </a:gs>
              <a:gs pos="100000">
                <a:srgbClr val="FF0066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uk-UA" sz="4400"/>
              <a:t> </a:t>
            </a:r>
            <a:r>
              <a:rPr lang="en-US" sz="4400"/>
              <a:t>    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4400"/>
              <a:t>     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PgE</a:t>
            </a:r>
            <a:r>
              <a:rPr lang="ru-RU" sz="28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>
              <a:lnSpc>
                <a:spcPct val="50000"/>
              </a:lnSpc>
              <a:buFont typeface="Wingdings" pitchFamily="2" charset="2"/>
              <a:buChar char="ì"/>
            </a:pPr>
            <a:r>
              <a:rPr lang="en-US" sz="5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PgE</a:t>
            </a:r>
            <a:r>
              <a:rPr lang="ru-RU" sz="28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cAMP</a:t>
            </a:r>
            <a:endParaRPr lang="uk-UA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ru-RU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058988" y="128588"/>
            <a:ext cx="69897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FF00"/>
                </a:solidFill>
              </a:rPr>
              <a:t>СМЕЩЕНИЕ  УСТАНОВОЧНОЙ  ТОЧКИ</a:t>
            </a:r>
          </a:p>
          <a:p>
            <a:r>
              <a:rPr lang="ru-RU" sz="2800" b="1">
                <a:solidFill>
                  <a:srgbClr val="00FF00"/>
                </a:solidFill>
              </a:rPr>
              <a:t>ТЕРМОРЕГУЛЯЦИИ  ПРИ  ЛИХОРАДКЕ</a:t>
            </a:r>
          </a:p>
        </p:txBody>
      </p:sp>
      <p:grpSp>
        <p:nvGrpSpPr>
          <p:cNvPr id="56325" name="Group 5"/>
          <p:cNvGrpSpPr>
            <a:grpSpLocks/>
          </p:cNvGrpSpPr>
          <p:nvPr/>
        </p:nvGrpSpPr>
        <p:grpSpPr bwMode="auto">
          <a:xfrm>
            <a:off x="76200" y="3505200"/>
            <a:ext cx="4121150" cy="3416300"/>
            <a:chOff x="48" y="2208"/>
            <a:chExt cx="2596" cy="2152"/>
          </a:xfrm>
        </p:grpSpPr>
        <p:sp>
          <p:nvSpPr>
            <p:cNvPr id="56326" name="Freeform 6" descr="Почтовая бумага"/>
            <p:cNvSpPr>
              <a:spLocks/>
            </p:cNvSpPr>
            <p:nvPr/>
          </p:nvSpPr>
          <p:spPr bwMode="auto">
            <a:xfrm rot="462975">
              <a:off x="48" y="2208"/>
              <a:ext cx="2596" cy="2152"/>
            </a:xfrm>
            <a:custGeom>
              <a:avLst/>
              <a:gdLst/>
              <a:ahLst/>
              <a:cxnLst>
                <a:cxn ang="0">
                  <a:pos x="3076" y="44"/>
                </a:cxn>
                <a:cxn ang="0">
                  <a:pos x="2116" y="476"/>
                </a:cxn>
                <a:cxn ang="0">
                  <a:pos x="1147" y="593"/>
                </a:cxn>
                <a:cxn ang="0">
                  <a:pos x="196" y="476"/>
                </a:cxn>
                <a:cxn ang="0">
                  <a:pos x="4" y="668"/>
                </a:cxn>
                <a:cxn ang="0">
                  <a:pos x="170" y="948"/>
                </a:cxn>
                <a:cxn ang="0">
                  <a:pos x="235" y="1114"/>
                </a:cxn>
                <a:cxn ang="0">
                  <a:pos x="295" y="1524"/>
                </a:cxn>
                <a:cxn ang="0">
                  <a:pos x="165" y="1910"/>
                </a:cxn>
                <a:cxn ang="0">
                  <a:pos x="836" y="1965"/>
                </a:cxn>
                <a:cxn ang="0">
                  <a:pos x="1588" y="1388"/>
                </a:cxn>
                <a:cxn ang="0">
                  <a:pos x="2264" y="598"/>
                </a:cxn>
                <a:cxn ang="0">
                  <a:pos x="3076" y="92"/>
                </a:cxn>
                <a:cxn ang="0">
                  <a:pos x="3076" y="44"/>
                </a:cxn>
              </a:cxnLst>
              <a:rect l="0" t="0" r="r" b="b"/>
              <a:pathLst>
                <a:path w="3211" h="2052">
                  <a:moveTo>
                    <a:pt x="3076" y="44"/>
                  </a:moveTo>
                  <a:cubicBezTo>
                    <a:pt x="2752" y="208"/>
                    <a:pt x="2437" y="385"/>
                    <a:pt x="2116" y="476"/>
                  </a:cubicBezTo>
                  <a:cubicBezTo>
                    <a:pt x="1795" y="567"/>
                    <a:pt x="1467" y="593"/>
                    <a:pt x="1147" y="593"/>
                  </a:cubicBezTo>
                  <a:cubicBezTo>
                    <a:pt x="827" y="593"/>
                    <a:pt x="386" y="464"/>
                    <a:pt x="196" y="476"/>
                  </a:cubicBezTo>
                  <a:cubicBezTo>
                    <a:pt x="6" y="488"/>
                    <a:pt x="8" y="589"/>
                    <a:pt x="4" y="668"/>
                  </a:cubicBezTo>
                  <a:cubicBezTo>
                    <a:pt x="0" y="747"/>
                    <a:pt x="132" y="874"/>
                    <a:pt x="170" y="948"/>
                  </a:cubicBezTo>
                  <a:cubicBezTo>
                    <a:pt x="208" y="1022"/>
                    <a:pt x="214" y="1018"/>
                    <a:pt x="235" y="1114"/>
                  </a:cubicBezTo>
                  <a:cubicBezTo>
                    <a:pt x="256" y="1210"/>
                    <a:pt x="307" y="1391"/>
                    <a:pt x="295" y="1524"/>
                  </a:cubicBezTo>
                  <a:cubicBezTo>
                    <a:pt x="283" y="1657"/>
                    <a:pt x="75" y="1837"/>
                    <a:pt x="165" y="1910"/>
                  </a:cubicBezTo>
                  <a:cubicBezTo>
                    <a:pt x="255" y="1983"/>
                    <a:pt x="599" y="2052"/>
                    <a:pt x="836" y="1965"/>
                  </a:cubicBezTo>
                  <a:cubicBezTo>
                    <a:pt x="1073" y="1878"/>
                    <a:pt x="1350" y="1616"/>
                    <a:pt x="1588" y="1388"/>
                  </a:cubicBezTo>
                  <a:cubicBezTo>
                    <a:pt x="1826" y="1160"/>
                    <a:pt x="2016" y="814"/>
                    <a:pt x="2264" y="598"/>
                  </a:cubicBezTo>
                  <a:cubicBezTo>
                    <a:pt x="2512" y="382"/>
                    <a:pt x="2941" y="184"/>
                    <a:pt x="3076" y="92"/>
                  </a:cubicBezTo>
                  <a:cubicBezTo>
                    <a:pt x="3211" y="0"/>
                    <a:pt x="3076" y="44"/>
                    <a:pt x="3076" y="44"/>
                  </a:cubicBez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6327" name="Oval 7" descr="Коричневый мрамор"/>
            <p:cNvSpPr>
              <a:spLocks noChangeArrowheads="1"/>
            </p:cNvSpPr>
            <p:nvPr/>
          </p:nvSpPr>
          <p:spPr bwMode="auto">
            <a:xfrm rot="3175941">
              <a:off x="423" y="3166"/>
              <a:ext cx="543" cy="855"/>
            </a:xfrm>
            <a:prstGeom prst="ellipse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28" name="Text Box 8"/>
            <p:cNvSpPr txBox="1">
              <a:spLocks noChangeArrowheads="1"/>
            </p:cNvSpPr>
            <p:nvPr/>
          </p:nvSpPr>
          <p:spPr bwMode="auto">
            <a:xfrm>
              <a:off x="199" y="2847"/>
              <a:ext cx="146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2000" b="1">
                  <a:solidFill>
                    <a:srgbClr val="0000FF"/>
                  </a:solidFill>
                </a:rPr>
                <a:t>НЕЙРОНЫ</a:t>
              </a:r>
            </a:p>
            <a:p>
              <a:pPr algn="ctr"/>
              <a:r>
                <a:rPr lang="ru-RU" sz="2000" b="1">
                  <a:solidFill>
                    <a:srgbClr val="0000FF"/>
                  </a:solidFill>
                </a:rPr>
                <a:t>ГИПОТАЛАМУСА</a:t>
              </a:r>
            </a:p>
          </p:txBody>
        </p:sp>
      </p:grpSp>
      <p:grpSp>
        <p:nvGrpSpPr>
          <p:cNvPr id="56329" name="Group 9"/>
          <p:cNvGrpSpPr>
            <a:grpSpLocks/>
          </p:cNvGrpSpPr>
          <p:nvPr/>
        </p:nvGrpSpPr>
        <p:grpSpPr bwMode="auto">
          <a:xfrm>
            <a:off x="6788150" y="4146550"/>
            <a:ext cx="2297113" cy="2605088"/>
            <a:chOff x="4276" y="2612"/>
            <a:chExt cx="1447" cy="1641"/>
          </a:xfrm>
        </p:grpSpPr>
        <p:sp>
          <p:nvSpPr>
            <p:cNvPr id="56330" name="AutoShape 10"/>
            <p:cNvSpPr>
              <a:spLocks noChangeArrowheads="1"/>
            </p:cNvSpPr>
            <p:nvPr/>
          </p:nvSpPr>
          <p:spPr bwMode="auto">
            <a:xfrm flipV="1">
              <a:off x="4276" y="3882"/>
              <a:ext cx="1447" cy="371"/>
            </a:xfrm>
            <a:custGeom>
              <a:avLst/>
              <a:gdLst>
                <a:gd name="G0" fmla="+- 3567 0 0"/>
                <a:gd name="G1" fmla="+- 21600 0 3567"/>
                <a:gd name="G2" fmla="*/ 3567 1 2"/>
                <a:gd name="G3" fmla="+- 21600 0 G2"/>
                <a:gd name="G4" fmla="+/ 3567 21600 2"/>
                <a:gd name="G5" fmla="+/ G1 0 2"/>
                <a:gd name="G6" fmla="*/ 21600 21600 3567"/>
                <a:gd name="G7" fmla="*/ G6 1 2"/>
                <a:gd name="G8" fmla="+- 21600 0 G7"/>
                <a:gd name="G9" fmla="*/ 21600 1 2"/>
                <a:gd name="G10" fmla="+- 3567 0 G9"/>
                <a:gd name="G11" fmla="?: G10 G8 0"/>
                <a:gd name="G12" fmla="?: G10 G7 21600"/>
                <a:gd name="T0" fmla="*/ 19816 w 21600"/>
                <a:gd name="T1" fmla="*/ 10800 h 21600"/>
                <a:gd name="T2" fmla="*/ 10800 w 21600"/>
                <a:gd name="T3" fmla="*/ 21600 h 21600"/>
                <a:gd name="T4" fmla="*/ 1784 w 21600"/>
                <a:gd name="T5" fmla="*/ 10800 h 21600"/>
                <a:gd name="T6" fmla="*/ 10800 w 21600"/>
                <a:gd name="T7" fmla="*/ 0 h 21600"/>
                <a:gd name="T8" fmla="*/ 3584 w 21600"/>
                <a:gd name="T9" fmla="*/ 3584 h 21600"/>
                <a:gd name="T10" fmla="*/ 18016 w 21600"/>
                <a:gd name="T11" fmla="*/ 1801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567" y="21600"/>
                  </a:lnTo>
                  <a:lnTo>
                    <a:pt x="1803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r>
                <a:rPr lang="ru-RU" b="1"/>
                <a:t>лихорадка</a:t>
              </a:r>
            </a:p>
          </p:txBody>
        </p:sp>
        <p:sp>
          <p:nvSpPr>
            <p:cNvPr id="56331" name="Rectangle 11"/>
            <p:cNvSpPr>
              <a:spLocks noChangeArrowheads="1"/>
            </p:cNvSpPr>
            <p:nvPr/>
          </p:nvSpPr>
          <p:spPr bwMode="auto">
            <a:xfrm>
              <a:off x="4528" y="2646"/>
              <a:ext cx="458" cy="12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58824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32" name="Text Box 12"/>
            <p:cNvSpPr txBox="1">
              <a:spLocks noChangeArrowheads="1"/>
            </p:cNvSpPr>
            <p:nvPr/>
          </p:nvSpPr>
          <p:spPr bwMode="auto">
            <a:xfrm rot="-5400000">
              <a:off x="4159" y="3102"/>
              <a:ext cx="12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эндогенная </a:t>
              </a: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</a:t>
              </a:r>
              <a:r>
                <a:rPr lang="en-US" sz="2000" baseline="30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</a:t>
              </a: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</a:t>
              </a:r>
              <a:endParaRPr lang="ru-RU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56333" name="Group 13"/>
          <p:cNvGrpSpPr>
            <a:grpSpLocks/>
          </p:cNvGrpSpPr>
          <p:nvPr/>
        </p:nvGrpSpPr>
        <p:grpSpPr bwMode="auto">
          <a:xfrm>
            <a:off x="7939088" y="2303463"/>
            <a:ext cx="735012" cy="3835400"/>
            <a:chOff x="5001" y="1451"/>
            <a:chExt cx="463" cy="2416"/>
          </a:xfrm>
        </p:grpSpPr>
        <p:sp>
          <p:nvSpPr>
            <p:cNvPr id="56334" name="Rectangle 14"/>
            <p:cNvSpPr>
              <a:spLocks noChangeArrowheads="1"/>
            </p:cNvSpPr>
            <p:nvPr/>
          </p:nvSpPr>
          <p:spPr bwMode="auto">
            <a:xfrm>
              <a:off x="5001" y="1451"/>
              <a:ext cx="463" cy="2416"/>
            </a:xfrm>
            <a:prstGeom prst="rect">
              <a:avLst/>
            </a:prstGeom>
            <a:gradFill rotWithShape="0">
              <a:gsLst>
                <a:gs pos="0">
                  <a:srgbClr val="00FFFF"/>
                </a:gs>
                <a:gs pos="100000">
                  <a:srgbClr val="00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35" name="Text Box 15"/>
            <p:cNvSpPr txBox="1">
              <a:spLocks noChangeArrowheads="1"/>
            </p:cNvSpPr>
            <p:nvPr/>
          </p:nvSpPr>
          <p:spPr bwMode="auto">
            <a:xfrm rot="-5400000">
              <a:off x="4640" y="3113"/>
              <a:ext cx="11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эталонная </a:t>
              </a: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</a:t>
              </a:r>
              <a:r>
                <a:rPr lang="en-US" sz="2000" baseline="30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</a:t>
              </a: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</a:t>
              </a:r>
              <a:endParaRPr lang="ru-RU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56336" name="Group 16"/>
          <p:cNvGrpSpPr>
            <a:grpSpLocks/>
          </p:cNvGrpSpPr>
          <p:nvPr/>
        </p:nvGrpSpPr>
        <p:grpSpPr bwMode="auto">
          <a:xfrm>
            <a:off x="65088" y="517525"/>
            <a:ext cx="2227262" cy="2589213"/>
            <a:chOff x="121" y="617"/>
            <a:chExt cx="1403" cy="1631"/>
          </a:xfrm>
        </p:grpSpPr>
        <p:sp>
          <p:nvSpPr>
            <p:cNvPr id="56337" name="AutoShape 17"/>
            <p:cNvSpPr>
              <a:spLocks noChangeArrowheads="1"/>
            </p:cNvSpPr>
            <p:nvPr/>
          </p:nvSpPr>
          <p:spPr bwMode="auto">
            <a:xfrm flipV="1">
              <a:off x="121" y="1877"/>
              <a:ext cx="1403" cy="371"/>
            </a:xfrm>
            <a:custGeom>
              <a:avLst/>
              <a:gdLst>
                <a:gd name="G0" fmla="+- 3433 0 0"/>
                <a:gd name="G1" fmla="+- 21600 0 3433"/>
                <a:gd name="G2" fmla="*/ 3433 1 2"/>
                <a:gd name="G3" fmla="+- 21600 0 G2"/>
                <a:gd name="G4" fmla="+/ 3433 21600 2"/>
                <a:gd name="G5" fmla="+/ G1 0 2"/>
                <a:gd name="G6" fmla="*/ 21600 21600 3433"/>
                <a:gd name="G7" fmla="*/ G6 1 2"/>
                <a:gd name="G8" fmla="+- 21600 0 G7"/>
                <a:gd name="G9" fmla="*/ 21600 1 2"/>
                <a:gd name="G10" fmla="+- 3433 0 G9"/>
                <a:gd name="G11" fmla="?: G10 G8 0"/>
                <a:gd name="G12" fmla="?: G10 G7 21600"/>
                <a:gd name="T0" fmla="*/ 19883 w 21600"/>
                <a:gd name="T1" fmla="*/ 10800 h 21600"/>
                <a:gd name="T2" fmla="*/ 10800 w 21600"/>
                <a:gd name="T3" fmla="*/ 21600 h 21600"/>
                <a:gd name="T4" fmla="*/ 1717 w 21600"/>
                <a:gd name="T5" fmla="*/ 10800 h 21600"/>
                <a:gd name="T6" fmla="*/ 10800 w 21600"/>
                <a:gd name="T7" fmla="*/ 0 h 21600"/>
                <a:gd name="T8" fmla="*/ 3517 w 21600"/>
                <a:gd name="T9" fmla="*/ 3517 h 21600"/>
                <a:gd name="T10" fmla="*/ 18083 w 21600"/>
                <a:gd name="T11" fmla="*/ 1808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433" y="21600"/>
                  </a:lnTo>
                  <a:lnTo>
                    <a:pt x="18167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r>
                <a:rPr lang="ru-RU" b="1"/>
                <a:t>норма</a:t>
              </a:r>
            </a:p>
          </p:txBody>
        </p:sp>
        <p:sp>
          <p:nvSpPr>
            <p:cNvPr id="56338" name="Rectangle 18"/>
            <p:cNvSpPr>
              <a:spLocks noChangeArrowheads="1"/>
            </p:cNvSpPr>
            <p:nvPr/>
          </p:nvSpPr>
          <p:spPr bwMode="auto">
            <a:xfrm>
              <a:off x="354" y="651"/>
              <a:ext cx="458" cy="12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58824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39" name="Rectangle 19"/>
            <p:cNvSpPr>
              <a:spLocks noChangeArrowheads="1"/>
            </p:cNvSpPr>
            <p:nvPr/>
          </p:nvSpPr>
          <p:spPr bwMode="auto">
            <a:xfrm>
              <a:off x="827" y="651"/>
              <a:ext cx="463" cy="1221"/>
            </a:xfrm>
            <a:prstGeom prst="rect">
              <a:avLst/>
            </a:prstGeom>
            <a:gradFill rotWithShape="0">
              <a:gsLst>
                <a:gs pos="0">
                  <a:srgbClr val="00FFFF"/>
                </a:gs>
                <a:gs pos="100000">
                  <a:srgbClr val="00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40" name="Text Box 20"/>
            <p:cNvSpPr txBox="1">
              <a:spLocks noChangeArrowheads="1"/>
            </p:cNvSpPr>
            <p:nvPr/>
          </p:nvSpPr>
          <p:spPr bwMode="auto">
            <a:xfrm rot="-5400000">
              <a:off x="-15" y="1107"/>
              <a:ext cx="12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эндогенная </a:t>
              </a: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</a:t>
              </a:r>
              <a:r>
                <a:rPr lang="en-US" sz="2000" baseline="30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</a:t>
              </a: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</a:t>
              </a:r>
              <a:endParaRPr lang="ru-RU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341" name="Text Box 21"/>
            <p:cNvSpPr txBox="1">
              <a:spLocks noChangeArrowheads="1"/>
            </p:cNvSpPr>
            <p:nvPr/>
          </p:nvSpPr>
          <p:spPr bwMode="auto">
            <a:xfrm rot="-5400000">
              <a:off x="495" y="1143"/>
              <a:ext cx="11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эталонная </a:t>
              </a: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</a:t>
              </a:r>
              <a:r>
                <a:rPr lang="en-US" sz="2000" baseline="30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</a:t>
              </a: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</a:t>
              </a:r>
              <a:endParaRPr lang="ru-RU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56342" name="AutoShape 22"/>
          <p:cNvSpPr>
            <a:spLocks noChangeArrowheads="1"/>
          </p:cNvSpPr>
          <p:nvPr/>
        </p:nvSpPr>
        <p:spPr bwMode="auto">
          <a:xfrm>
            <a:off x="6124575" y="4760913"/>
            <a:ext cx="990600" cy="1295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FF0066">
                  <a:gamma/>
                  <a:shade val="46275"/>
                  <a:invGamma/>
                </a:srgbClr>
              </a:gs>
              <a:gs pos="50000">
                <a:srgbClr val="FF0066"/>
              </a:gs>
              <a:gs pos="100000">
                <a:srgbClr val="FF0066">
                  <a:gamma/>
                  <a:shade val="46275"/>
                  <a:invGamma/>
                </a:srgbClr>
              </a:gs>
            </a:gsLst>
            <a:lin ang="189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43" name="AutoShape 23"/>
          <p:cNvSpPr>
            <a:spLocks noChangeArrowheads="1"/>
          </p:cNvSpPr>
          <p:nvPr/>
        </p:nvSpPr>
        <p:spPr bwMode="auto">
          <a:xfrm rot="8218140">
            <a:off x="1444625" y="3328988"/>
            <a:ext cx="914400" cy="1362075"/>
          </a:xfrm>
          <a:prstGeom prst="notchedRigh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FF0066">
                  <a:gamma/>
                  <a:shade val="46275"/>
                  <a:invGamma/>
                </a:srgbClr>
              </a:gs>
              <a:gs pos="50000">
                <a:srgbClr val="FF0066"/>
              </a:gs>
              <a:gs pos="100000">
                <a:srgbClr val="FF0066">
                  <a:gamma/>
                  <a:shade val="46275"/>
                  <a:invGamma/>
                </a:srgbClr>
              </a:gs>
            </a:gsLst>
            <a:lin ang="189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44" name="AutoShape 24"/>
          <p:cNvSpPr>
            <a:spLocks noChangeArrowheads="1"/>
          </p:cNvSpPr>
          <p:nvPr/>
        </p:nvSpPr>
        <p:spPr bwMode="auto">
          <a:xfrm>
            <a:off x="1100138" y="5373688"/>
            <a:ext cx="990600" cy="1295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00FF00">
                  <a:gamma/>
                  <a:shade val="46275"/>
                  <a:invGamma/>
                </a:srgbClr>
              </a:gs>
              <a:gs pos="5000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lin ang="189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6345" name="Group 25"/>
          <p:cNvGrpSpPr>
            <a:grpSpLocks/>
          </p:cNvGrpSpPr>
          <p:nvPr/>
        </p:nvGrpSpPr>
        <p:grpSpPr bwMode="auto">
          <a:xfrm>
            <a:off x="3657600" y="1179513"/>
            <a:ext cx="4191000" cy="1868487"/>
            <a:chOff x="2304" y="743"/>
            <a:chExt cx="2640" cy="1177"/>
          </a:xfrm>
        </p:grpSpPr>
        <p:grpSp>
          <p:nvGrpSpPr>
            <p:cNvPr id="56346" name="Group 26"/>
            <p:cNvGrpSpPr>
              <a:grpSpLocks/>
            </p:cNvGrpSpPr>
            <p:nvPr/>
          </p:nvGrpSpPr>
          <p:grpSpPr bwMode="auto">
            <a:xfrm>
              <a:off x="2304" y="743"/>
              <a:ext cx="1680" cy="1129"/>
              <a:chOff x="1536" y="672"/>
              <a:chExt cx="1920" cy="1392"/>
            </a:xfrm>
          </p:grpSpPr>
          <p:sp>
            <p:nvSpPr>
              <p:cNvPr id="56347" name="Oval 27" descr="Букет"/>
              <p:cNvSpPr>
                <a:spLocks noChangeArrowheads="1"/>
              </p:cNvSpPr>
              <p:nvPr/>
            </p:nvSpPr>
            <p:spPr bwMode="auto">
              <a:xfrm>
                <a:off x="1536" y="672"/>
                <a:ext cx="1920" cy="1392"/>
              </a:xfrm>
              <a:prstGeom prst="ellipse">
                <a:avLst/>
              </a:pr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6348" name="Oval 28" descr="Орех"/>
              <p:cNvSpPr>
                <a:spLocks noChangeArrowheads="1"/>
              </p:cNvSpPr>
              <p:nvPr/>
            </p:nvSpPr>
            <p:spPr bwMode="auto">
              <a:xfrm>
                <a:off x="1872" y="1296"/>
                <a:ext cx="240" cy="480"/>
              </a:xfrm>
              <a:prstGeom prst="ellipse">
                <a:avLst/>
              </a:prstGeom>
              <a:blipFill dpi="0" rotWithShape="0">
                <a:blip r:embed="rId5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6349" name="Oval 29" descr="Орех"/>
              <p:cNvSpPr>
                <a:spLocks noChangeArrowheads="1"/>
              </p:cNvSpPr>
              <p:nvPr/>
            </p:nvSpPr>
            <p:spPr bwMode="auto">
              <a:xfrm rot="-1499859">
                <a:off x="1968" y="1200"/>
                <a:ext cx="288" cy="144"/>
              </a:xfrm>
              <a:prstGeom prst="ellipse">
                <a:avLst/>
              </a:prstGeom>
              <a:blipFill dpi="0" rotWithShape="0">
                <a:blip r:embed="rId5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6350" name="Oval 30" descr="Орех"/>
              <p:cNvSpPr>
                <a:spLocks noChangeArrowheads="1"/>
              </p:cNvSpPr>
              <p:nvPr/>
            </p:nvSpPr>
            <p:spPr bwMode="auto">
              <a:xfrm rot="1559783">
                <a:off x="2173" y="1188"/>
                <a:ext cx="432" cy="240"/>
              </a:xfrm>
              <a:prstGeom prst="ellipse">
                <a:avLst/>
              </a:prstGeom>
              <a:blipFill dpi="0" rotWithShape="0">
                <a:blip r:embed="rId5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6351" name="Oval 31" descr="Орех"/>
              <p:cNvSpPr>
                <a:spLocks noChangeArrowheads="1"/>
              </p:cNvSpPr>
              <p:nvPr/>
            </p:nvSpPr>
            <p:spPr bwMode="auto">
              <a:xfrm rot="2284106">
                <a:off x="2544" y="1152"/>
                <a:ext cx="192" cy="336"/>
              </a:xfrm>
              <a:prstGeom prst="ellipse">
                <a:avLst/>
              </a:prstGeom>
              <a:blipFill dpi="0" rotWithShape="0">
                <a:blip r:embed="rId5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6352" name="AutoShape 32"/>
            <p:cNvSpPr>
              <a:spLocks noChangeArrowheads="1"/>
            </p:cNvSpPr>
            <p:nvPr/>
          </p:nvSpPr>
          <p:spPr bwMode="auto">
            <a:xfrm>
              <a:off x="3600" y="768"/>
              <a:ext cx="1344" cy="1152"/>
            </a:xfrm>
            <a:prstGeom prst="irregularSeal1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40000"/>
                </a:lnSpc>
              </a:pPr>
              <a:endParaRPr lang="ru-RU" sz="2000"/>
            </a:p>
            <a:p>
              <a:pPr algn="ctr">
                <a:lnSpc>
                  <a:spcPct val="80000"/>
                </a:lnSpc>
              </a:pPr>
              <a:r>
                <a:rPr lang="ru-RU" sz="2000"/>
                <a:t>экзогенный</a:t>
              </a:r>
            </a:p>
            <a:p>
              <a:pPr algn="ctr">
                <a:lnSpc>
                  <a:spcPct val="80000"/>
                </a:lnSpc>
              </a:pPr>
              <a:r>
                <a:rPr lang="ru-RU" sz="2000"/>
                <a:t>пироген</a:t>
              </a:r>
            </a:p>
          </p:txBody>
        </p:sp>
        <p:sp>
          <p:nvSpPr>
            <p:cNvPr id="56353" name="Text Box 33"/>
            <p:cNvSpPr txBox="1">
              <a:spLocks noChangeArrowheads="1"/>
            </p:cNvSpPr>
            <p:nvPr/>
          </p:nvSpPr>
          <p:spPr bwMode="auto">
            <a:xfrm>
              <a:off x="2487" y="799"/>
              <a:ext cx="1343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200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активированные</a:t>
              </a:r>
            </a:p>
            <a:p>
              <a:pPr algn="ctr"/>
              <a:r>
                <a:rPr lang="ru-RU" sz="200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нейтрофилы</a:t>
              </a:r>
            </a:p>
            <a:p>
              <a:pPr algn="ctr"/>
              <a:endParaRPr lang="ru-RU" sz="2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/>
              <a:r>
                <a:rPr lang="ru-RU" sz="200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моноциты</a:t>
              </a:r>
            </a:p>
            <a:p>
              <a:pPr algn="ctr"/>
              <a:r>
                <a:rPr lang="ru-RU" sz="200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лимфоциты</a:t>
              </a:r>
            </a:p>
          </p:txBody>
        </p:sp>
      </p:grpSp>
      <p:grpSp>
        <p:nvGrpSpPr>
          <p:cNvPr id="56354" name="Group 34"/>
          <p:cNvGrpSpPr>
            <a:grpSpLocks/>
          </p:cNvGrpSpPr>
          <p:nvPr/>
        </p:nvGrpSpPr>
        <p:grpSpPr bwMode="auto">
          <a:xfrm>
            <a:off x="2160588" y="2125663"/>
            <a:ext cx="2600325" cy="1652587"/>
            <a:chOff x="1361" y="1339"/>
            <a:chExt cx="1638" cy="1041"/>
          </a:xfrm>
        </p:grpSpPr>
        <p:sp>
          <p:nvSpPr>
            <p:cNvPr id="56355" name="Text Box 35"/>
            <p:cNvSpPr txBox="1">
              <a:spLocks noChangeArrowheads="1"/>
            </p:cNvSpPr>
            <p:nvPr/>
          </p:nvSpPr>
          <p:spPr bwMode="auto">
            <a:xfrm>
              <a:off x="1361" y="2080"/>
              <a:ext cx="1638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 i="1"/>
                <a:t>ИЛ1,  ФНО,  ИЛ6</a:t>
              </a:r>
            </a:p>
          </p:txBody>
        </p:sp>
        <p:sp>
          <p:nvSpPr>
            <p:cNvPr id="56356" name="AutoShape 36"/>
            <p:cNvSpPr>
              <a:spLocks noChangeArrowheads="1"/>
            </p:cNvSpPr>
            <p:nvPr/>
          </p:nvSpPr>
          <p:spPr bwMode="auto">
            <a:xfrm rot="8218140">
              <a:off x="2026" y="1339"/>
              <a:ext cx="480" cy="858"/>
            </a:xfrm>
            <a:prstGeom prst="notchedRight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50000">
                  <a:srgbClr val="00FF00"/>
                </a:gs>
                <a:gs pos="100000">
                  <a:srgbClr val="00FF00">
                    <a:gamma/>
                    <a:shade val="46275"/>
                    <a:invGamma/>
                  </a:srgbClr>
                </a:gs>
              </a:gsLst>
              <a:lin ang="189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" presetID="39" presetClass="entr" presetSubtype="0" accel="10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6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6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6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6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0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10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3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3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1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7000"/>
                            </p:stCondLst>
                            <p:childTnLst>
                              <p:par>
                                <p:cTn id="40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30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nimBg="1"/>
      <p:bldP spid="56323" grpId="0" animBg="1"/>
      <p:bldP spid="56342" grpId="0" animBg="1"/>
      <p:bldP spid="56343" grpId="0" animBg="1"/>
      <p:bldP spid="5634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461963" y="228600"/>
            <a:ext cx="8326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solidFill>
                  <a:schemeClr val="tx2"/>
                </a:solidFill>
              </a:rPr>
              <a:t>ГУМОРАЛЬНЫЕ   РЕГУЛЯТОРЫ   ЛИХОРАДКИ</a:t>
            </a:r>
          </a:p>
        </p:txBody>
      </p:sp>
      <p:graphicFrame>
        <p:nvGraphicFramePr>
          <p:cNvPr id="62467" name="Group 3"/>
          <p:cNvGraphicFramePr>
            <a:graphicFrameLocks noGrp="1"/>
          </p:cNvGraphicFramePr>
          <p:nvPr/>
        </p:nvGraphicFramePr>
        <p:xfrm>
          <a:off x="152400" y="914400"/>
          <a:ext cx="8890634" cy="5767197"/>
        </p:xfrm>
        <a:graphic>
          <a:graphicData uri="http://schemas.openxmlformats.org/drawingml/2006/table">
            <a:tbl>
              <a:tblPr/>
              <a:tblGrid>
                <a:gridCol w="3019425"/>
                <a:gridCol w="208280"/>
                <a:gridCol w="2865437"/>
                <a:gridCol w="208280"/>
                <a:gridCol w="2589212"/>
              </a:tblGrid>
              <a:tr h="6381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ГИПЕРПИРЕТИКИ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00FF"/>
                        </a:gs>
                        <a:gs pos="50000">
                          <a:srgbClr val="FF00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FF00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АНТИПИРЕТИКИ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FF"/>
                        </a:gs>
                        <a:gs pos="50000">
                          <a:srgbClr val="0000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0000FF"/>
                        </a:gs>
                      </a:gsLst>
                      <a:lin ang="5400000" scaled="1"/>
                    </a:gra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СТИМУЛЯТОРЫ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00FF"/>
                        </a:gs>
                        <a:gs pos="50000">
                          <a:srgbClr val="FF00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FF0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РАЗОБЩИТЕЛИ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00FF"/>
                        </a:gs>
                        <a:gs pos="50000">
                          <a:srgbClr val="FF00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FF0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9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Интерлейкины 1, 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Фактор некроза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опухоли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Адреналин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Тироксин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9900">
                            <a:gamma/>
                            <a:shade val="34510"/>
                            <a:invGamma/>
                          </a:srgbClr>
                        </a:gs>
                        <a:gs pos="50000">
                          <a:srgbClr val="009900"/>
                        </a:gs>
                        <a:gs pos="100000">
                          <a:srgbClr val="009900">
                            <a:gamma/>
                            <a:shade val="34510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2,4-динитрофенол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FF66FF"/>
                        </a:gs>
                        <a:gs pos="100000">
                          <a:srgbClr val="FF66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Вазопрессин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АКТГ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Кортизол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sym typeface="Symbol" pitchFamily="18" charset="2"/>
                        </a:rPr>
                        <a:t>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МСГ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Соматостатин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Эндорфины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Энкефалины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CC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CCFF"/>
                        </a:gs>
                        <a:gs pos="100000">
                          <a:srgbClr val="00CC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1066800" y="152400"/>
            <a:ext cx="72390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pPr algn="ctr"/>
            <a:r>
              <a:rPr lang="ru-RU" b="1">
                <a:solidFill>
                  <a:srgbClr val="00FF00"/>
                </a:solidFill>
                <a:cs typeface="Arial" pitchFamily="34" charset="0"/>
              </a:rPr>
              <a:t>ОТЛИЧИЯ ЛИХОРАДКИ ОТ ГИПЕРТЕРМИИ</a:t>
            </a:r>
            <a:endParaRPr lang="ru-RU" sz="2800">
              <a:solidFill>
                <a:srgbClr val="00FF00"/>
              </a:solidFill>
              <a:latin typeface="Times New Roman" pitchFamily="18" charset="0"/>
            </a:endParaRPr>
          </a:p>
        </p:txBody>
      </p:sp>
      <p:grpSp>
        <p:nvGrpSpPr>
          <p:cNvPr id="63491" name="Group 3"/>
          <p:cNvGrpSpPr>
            <a:grpSpLocks/>
          </p:cNvGrpSpPr>
          <p:nvPr/>
        </p:nvGrpSpPr>
        <p:grpSpPr bwMode="auto">
          <a:xfrm>
            <a:off x="152400" y="685800"/>
            <a:ext cx="8839200" cy="5943600"/>
            <a:chOff x="-2" y="583"/>
            <a:chExt cx="3777" cy="6884"/>
          </a:xfrm>
        </p:grpSpPr>
        <p:grpSp>
          <p:nvGrpSpPr>
            <p:cNvPr id="63492" name="Group 4"/>
            <p:cNvGrpSpPr>
              <a:grpSpLocks/>
            </p:cNvGrpSpPr>
            <p:nvPr/>
          </p:nvGrpSpPr>
          <p:grpSpPr bwMode="auto">
            <a:xfrm>
              <a:off x="0" y="585"/>
              <a:ext cx="3773" cy="6880"/>
              <a:chOff x="0" y="585"/>
              <a:chExt cx="3773" cy="6880"/>
            </a:xfrm>
          </p:grpSpPr>
          <p:grpSp>
            <p:nvGrpSpPr>
              <p:cNvPr id="63493" name="Group 5"/>
              <p:cNvGrpSpPr>
                <a:grpSpLocks/>
              </p:cNvGrpSpPr>
              <p:nvPr/>
            </p:nvGrpSpPr>
            <p:grpSpPr bwMode="auto">
              <a:xfrm>
                <a:off x="0" y="585"/>
                <a:ext cx="766" cy="556"/>
                <a:chOff x="0" y="585"/>
                <a:chExt cx="766" cy="556"/>
              </a:xfrm>
            </p:grpSpPr>
            <p:sp>
              <p:nvSpPr>
                <p:cNvPr id="63494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585"/>
                  <a:ext cx="680" cy="5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ru-RU" sz="1400">
                      <a:cs typeface="Arial" pitchFamily="34" charset="0"/>
                    </a:rPr>
                    <a:t>ПОКАЗАТЕЛИ</a:t>
                  </a:r>
                  <a:endParaRPr lang="ru-RU">
                    <a:latin typeface="Times New Roman" pitchFamily="18" charset="0"/>
                  </a:endParaRPr>
                </a:p>
              </p:txBody>
            </p:sp>
            <p:sp>
              <p:nvSpPr>
                <p:cNvPr id="63495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585"/>
                  <a:ext cx="766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3496" name="Group 8"/>
              <p:cNvGrpSpPr>
                <a:grpSpLocks/>
              </p:cNvGrpSpPr>
              <p:nvPr/>
            </p:nvGrpSpPr>
            <p:grpSpPr bwMode="auto">
              <a:xfrm>
                <a:off x="766" y="585"/>
                <a:ext cx="1705" cy="556"/>
                <a:chOff x="766" y="585"/>
                <a:chExt cx="1705" cy="556"/>
              </a:xfrm>
            </p:grpSpPr>
            <p:sp>
              <p:nvSpPr>
                <p:cNvPr id="63497" name="Rectangle 9"/>
                <p:cNvSpPr>
                  <a:spLocks noChangeArrowheads="1"/>
                </p:cNvSpPr>
                <p:nvPr/>
              </p:nvSpPr>
              <p:spPr bwMode="auto">
                <a:xfrm>
                  <a:off x="809" y="585"/>
                  <a:ext cx="1619" cy="5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ru-RU" sz="1800" b="1">
                      <a:solidFill>
                        <a:srgbClr val="00FF00"/>
                      </a:solidFill>
                      <a:cs typeface="Arial" pitchFamily="34" charset="0"/>
                    </a:rPr>
                    <a:t>ЛИХОРАДКА</a:t>
                  </a:r>
                  <a:endParaRPr lang="ru-RU" sz="3200" b="1">
                    <a:solidFill>
                      <a:srgbClr val="00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3498" name="Rectangle 10"/>
                <p:cNvSpPr>
                  <a:spLocks noChangeArrowheads="1"/>
                </p:cNvSpPr>
                <p:nvPr/>
              </p:nvSpPr>
              <p:spPr bwMode="auto">
                <a:xfrm>
                  <a:off x="766" y="585"/>
                  <a:ext cx="1705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3499" name="Group 11"/>
              <p:cNvGrpSpPr>
                <a:grpSpLocks/>
              </p:cNvGrpSpPr>
              <p:nvPr/>
            </p:nvGrpSpPr>
            <p:grpSpPr bwMode="auto">
              <a:xfrm>
                <a:off x="2471" y="585"/>
                <a:ext cx="1302" cy="556"/>
                <a:chOff x="2471" y="585"/>
                <a:chExt cx="1302" cy="556"/>
              </a:xfrm>
            </p:grpSpPr>
            <p:sp>
              <p:nvSpPr>
                <p:cNvPr id="63500" name="Rectangle 12"/>
                <p:cNvSpPr>
                  <a:spLocks noChangeArrowheads="1"/>
                </p:cNvSpPr>
                <p:nvPr/>
              </p:nvSpPr>
              <p:spPr bwMode="auto">
                <a:xfrm>
                  <a:off x="2514" y="585"/>
                  <a:ext cx="1216" cy="5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ru-RU" sz="1800" b="1">
                      <a:solidFill>
                        <a:srgbClr val="66FFFF"/>
                      </a:solidFill>
                      <a:cs typeface="Arial" pitchFamily="34" charset="0"/>
                    </a:rPr>
                    <a:t>ГИПЕРТЕРМИЯ</a:t>
                  </a:r>
                  <a:endParaRPr lang="ru-RU" sz="3200" b="1">
                    <a:solidFill>
                      <a:srgbClr val="66FFFF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3501" name="Rectangle 13"/>
                <p:cNvSpPr>
                  <a:spLocks noChangeArrowheads="1"/>
                </p:cNvSpPr>
                <p:nvPr/>
              </p:nvSpPr>
              <p:spPr bwMode="auto">
                <a:xfrm>
                  <a:off x="2471" y="585"/>
                  <a:ext cx="1302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3502" name="Group 14"/>
              <p:cNvGrpSpPr>
                <a:grpSpLocks/>
              </p:cNvGrpSpPr>
              <p:nvPr/>
            </p:nvGrpSpPr>
            <p:grpSpPr bwMode="auto">
              <a:xfrm>
                <a:off x="0" y="1141"/>
                <a:ext cx="766" cy="1226"/>
                <a:chOff x="0" y="1141"/>
                <a:chExt cx="766" cy="1226"/>
              </a:xfrm>
            </p:grpSpPr>
            <p:sp>
              <p:nvSpPr>
                <p:cNvPr id="63503" name="Rectangle 15"/>
                <p:cNvSpPr>
                  <a:spLocks noChangeArrowheads="1"/>
                </p:cNvSpPr>
                <p:nvPr/>
              </p:nvSpPr>
              <p:spPr bwMode="auto">
                <a:xfrm>
                  <a:off x="43" y="1141"/>
                  <a:ext cx="680" cy="12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bIns="0" anchor="ctr"/>
                <a:lstStyle/>
                <a:p>
                  <a:pPr algn="ctr"/>
                  <a:r>
                    <a:rPr lang="ru-RU" sz="1400">
                      <a:cs typeface="Arial" pitchFamily="34" charset="0"/>
                    </a:rPr>
                    <a:t>Причины</a:t>
                  </a:r>
                  <a:endParaRPr lang="ru-RU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ru-RU">
                    <a:latin typeface="Times New Roman" pitchFamily="18" charset="0"/>
                  </a:endParaRPr>
                </a:p>
              </p:txBody>
            </p:sp>
            <p:sp>
              <p:nvSpPr>
                <p:cNvPr id="63504" name="Rectangle 16"/>
                <p:cNvSpPr>
                  <a:spLocks noChangeArrowheads="1"/>
                </p:cNvSpPr>
                <p:nvPr/>
              </p:nvSpPr>
              <p:spPr bwMode="auto">
                <a:xfrm>
                  <a:off x="0" y="1141"/>
                  <a:ext cx="766" cy="12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3505" name="Group 17"/>
              <p:cNvGrpSpPr>
                <a:grpSpLocks/>
              </p:cNvGrpSpPr>
              <p:nvPr/>
            </p:nvGrpSpPr>
            <p:grpSpPr bwMode="auto">
              <a:xfrm>
                <a:off x="766" y="1141"/>
                <a:ext cx="1705" cy="1226"/>
                <a:chOff x="766" y="1141"/>
                <a:chExt cx="1705" cy="1226"/>
              </a:xfrm>
            </p:grpSpPr>
            <p:sp>
              <p:nvSpPr>
                <p:cNvPr id="63506" name="Rectangle 18"/>
                <p:cNvSpPr>
                  <a:spLocks noChangeArrowheads="1"/>
                </p:cNvSpPr>
                <p:nvPr/>
              </p:nvSpPr>
              <p:spPr bwMode="auto">
                <a:xfrm>
                  <a:off x="809" y="1141"/>
                  <a:ext cx="1619" cy="12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ru-RU" sz="1600">
                      <a:solidFill>
                        <a:srgbClr val="00FF00"/>
                      </a:solidFill>
                      <a:cs typeface="Arial" pitchFamily="34" charset="0"/>
                    </a:rPr>
                    <a:t>Бактериальные пирогены, продукты альтерации тканей (факторы, стимулирующие выработку эндопирогенов</a:t>
                  </a:r>
                  <a:r>
                    <a:rPr lang="en-US" sz="1600">
                      <a:solidFill>
                        <a:srgbClr val="00FF00"/>
                      </a:solidFill>
                      <a:cs typeface="Arial" pitchFamily="34" charset="0"/>
                    </a:rPr>
                    <a:t>)</a:t>
                  </a:r>
                  <a:endParaRPr lang="ru-RU" sz="2800">
                    <a:solidFill>
                      <a:srgbClr val="00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3507" name="Rectangle 19"/>
                <p:cNvSpPr>
                  <a:spLocks noChangeArrowheads="1"/>
                </p:cNvSpPr>
                <p:nvPr/>
              </p:nvSpPr>
              <p:spPr bwMode="auto">
                <a:xfrm>
                  <a:off x="766" y="1141"/>
                  <a:ext cx="1705" cy="12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3508" name="Group 20"/>
              <p:cNvGrpSpPr>
                <a:grpSpLocks/>
              </p:cNvGrpSpPr>
              <p:nvPr/>
            </p:nvGrpSpPr>
            <p:grpSpPr bwMode="auto">
              <a:xfrm>
                <a:off x="2471" y="1141"/>
                <a:ext cx="1302" cy="1226"/>
                <a:chOff x="2471" y="1141"/>
                <a:chExt cx="1302" cy="1226"/>
              </a:xfrm>
            </p:grpSpPr>
            <p:sp>
              <p:nvSpPr>
                <p:cNvPr id="63509" name="Rectangle 21"/>
                <p:cNvSpPr>
                  <a:spLocks noChangeArrowheads="1"/>
                </p:cNvSpPr>
                <p:nvPr/>
              </p:nvSpPr>
              <p:spPr bwMode="auto">
                <a:xfrm>
                  <a:off x="2514" y="1141"/>
                  <a:ext cx="1216" cy="12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ru-RU" sz="1600">
                      <a:solidFill>
                        <a:srgbClr val="66FFFF"/>
                      </a:solidFill>
                      <a:cs typeface="Arial" pitchFamily="34" charset="0"/>
                    </a:rPr>
                    <a:t>Воздействие внешних и внутренних факторов, не стимулирующих выработку эндопирогенов</a:t>
                  </a:r>
                </a:p>
              </p:txBody>
            </p:sp>
            <p:sp>
              <p:nvSpPr>
                <p:cNvPr id="63510" name="Rectangle 22"/>
                <p:cNvSpPr>
                  <a:spLocks noChangeArrowheads="1"/>
                </p:cNvSpPr>
                <p:nvPr/>
              </p:nvSpPr>
              <p:spPr bwMode="auto">
                <a:xfrm>
                  <a:off x="2471" y="1141"/>
                  <a:ext cx="1302" cy="12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3511" name="Group 23"/>
              <p:cNvGrpSpPr>
                <a:grpSpLocks/>
              </p:cNvGrpSpPr>
              <p:nvPr/>
            </p:nvGrpSpPr>
            <p:grpSpPr bwMode="auto">
              <a:xfrm>
                <a:off x="0" y="2367"/>
                <a:ext cx="766" cy="958"/>
                <a:chOff x="0" y="2367"/>
                <a:chExt cx="766" cy="958"/>
              </a:xfrm>
            </p:grpSpPr>
            <p:sp>
              <p:nvSpPr>
                <p:cNvPr id="63512" name="Rectangle 24"/>
                <p:cNvSpPr>
                  <a:spLocks noChangeArrowheads="1"/>
                </p:cNvSpPr>
                <p:nvPr/>
              </p:nvSpPr>
              <p:spPr bwMode="auto">
                <a:xfrm>
                  <a:off x="43" y="2367"/>
                  <a:ext cx="680" cy="9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ru-RU" sz="1400">
                      <a:cs typeface="Arial" pitchFamily="34" charset="0"/>
                    </a:rPr>
                    <a:t>Формирование реакции в филогенезе</a:t>
                  </a:r>
                  <a:endParaRPr lang="ru-RU">
                    <a:latin typeface="Times New Roman" pitchFamily="18" charset="0"/>
                  </a:endParaRPr>
                </a:p>
              </p:txBody>
            </p:sp>
            <p:sp>
              <p:nvSpPr>
                <p:cNvPr id="63513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2367"/>
                  <a:ext cx="766" cy="95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3514" name="Group 26"/>
              <p:cNvGrpSpPr>
                <a:grpSpLocks/>
              </p:cNvGrpSpPr>
              <p:nvPr/>
            </p:nvGrpSpPr>
            <p:grpSpPr bwMode="auto">
              <a:xfrm>
                <a:off x="766" y="2367"/>
                <a:ext cx="1705" cy="958"/>
                <a:chOff x="766" y="2367"/>
                <a:chExt cx="1705" cy="958"/>
              </a:xfrm>
            </p:grpSpPr>
            <p:sp>
              <p:nvSpPr>
                <p:cNvPr id="63515" name="Rectangle 27"/>
                <p:cNvSpPr>
                  <a:spLocks noChangeArrowheads="1"/>
                </p:cNvSpPr>
                <p:nvPr/>
              </p:nvSpPr>
              <p:spPr bwMode="auto">
                <a:xfrm>
                  <a:off x="809" y="2367"/>
                  <a:ext cx="1619" cy="9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ru-RU" sz="1600">
                      <a:solidFill>
                        <a:srgbClr val="00FF00"/>
                      </a:solidFill>
                      <a:cs typeface="Arial" pitchFamily="34" charset="0"/>
                    </a:rPr>
                    <a:t>Развивается только у гомойотермных животных</a:t>
                  </a:r>
                  <a:endParaRPr lang="ru-RU" sz="2800">
                    <a:solidFill>
                      <a:srgbClr val="00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3516" name="Rectangle 28"/>
                <p:cNvSpPr>
                  <a:spLocks noChangeArrowheads="1"/>
                </p:cNvSpPr>
                <p:nvPr/>
              </p:nvSpPr>
              <p:spPr bwMode="auto">
                <a:xfrm>
                  <a:off x="766" y="2367"/>
                  <a:ext cx="1705" cy="95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3517" name="Group 29"/>
              <p:cNvGrpSpPr>
                <a:grpSpLocks/>
              </p:cNvGrpSpPr>
              <p:nvPr/>
            </p:nvGrpSpPr>
            <p:grpSpPr bwMode="auto">
              <a:xfrm>
                <a:off x="2471" y="2367"/>
                <a:ext cx="1302" cy="958"/>
                <a:chOff x="2471" y="2367"/>
                <a:chExt cx="1302" cy="958"/>
              </a:xfrm>
            </p:grpSpPr>
            <p:sp>
              <p:nvSpPr>
                <p:cNvPr id="63518" name="Rectangle 30"/>
                <p:cNvSpPr>
                  <a:spLocks noChangeArrowheads="1"/>
                </p:cNvSpPr>
                <p:nvPr/>
              </p:nvSpPr>
              <p:spPr bwMode="auto">
                <a:xfrm>
                  <a:off x="2514" y="2367"/>
                  <a:ext cx="1216" cy="9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ru-RU" sz="1600">
                      <a:solidFill>
                        <a:srgbClr val="66FFFF"/>
                      </a:solidFill>
                      <a:cs typeface="Arial" pitchFamily="34" charset="0"/>
                    </a:rPr>
                    <a:t>Может развиваться и у пойкилотермных животных</a:t>
                  </a:r>
                  <a:endParaRPr lang="ru-RU" sz="2800">
                    <a:solidFill>
                      <a:srgbClr val="66FFFF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3519" name="Rectangle 31"/>
                <p:cNvSpPr>
                  <a:spLocks noChangeArrowheads="1"/>
                </p:cNvSpPr>
                <p:nvPr/>
              </p:nvSpPr>
              <p:spPr bwMode="auto">
                <a:xfrm>
                  <a:off x="2471" y="2367"/>
                  <a:ext cx="1302" cy="95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3520" name="Group 32"/>
              <p:cNvGrpSpPr>
                <a:grpSpLocks/>
              </p:cNvGrpSpPr>
              <p:nvPr/>
            </p:nvGrpSpPr>
            <p:grpSpPr bwMode="auto">
              <a:xfrm>
                <a:off x="0" y="3325"/>
                <a:ext cx="766" cy="958"/>
                <a:chOff x="0" y="3325"/>
                <a:chExt cx="766" cy="958"/>
              </a:xfrm>
            </p:grpSpPr>
            <p:sp>
              <p:nvSpPr>
                <p:cNvPr id="63521" name="Rectangle 33"/>
                <p:cNvSpPr>
                  <a:spLocks noChangeArrowheads="1"/>
                </p:cNvSpPr>
                <p:nvPr/>
              </p:nvSpPr>
              <p:spPr bwMode="auto">
                <a:xfrm>
                  <a:off x="43" y="3325"/>
                  <a:ext cx="680" cy="9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ru-RU" sz="1400">
                      <a:cs typeface="Arial" pitchFamily="34" charset="0"/>
                    </a:rPr>
                    <a:t>Формирование реакции в онтогенезе</a:t>
                  </a:r>
                  <a:endParaRPr lang="ru-RU">
                    <a:latin typeface="Times New Roman" pitchFamily="18" charset="0"/>
                  </a:endParaRPr>
                </a:p>
              </p:txBody>
            </p:sp>
            <p:sp>
              <p:nvSpPr>
                <p:cNvPr id="63522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3325"/>
                  <a:ext cx="766" cy="95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3523" name="Group 35"/>
              <p:cNvGrpSpPr>
                <a:grpSpLocks/>
              </p:cNvGrpSpPr>
              <p:nvPr/>
            </p:nvGrpSpPr>
            <p:grpSpPr bwMode="auto">
              <a:xfrm>
                <a:off x="766" y="3325"/>
                <a:ext cx="1705" cy="958"/>
                <a:chOff x="766" y="3325"/>
                <a:chExt cx="1705" cy="958"/>
              </a:xfrm>
            </p:grpSpPr>
            <p:sp>
              <p:nvSpPr>
                <p:cNvPr id="63524" name="Rectangle 36"/>
                <p:cNvSpPr>
                  <a:spLocks noChangeArrowheads="1"/>
                </p:cNvSpPr>
                <p:nvPr/>
              </p:nvSpPr>
              <p:spPr bwMode="auto">
                <a:xfrm>
                  <a:off x="809" y="3325"/>
                  <a:ext cx="1619" cy="9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ru-RU" sz="1600">
                      <a:solidFill>
                        <a:srgbClr val="00FF00"/>
                      </a:solidFill>
                      <a:cs typeface="Arial" pitchFamily="34" charset="0"/>
                    </a:rPr>
                    <a:t>Формируется к концу первого года жизни</a:t>
                  </a:r>
                  <a:endParaRPr lang="ru-RU" sz="2800">
                    <a:solidFill>
                      <a:srgbClr val="00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3525" name="Rectangle 37"/>
                <p:cNvSpPr>
                  <a:spLocks noChangeArrowheads="1"/>
                </p:cNvSpPr>
                <p:nvPr/>
              </p:nvSpPr>
              <p:spPr bwMode="auto">
                <a:xfrm>
                  <a:off x="766" y="3325"/>
                  <a:ext cx="1705" cy="95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3526" name="Group 38"/>
              <p:cNvGrpSpPr>
                <a:grpSpLocks/>
              </p:cNvGrpSpPr>
              <p:nvPr/>
            </p:nvGrpSpPr>
            <p:grpSpPr bwMode="auto">
              <a:xfrm>
                <a:off x="2471" y="3325"/>
                <a:ext cx="1302" cy="958"/>
                <a:chOff x="2471" y="3325"/>
                <a:chExt cx="1302" cy="958"/>
              </a:xfrm>
            </p:grpSpPr>
            <p:sp>
              <p:nvSpPr>
                <p:cNvPr id="63527" name="Rectangle 39"/>
                <p:cNvSpPr>
                  <a:spLocks noChangeArrowheads="1"/>
                </p:cNvSpPr>
                <p:nvPr/>
              </p:nvSpPr>
              <p:spPr bwMode="auto">
                <a:xfrm>
                  <a:off x="2514" y="3325"/>
                  <a:ext cx="1216" cy="9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ru-RU" sz="1600">
                      <a:solidFill>
                        <a:srgbClr val="66FFFF"/>
                      </a:solidFill>
                      <a:cs typeface="Arial" pitchFamily="34" charset="0"/>
                    </a:rPr>
                    <a:t>В любом возрасте</a:t>
                  </a:r>
                  <a:endParaRPr lang="ru-RU" sz="2800">
                    <a:solidFill>
                      <a:srgbClr val="66FFFF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3528" name="Rectangle 40"/>
                <p:cNvSpPr>
                  <a:spLocks noChangeArrowheads="1"/>
                </p:cNvSpPr>
                <p:nvPr/>
              </p:nvSpPr>
              <p:spPr bwMode="auto">
                <a:xfrm>
                  <a:off x="2471" y="3325"/>
                  <a:ext cx="1302" cy="95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3529" name="Group 41"/>
              <p:cNvGrpSpPr>
                <a:grpSpLocks/>
              </p:cNvGrpSpPr>
              <p:nvPr/>
            </p:nvGrpSpPr>
            <p:grpSpPr bwMode="auto">
              <a:xfrm>
                <a:off x="0" y="4283"/>
                <a:ext cx="766" cy="824"/>
                <a:chOff x="0" y="4283"/>
                <a:chExt cx="766" cy="824"/>
              </a:xfrm>
            </p:grpSpPr>
            <p:sp>
              <p:nvSpPr>
                <p:cNvPr id="63530" name="Rectangle 42"/>
                <p:cNvSpPr>
                  <a:spLocks noChangeArrowheads="1"/>
                </p:cNvSpPr>
                <p:nvPr/>
              </p:nvSpPr>
              <p:spPr bwMode="auto">
                <a:xfrm>
                  <a:off x="43" y="4283"/>
                  <a:ext cx="680" cy="8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ru-RU" sz="1400">
                      <a:cs typeface="Arial" pitchFamily="34" charset="0"/>
                    </a:rPr>
                    <a:t>Основное звено патогенеза</a:t>
                  </a:r>
                  <a:endParaRPr lang="ru-RU">
                    <a:latin typeface="Times New Roman" pitchFamily="18" charset="0"/>
                  </a:endParaRPr>
                </a:p>
              </p:txBody>
            </p:sp>
            <p:sp>
              <p:nvSpPr>
                <p:cNvPr id="63531" name="Rectangle 43"/>
                <p:cNvSpPr>
                  <a:spLocks noChangeArrowheads="1"/>
                </p:cNvSpPr>
                <p:nvPr/>
              </p:nvSpPr>
              <p:spPr bwMode="auto">
                <a:xfrm>
                  <a:off x="0" y="4283"/>
                  <a:ext cx="766" cy="82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3532" name="Group 44"/>
              <p:cNvGrpSpPr>
                <a:grpSpLocks/>
              </p:cNvGrpSpPr>
              <p:nvPr/>
            </p:nvGrpSpPr>
            <p:grpSpPr bwMode="auto">
              <a:xfrm>
                <a:off x="766" y="4283"/>
                <a:ext cx="1705" cy="824"/>
                <a:chOff x="766" y="4283"/>
                <a:chExt cx="1705" cy="824"/>
              </a:xfrm>
            </p:grpSpPr>
            <p:sp>
              <p:nvSpPr>
                <p:cNvPr id="63533" name="Rectangle 45"/>
                <p:cNvSpPr>
                  <a:spLocks noChangeArrowheads="1"/>
                </p:cNvSpPr>
                <p:nvPr/>
              </p:nvSpPr>
              <p:spPr bwMode="auto">
                <a:xfrm>
                  <a:off x="809" y="4283"/>
                  <a:ext cx="1619" cy="8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ru-RU" sz="1600">
                      <a:solidFill>
                        <a:srgbClr val="00FF00"/>
                      </a:solidFill>
                      <a:cs typeface="Arial" pitchFamily="34" charset="0"/>
                    </a:rPr>
                    <a:t>Изменение положения установочной точки температурного гомеостаза</a:t>
                  </a:r>
                  <a:endParaRPr lang="ru-RU" sz="2800">
                    <a:solidFill>
                      <a:srgbClr val="00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3534" name="Rectangle 46"/>
                <p:cNvSpPr>
                  <a:spLocks noChangeArrowheads="1"/>
                </p:cNvSpPr>
                <p:nvPr/>
              </p:nvSpPr>
              <p:spPr bwMode="auto">
                <a:xfrm>
                  <a:off x="766" y="4283"/>
                  <a:ext cx="1705" cy="82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3535" name="Group 47"/>
              <p:cNvGrpSpPr>
                <a:grpSpLocks/>
              </p:cNvGrpSpPr>
              <p:nvPr/>
            </p:nvGrpSpPr>
            <p:grpSpPr bwMode="auto">
              <a:xfrm>
                <a:off x="2471" y="4283"/>
                <a:ext cx="1302" cy="824"/>
                <a:chOff x="2471" y="4283"/>
                <a:chExt cx="1302" cy="824"/>
              </a:xfrm>
            </p:grpSpPr>
            <p:sp>
              <p:nvSpPr>
                <p:cNvPr id="63536" name="Rectangle 48"/>
                <p:cNvSpPr>
                  <a:spLocks noChangeArrowheads="1"/>
                </p:cNvSpPr>
                <p:nvPr/>
              </p:nvSpPr>
              <p:spPr bwMode="auto">
                <a:xfrm>
                  <a:off x="2514" y="4283"/>
                  <a:ext cx="1216" cy="8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ru-RU" sz="1600">
                      <a:solidFill>
                        <a:srgbClr val="66FFFF"/>
                      </a:solidFill>
                      <a:cs typeface="Arial" pitchFamily="34" charset="0"/>
                    </a:rPr>
                    <a:t>Нарушение терморегуляции</a:t>
                  </a:r>
                  <a:endParaRPr lang="ru-RU" sz="2800">
                    <a:solidFill>
                      <a:srgbClr val="66FFFF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3537" name="Rectangle 49"/>
                <p:cNvSpPr>
                  <a:spLocks noChangeArrowheads="1"/>
                </p:cNvSpPr>
                <p:nvPr/>
              </p:nvSpPr>
              <p:spPr bwMode="auto">
                <a:xfrm>
                  <a:off x="2471" y="4283"/>
                  <a:ext cx="1302" cy="82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3538" name="Group 50"/>
              <p:cNvGrpSpPr>
                <a:grpSpLocks/>
              </p:cNvGrpSpPr>
              <p:nvPr/>
            </p:nvGrpSpPr>
            <p:grpSpPr bwMode="auto">
              <a:xfrm>
                <a:off x="0" y="5107"/>
                <a:ext cx="766" cy="422"/>
                <a:chOff x="0" y="5107"/>
                <a:chExt cx="766" cy="422"/>
              </a:xfrm>
            </p:grpSpPr>
            <p:sp>
              <p:nvSpPr>
                <p:cNvPr id="63539" name="Rectangle 51"/>
                <p:cNvSpPr>
                  <a:spLocks noChangeArrowheads="1"/>
                </p:cNvSpPr>
                <p:nvPr/>
              </p:nvSpPr>
              <p:spPr bwMode="auto">
                <a:xfrm>
                  <a:off x="43" y="5107"/>
                  <a:ext cx="680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ru-RU" sz="1400">
                      <a:cs typeface="Arial" pitchFamily="34" charset="0"/>
                    </a:rPr>
                    <a:t>Симптомы</a:t>
                  </a:r>
                  <a:endParaRPr lang="ru-RU">
                    <a:latin typeface="Times New Roman" pitchFamily="18" charset="0"/>
                  </a:endParaRPr>
                </a:p>
              </p:txBody>
            </p:sp>
            <p:sp>
              <p:nvSpPr>
                <p:cNvPr id="63540" name="Rectangle 52"/>
                <p:cNvSpPr>
                  <a:spLocks noChangeArrowheads="1"/>
                </p:cNvSpPr>
                <p:nvPr/>
              </p:nvSpPr>
              <p:spPr bwMode="auto">
                <a:xfrm>
                  <a:off x="0" y="5107"/>
                  <a:ext cx="76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3541" name="Group 53"/>
              <p:cNvGrpSpPr>
                <a:grpSpLocks/>
              </p:cNvGrpSpPr>
              <p:nvPr/>
            </p:nvGrpSpPr>
            <p:grpSpPr bwMode="auto">
              <a:xfrm>
                <a:off x="766" y="5107"/>
                <a:ext cx="1705" cy="422"/>
                <a:chOff x="766" y="5107"/>
                <a:chExt cx="1705" cy="422"/>
              </a:xfrm>
            </p:grpSpPr>
            <p:sp>
              <p:nvSpPr>
                <p:cNvPr id="63542" name="Rectangle 54"/>
                <p:cNvSpPr>
                  <a:spLocks noChangeArrowheads="1"/>
                </p:cNvSpPr>
                <p:nvPr/>
              </p:nvSpPr>
              <p:spPr bwMode="auto">
                <a:xfrm>
                  <a:off x="809" y="5107"/>
                  <a:ext cx="1619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ru-RU" sz="1600">
                      <a:solidFill>
                        <a:srgbClr val="00FF00"/>
                      </a:solidFill>
                      <a:cs typeface="Arial" pitchFamily="34" charset="0"/>
                    </a:rPr>
                    <a:t>Зависят от стадии</a:t>
                  </a:r>
                  <a:endParaRPr lang="ru-RU" sz="2800">
                    <a:solidFill>
                      <a:srgbClr val="00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3543" name="Rectangle 55"/>
                <p:cNvSpPr>
                  <a:spLocks noChangeArrowheads="1"/>
                </p:cNvSpPr>
                <p:nvPr/>
              </p:nvSpPr>
              <p:spPr bwMode="auto">
                <a:xfrm>
                  <a:off x="766" y="5107"/>
                  <a:ext cx="1705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3544" name="Group 56"/>
              <p:cNvGrpSpPr>
                <a:grpSpLocks/>
              </p:cNvGrpSpPr>
              <p:nvPr/>
            </p:nvGrpSpPr>
            <p:grpSpPr bwMode="auto">
              <a:xfrm>
                <a:off x="2471" y="5107"/>
                <a:ext cx="1302" cy="422"/>
                <a:chOff x="2471" y="5107"/>
                <a:chExt cx="1302" cy="422"/>
              </a:xfrm>
            </p:grpSpPr>
            <p:sp>
              <p:nvSpPr>
                <p:cNvPr id="6354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14" y="5107"/>
                  <a:ext cx="1216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ru-RU" sz="1600">
                      <a:solidFill>
                        <a:srgbClr val="66FFFF"/>
                      </a:solidFill>
                      <a:cs typeface="Arial" pitchFamily="34" charset="0"/>
                    </a:rPr>
                    <a:t>Постоянны</a:t>
                  </a:r>
                  <a:endParaRPr lang="ru-RU" sz="2800">
                    <a:solidFill>
                      <a:srgbClr val="66FFFF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3546" name="Rectangle 58"/>
                <p:cNvSpPr>
                  <a:spLocks noChangeArrowheads="1"/>
                </p:cNvSpPr>
                <p:nvPr/>
              </p:nvSpPr>
              <p:spPr bwMode="auto">
                <a:xfrm>
                  <a:off x="2471" y="5107"/>
                  <a:ext cx="130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3547" name="Group 59"/>
              <p:cNvGrpSpPr>
                <a:grpSpLocks/>
              </p:cNvGrpSpPr>
              <p:nvPr/>
            </p:nvGrpSpPr>
            <p:grpSpPr bwMode="auto">
              <a:xfrm>
                <a:off x="0" y="5529"/>
                <a:ext cx="766" cy="556"/>
                <a:chOff x="0" y="5529"/>
                <a:chExt cx="766" cy="556"/>
              </a:xfrm>
            </p:grpSpPr>
            <p:sp>
              <p:nvSpPr>
                <p:cNvPr id="63548" name="Rectangle 60"/>
                <p:cNvSpPr>
                  <a:spLocks noChangeArrowheads="1"/>
                </p:cNvSpPr>
                <p:nvPr/>
              </p:nvSpPr>
              <p:spPr bwMode="auto">
                <a:xfrm>
                  <a:off x="43" y="5529"/>
                  <a:ext cx="680" cy="5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ru-RU" sz="1400">
                      <a:cs typeface="Arial" pitchFamily="34" charset="0"/>
                    </a:rPr>
                    <a:t>Термо</a:t>
                  </a:r>
                  <a:r>
                    <a:rPr lang="en-US" sz="1400">
                      <a:cs typeface="Arial" pitchFamily="34" charset="0"/>
                    </a:rPr>
                    <a:t>-</a:t>
                  </a:r>
                  <a:endParaRPr lang="ru-RU" sz="1400">
                    <a:latin typeface="SchoolBook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ru-RU" sz="1400">
                      <a:cs typeface="Arial" pitchFamily="34" charset="0"/>
                    </a:rPr>
                    <a:t>регуляция</a:t>
                  </a:r>
                  <a:endParaRPr lang="ru-RU">
                    <a:latin typeface="Times New Roman" pitchFamily="18" charset="0"/>
                  </a:endParaRPr>
                </a:p>
              </p:txBody>
            </p:sp>
            <p:sp>
              <p:nvSpPr>
                <p:cNvPr id="63549" name="Rectangle 61"/>
                <p:cNvSpPr>
                  <a:spLocks noChangeArrowheads="1"/>
                </p:cNvSpPr>
                <p:nvPr/>
              </p:nvSpPr>
              <p:spPr bwMode="auto">
                <a:xfrm>
                  <a:off x="0" y="5529"/>
                  <a:ext cx="766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3550" name="Group 62"/>
              <p:cNvGrpSpPr>
                <a:grpSpLocks/>
              </p:cNvGrpSpPr>
              <p:nvPr/>
            </p:nvGrpSpPr>
            <p:grpSpPr bwMode="auto">
              <a:xfrm>
                <a:off x="766" y="5529"/>
                <a:ext cx="1705" cy="556"/>
                <a:chOff x="766" y="5529"/>
                <a:chExt cx="1705" cy="556"/>
              </a:xfrm>
            </p:grpSpPr>
            <p:sp>
              <p:nvSpPr>
                <p:cNvPr id="63551" name="Rectangle 63"/>
                <p:cNvSpPr>
                  <a:spLocks noChangeArrowheads="1"/>
                </p:cNvSpPr>
                <p:nvPr/>
              </p:nvSpPr>
              <p:spPr bwMode="auto">
                <a:xfrm>
                  <a:off x="809" y="5529"/>
                  <a:ext cx="1619" cy="5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ru-RU" sz="1600">
                      <a:solidFill>
                        <a:srgbClr val="00FF00"/>
                      </a:solidFill>
                      <a:cs typeface="Arial" pitchFamily="34" charset="0"/>
                    </a:rPr>
                    <a:t>Не нарушена</a:t>
                  </a:r>
                  <a:endParaRPr lang="ru-RU" sz="2800">
                    <a:solidFill>
                      <a:srgbClr val="00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3552" name="Rectangle 64"/>
                <p:cNvSpPr>
                  <a:spLocks noChangeArrowheads="1"/>
                </p:cNvSpPr>
                <p:nvPr/>
              </p:nvSpPr>
              <p:spPr bwMode="auto">
                <a:xfrm>
                  <a:off x="766" y="5529"/>
                  <a:ext cx="1705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3553" name="Group 65"/>
              <p:cNvGrpSpPr>
                <a:grpSpLocks/>
              </p:cNvGrpSpPr>
              <p:nvPr/>
            </p:nvGrpSpPr>
            <p:grpSpPr bwMode="auto">
              <a:xfrm>
                <a:off x="2471" y="5529"/>
                <a:ext cx="1302" cy="556"/>
                <a:chOff x="2471" y="5529"/>
                <a:chExt cx="1302" cy="556"/>
              </a:xfrm>
            </p:grpSpPr>
            <p:sp>
              <p:nvSpPr>
                <p:cNvPr id="63554" name="Rectangle 66"/>
                <p:cNvSpPr>
                  <a:spLocks noChangeArrowheads="1"/>
                </p:cNvSpPr>
                <p:nvPr/>
              </p:nvSpPr>
              <p:spPr bwMode="auto">
                <a:xfrm>
                  <a:off x="2514" y="5529"/>
                  <a:ext cx="1216" cy="5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ru-RU" sz="1600">
                      <a:solidFill>
                        <a:srgbClr val="66FFFF"/>
                      </a:solidFill>
                      <a:cs typeface="Arial" pitchFamily="34" charset="0"/>
                    </a:rPr>
                    <a:t>Нарушена</a:t>
                  </a:r>
                  <a:endParaRPr lang="ru-RU" sz="2800">
                    <a:solidFill>
                      <a:srgbClr val="66FFFF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3555" name="Rectangle 67"/>
                <p:cNvSpPr>
                  <a:spLocks noChangeArrowheads="1"/>
                </p:cNvSpPr>
                <p:nvPr/>
              </p:nvSpPr>
              <p:spPr bwMode="auto">
                <a:xfrm>
                  <a:off x="2471" y="5529"/>
                  <a:ext cx="1302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3556" name="Group 68"/>
              <p:cNvGrpSpPr>
                <a:grpSpLocks/>
              </p:cNvGrpSpPr>
              <p:nvPr/>
            </p:nvGrpSpPr>
            <p:grpSpPr bwMode="auto">
              <a:xfrm>
                <a:off x="0" y="6085"/>
                <a:ext cx="766" cy="690"/>
                <a:chOff x="0" y="6085"/>
                <a:chExt cx="766" cy="690"/>
              </a:xfrm>
            </p:grpSpPr>
            <p:sp>
              <p:nvSpPr>
                <p:cNvPr id="63557" name="Rectangle 69"/>
                <p:cNvSpPr>
                  <a:spLocks noChangeArrowheads="1"/>
                </p:cNvSpPr>
                <p:nvPr/>
              </p:nvSpPr>
              <p:spPr bwMode="auto">
                <a:xfrm>
                  <a:off x="43" y="6085"/>
                  <a:ext cx="680" cy="6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ru-RU" sz="1400">
                      <a:cs typeface="Arial" pitchFamily="34" charset="0"/>
                    </a:rPr>
                    <a:t>Значение для организма</a:t>
                  </a:r>
                  <a:endParaRPr lang="ru-RU">
                    <a:latin typeface="Times New Roman" pitchFamily="18" charset="0"/>
                  </a:endParaRPr>
                </a:p>
              </p:txBody>
            </p:sp>
            <p:sp>
              <p:nvSpPr>
                <p:cNvPr id="63558" name="Rectangle 70"/>
                <p:cNvSpPr>
                  <a:spLocks noChangeArrowheads="1"/>
                </p:cNvSpPr>
                <p:nvPr/>
              </p:nvSpPr>
              <p:spPr bwMode="auto">
                <a:xfrm>
                  <a:off x="0" y="6085"/>
                  <a:ext cx="766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3559" name="Group 71"/>
              <p:cNvGrpSpPr>
                <a:grpSpLocks/>
              </p:cNvGrpSpPr>
              <p:nvPr/>
            </p:nvGrpSpPr>
            <p:grpSpPr bwMode="auto">
              <a:xfrm>
                <a:off x="766" y="6085"/>
                <a:ext cx="1705" cy="690"/>
                <a:chOff x="766" y="6085"/>
                <a:chExt cx="1705" cy="690"/>
              </a:xfrm>
            </p:grpSpPr>
            <p:sp>
              <p:nvSpPr>
                <p:cNvPr id="63560" name="Rectangle 72"/>
                <p:cNvSpPr>
                  <a:spLocks noChangeArrowheads="1"/>
                </p:cNvSpPr>
                <p:nvPr/>
              </p:nvSpPr>
              <p:spPr bwMode="auto">
                <a:xfrm>
                  <a:off x="809" y="6085"/>
                  <a:ext cx="1619" cy="6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ru-RU" sz="1400">
                      <a:solidFill>
                        <a:srgbClr val="00FF00"/>
                      </a:solidFill>
                      <a:cs typeface="Arial" pitchFamily="34" charset="0"/>
                    </a:rPr>
                    <a:t>Пр</a:t>
                  </a:r>
                  <a:r>
                    <a:rPr lang="ru-RU" sz="1400">
                      <a:solidFill>
                        <a:srgbClr val="00FF00"/>
                      </a:solidFill>
                    </a:rPr>
                    <a:t>и</a:t>
                  </a:r>
                  <a:r>
                    <a:rPr lang="ru-RU" sz="1400">
                      <a:solidFill>
                        <a:srgbClr val="00FF00"/>
                      </a:solidFill>
                      <a:cs typeface="Arial" pitchFamily="34" charset="0"/>
                    </a:rPr>
                    <a:t>способительная реакция,</a:t>
                  </a:r>
                  <a:r>
                    <a:rPr lang="ru-RU" sz="1600">
                      <a:solidFill>
                        <a:srgbClr val="00FF00"/>
                      </a:solidFill>
                      <a:cs typeface="Arial" pitchFamily="34" charset="0"/>
                    </a:rPr>
                    <a:t> </a:t>
                  </a:r>
                  <a:r>
                    <a:rPr lang="ru-RU" sz="1400">
                      <a:solidFill>
                        <a:srgbClr val="00FF00"/>
                      </a:solidFill>
                      <a:cs typeface="Arial" pitchFamily="34" charset="0"/>
                    </a:rPr>
                    <a:t>сочетающая элементы защиты и повреждения</a:t>
                  </a:r>
                  <a:endParaRPr lang="ru-RU">
                    <a:solidFill>
                      <a:srgbClr val="00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3561" name="Rectangle 73"/>
                <p:cNvSpPr>
                  <a:spLocks noChangeArrowheads="1"/>
                </p:cNvSpPr>
                <p:nvPr/>
              </p:nvSpPr>
              <p:spPr bwMode="auto">
                <a:xfrm>
                  <a:off x="766" y="6085"/>
                  <a:ext cx="1705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3562" name="Group 74"/>
              <p:cNvGrpSpPr>
                <a:grpSpLocks/>
              </p:cNvGrpSpPr>
              <p:nvPr/>
            </p:nvGrpSpPr>
            <p:grpSpPr bwMode="auto">
              <a:xfrm>
                <a:off x="2471" y="6085"/>
                <a:ext cx="1302" cy="690"/>
                <a:chOff x="2471" y="6085"/>
                <a:chExt cx="1302" cy="690"/>
              </a:xfrm>
            </p:grpSpPr>
            <p:sp>
              <p:nvSpPr>
                <p:cNvPr id="63563" name="Rectangle 75"/>
                <p:cNvSpPr>
                  <a:spLocks noChangeArrowheads="1"/>
                </p:cNvSpPr>
                <p:nvPr/>
              </p:nvSpPr>
              <p:spPr bwMode="auto">
                <a:xfrm>
                  <a:off x="2514" y="6085"/>
                  <a:ext cx="1216" cy="6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ru-RU" sz="1600">
                      <a:solidFill>
                        <a:srgbClr val="66FFFF"/>
                      </a:solidFill>
                      <a:cs typeface="Arial" pitchFamily="34" charset="0"/>
                    </a:rPr>
                    <a:t>Отрицательн</a:t>
                  </a:r>
                  <a:r>
                    <a:rPr lang="ru-RU" sz="1600">
                      <a:solidFill>
                        <a:srgbClr val="66FFFF"/>
                      </a:solidFill>
                    </a:rPr>
                    <a:t>ое</a:t>
                  </a:r>
                  <a:endParaRPr lang="ru-RU" sz="2800">
                    <a:solidFill>
                      <a:srgbClr val="66FFFF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3564" name="Rectangle 76"/>
                <p:cNvSpPr>
                  <a:spLocks noChangeArrowheads="1"/>
                </p:cNvSpPr>
                <p:nvPr/>
              </p:nvSpPr>
              <p:spPr bwMode="auto">
                <a:xfrm>
                  <a:off x="2471" y="6085"/>
                  <a:ext cx="1302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3565" name="Group 77"/>
              <p:cNvGrpSpPr>
                <a:grpSpLocks/>
              </p:cNvGrpSpPr>
              <p:nvPr/>
            </p:nvGrpSpPr>
            <p:grpSpPr bwMode="auto">
              <a:xfrm>
                <a:off x="0" y="6775"/>
                <a:ext cx="766" cy="690"/>
                <a:chOff x="0" y="6775"/>
                <a:chExt cx="766" cy="690"/>
              </a:xfrm>
            </p:grpSpPr>
            <p:sp>
              <p:nvSpPr>
                <p:cNvPr id="63566" name="Rectangle 78"/>
                <p:cNvSpPr>
                  <a:spLocks noChangeArrowheads="1"/>
                </p:cNvSpPr>
                <p:nvPr/>
              </p:nvSpPr>
              <p:spPr bwMode="auto">
                <a:xfrm>
                  <a:off x="43" y="6775"/>
                  <a:ext cx="680" cy="6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ru-RU" sz="1400">
                      <a:cs typeface="Arial" pitchFamily="34" charset="0"/>
                    </a:rPr>
                    <a:t>Коррекция температуры</a:t>
                  </a:r>
                  <a:endParaRPr lang="ru-RU">
                    <a:latin typeface="Times New Roman" pitchFamily="18" charset="0"/>
                  </a:endParaRPr>
                </a:p>
              </p:txBody>
            </p:sp>
            <p:sp>
              <p:nvSpPr>
                <p:cNvPr id="63567" name="Rectangle 79"/>
                <p:cNvSpPr>
                  <a:spLocks noChangeArrowheads="1"/>
                </p:cNvSpPr>
                <p:nvPr/>
              </p:nvSpPr>
              <p:spPr bwMode="auto">
                <a:xfrm>
                  <a:off x="0" y="6775"/>
                  <a:ext cx="766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3568" name="Group 80"/>
              <p:cNvGrpSpPr>
                <a:grpSpLocks/>
              </p:cNvGrpSpPr>
              <p:nvPr/>
            </p:nvGrpSpPr>
            <p:grpSpPr bwMode="auto">
              <a:xfrm>
                <a:off x="766" y="6775"/>
                <a:ext cx="1705" cy="690"/>
                <a:chOff x="766" y="6775"/>
                <a:chExt cx="1705" cy="690"/>
              </a:xfrm>
            </p:grpSpPr>
            <p:sp>
              <p:nvSpPr>
                <p:cNvPr id="63569" name="Rectangle 81"/>
                <p:cNvSpPr>
                  <a:spLocks noChangeArrowheads="1"/>
                </p:cNvSpPr>
                <p:nvPr/>
              </p:nvSpPr>
              <p:spPr bwMode="auto">
                <a:xfrm>
                  <a:off x="809" y="6775"/>
                  <a:ext cx="1619" cy="6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ru-RU" sz="1600">
                      <a:solidFill>
                        <a:srgbClr val="00FF00"/>
                      </a:solidFill>
                      <a:cs typeface="Arial" pitchFamily="34" charset="0"/>
                    </a:rPr>
                    <a:t>Фармакологические жаропонижающие средства</a:t>
                  </a:r>
                  <a:endParaRPr lang="ru-RU" sz="2800">
                    <a:solidFill>
                      <a:srgbClr val="00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3570" name="Rectangle 82"/>
                <p:cNvSpPr>
                  <a:spLocks noChangeArrowheads="1"/>
                </p:cNvSpPr>
                <p:nvPr/>
              </p:nvSpPr>
              <p:spPr bwMode="auto">
                <a:xfrm>
                  <a:off x="766" y="6775"/>
                  <a:ext cx="1705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3571" name="Group 83"/>
              <p:cNvGrpSpPr>
                <a:grpSpLocks/>
              </p:cNvGrpSpPr>
              <p:nvPr/>
            </p:nvGrpSpPr>
            <p:grpSpPr bwMode="auto">
              <a:xfrm>
                <a:off x="2471" y="6775"/>
                <a:ext cx="1302" cy="690"/>
                <a:chOff x="2471" y="6775"/>
                <a:chExt cx="1302" cy="690"/>
              </a:xfrm>
            </p:grpSpPr>
            <p:sp>
              <p:nvSpPr>
                <p:cNvPr id="63572" name="Rectangle 84"/>
                <p:cNvSpPr>
                  <a:spLocks noChangeArrowheads="1"/>
                </p:cNvSpPr>
                <p:nvPr/>
              </p:nvSpPr>
              <p:spPr bwMode="auto">
                <a:xfrm>
                  <a:off x="2514" y="6775"/>
                  <a:ext cx="1216" cy="6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ru-RU" sz="1600">
                      <a:solidFill>
                        <a:srgbClr val="66FFFF"/>
                      </a:solidFill>
                      <a:cs typeface="Arial" pitchFamily="34" charset="0"/>
                    </a:rPr>
                    <a:t>Физические методы</a:t>
                  </a:r>
                  <a:endParaRPr lang="en-US" sz="1600">
                    <a:solidFill>
                      <a:srgbClr val="66FFFF"/>
                    </a:solidFill>
                    <a:cs typeface="Arial" pitchFamily="34" charset="0"/>
                  </a:endParaRPr>
                </a:p>
                <a:p>
                  <a:pPr algn="ctr"/>
                  <a:r>
                    <a:rPr lang="ru-RU" sz="1600">
                      <a:solidFill>
                        <a:srgbClr val="66FFFF"/>
                      </a:solidFill>
                      <a:cs typeface="Arial" pitchFamily="34" charset="0"/>
                    </a:rPr>
                    <a:t>охлаждения</a:t>
                  </a:r>
                  <a:endParaRPr lang="ru-RU" sz="2800">
                    <a:solidFill>
                      <a:srgbClr val="66FFFF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3573" name="Rectangle 85"/>
                <p:cNvSpPr>
                  <a:spLocks noChangeArrowheads="1"/>
                </p:cNvSpPr>
                <p:nvPr/>
              </p:nvSpPr>
              <p:spPr bwMode="auto">
                <a:xfrm>
                  <a:off x="2471" y="6775"/>
                  <a:ext cx="1302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  <p:sp>
          <p:nvSpPr>
            <p:cNvPr id="63574" name="Rectangle 86"/>
            <p:cNvSpPr>
              <a:spLocks noChangeArrowheads="1"/>
            </p:cNvSpPr>
            <p:nvPr/>
          </p:nvSpPr>
          <p:spPr bwMode="auto">
            <a:xfrm>
              <a:off x="-2" y="583"/>
              <a:ext cx="3777" cy="6884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63575" name="Rectangle 87"/>
          <p:cNvSpPr>
            <a:spLocks noChangeArrowheads="1"/>
          </p:cNvSpPr>
          <p:nvPr/>
        </p:nvSpPr>
        <p:spPr bwMode="auto">
          <a:xfrm>
            <a:off x="1588" y="9051925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1000">
                <a:cs typeface="Arial" pitchFamily="34" charset="0"/>
              </a:rPr>
              <a:t> </a:t>
            </a:r>
            <a:endParaRPr lang="ru-RU" sz="1400">
              <a:latin typeface="SchoolBook" charset="0"/>
              <a:cs typeface="Times New Roman" pitchFamily="18" charset="0"/>
            </a:endParaRPr>
          </a:p>
          <a:p>
            <a:pPr eaLnBrk="0" hangingPunct="0"/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838200" y="228600"/>
            <a:ext cx="797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МЕСТНЫ</a:t>
            </a:r>
            <a:r>
              <a:rPr lang="ru-RU" sz="3200" b="1">
                <a:solidFill>
                  <a:srgbClr val="FFFF00"/>
                </a:solidFill>
                <a:latin typeface="Times New Roman" pitchFamily="18" charset="0"/>
              </a:rPr>
              <a:t>Е</a:t>
            </a:r>
            <a:r>
              <a:rPr lang="ru-RU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ПРИЗНАКИ ВОСПАЛЕНИЯ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4572000" y="1828800"/>
            <a:ext cx="4460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rubor</a:t>
            </a:r>
            <a:r>
              <a:rPr lang="ru-RU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- покраснение</a:t>
            </a:r>
            <a:r>
              <a:rPr lang="ru-RU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4038600" y="2940050"/>
            <a:ext cx="2484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calor</a:t>
            </a:r>
            <a:r>
              <a:rPr lang="ru-RU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- жар</a:t>
            </a:r>
            <a:r>
              <a:rPr lang="ru-RU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2209800" y="4800600"/>
            <a:ext cx="6650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ru-RU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- опухоль (припухлость)</a:t>
            </a:r>
            <a:r>
              <a:rPr lang="ru-RU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3200400" y="3886200"/>
            <a:ext cx="2676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dolor</a:t>
            </a:r>
            <a:r>
              <a:rPr lang="ru-RU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- боль</a:t>
            </a:r>
            <a:r>
              <a:rPr lang="ru-RU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066800" y="5715000"/>
            <a:ext cx="7400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functio laesa</a:t>
            </a:r>
            <a:r>
              <a:rPr lang="ru-RU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‑ нарушение функции</a:t>
            </a:r>
            <a:r>
              <a:rPr lang="ru-RU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09600" y="0"/>
            <a:ext cx="8277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99FF66"/>
                </a:solidFill>
                <a:latin typeface="Times New Roman" pitchFamily="18" charset="0"/>
                <a:cs typeface="Times New Roman" pitchFamily="18" charset="0"/>
              </a:rPr>
              <a:t>ОБЩИ</a:t>
            </a:r>
            <a:r>
              <a:rPr lang="ru-RU" sz="3600" b="1">
                <a:solidFill>
                  <a:srgbClr val="99FF66"/>
                </a:solidFill>
                <a:latin typeface="Times New Roman" pitchFamily="18" charset="0"/>
              </a:rPr>
              <a:t>Е</a:t>
            </a:r>
            <a:r>
              <a:rPr lang="ru-RU" sz="3600" b="1">
                <a:solidFill>
                  <a:srgbClr val="99FF66"/>
                </a:solidFill>
                <a:latin typeface="Times New Roman" pitchFamily="18" charset="0"/>
                <a:cs typeface="Times New Roman" pitchFamily="18" charset="0"/>
              </a:rPr>
              <a:t> ПРИЗНАКИ ВОСПАЛЕНИЯ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8938" y="1295400"/>
            <a:ext cx="8596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изменение количества лейкоцитов</a:t>
            </a:r>
            <a:r>
              <a:rPr lang="ru-RU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периферической крови</a:t>
            </a:r>
            <a:r>
              <a:rPr lang="ru-RU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071563" y="1965325"/>
            <a:ext cx="171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лихорадка</a:t>
            </a:r>
            <a:r>
              <a:rPr lang="ru-RU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525588" y="2751138"/>
            <a:ext cx="5287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изменения белкового спектра крови</a:t>
            </a:r>
            <a:r>
              <a:rPr lang="ru-RU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703513" y="3565525"/>
            <a:ext cx="5643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изменения ферментного состава крови</a:t>
            </a:r>
            <a:r>
              <a:rPr lang="ru-RU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620838" y="4464050"/>
            <a:ext cx="462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изменения в иммунной системе</a:t>
            </a:r>
            <a:r>
              <a:rPr lang="ru-RU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073150" y="5349875"/>
            <a:ext cx="6346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изменения концентрации гормонов в крови</a:t>
            </a:r>
            <a:r>
              <a:rPr lang="ru-RU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88938" y="6172200"/>
            <a:ext cx="6343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увеличение скорости оседания эритроцитов</a:t>
            </a:r>
            <a:r>
              <a:rPr lang="ru-RU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123825" y="1477963"/>
            <a:ext cx="152400" cy="152400"/>
          </a:xfrm>
          <a:prstGeom prst="flowChartConnector">
            <a:avLst/>
          </a:prstGeom>
          <a:gradFill rotWithShape="0">
            <a:gsLst>
              <a:gs pos="0">
                <a:srgbClr val="FFFF00">
                  <a:gamma/>
                  <a:shade val="46275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1158875" y="2965450"/>
            <a:ext cx="152400" cy="152400"/>
          </a:xfrm>
          <a:prstGeom prst="flowChartConnector">
            <a:avLst/>
          </a:prstGeom>
          <a:gradFill rotWithShape="0">
            <a:gsLst>
              <a:gs pos="0">
                <a:srgbClr val="FFFF00">
                  <a:gamma/>
                  <a:shade val="46275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2338388" y="3778250"/>
            <a:ext cx="152400" cy="152400"/>
          </a:xfrm>
          <a:prstGeom prst="flowChartConnector">
            <a:avLst/>
          </a:prstGeom>
          <a:gradFill rotWithShape="0">
            <a:gsLst>
              <a:gs pos="0">
                <a:srgbClr val="FFFF00">
                  <a:gamma/>
                  <a:shade val="46275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1249363" y="4670425"/>
            <a:ext cx="152400" cy="152400"/>
          </a:xfrm>
          <a:prstGeom prst="flowChartConnector">
            <a:avLst/>
          </a:prstGeom>
          <a:gradFill rotWithShape="0">
            <a:gsLst>
              <a:gs pos="0">
                <a:srgbClr val="FFFF00">
                  <a:gamma/>
                  <a:shade val="46275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814388" y="5545138"/>
            <a:ext cx="152400" cy="152400"/>
          </a:xfrm>
          <a:prstGeom prst="flowChartConnector">
            <a:avLst/>
          </a:prstGeom>
          <a:gradFill rotWithShape="0">
            <a:gsLst>
              <a:gs pos="0">
                <a:srgbClr val="FFFF00">
                  <a:gamma/>
                  <a:shade val="46275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146050" y="6381750"/>
            <a:ext cx="152400" cy="152400"/>
          </a:xfrm>
          <a:prstGeom prst="flowChartConnector">
            <a:avLst/>
          </a:prstGeom>
          <a:gradFill rotWithShape="0">
            <a:gsLst>
              <a:gs pos="0">
                <a:srgbClr val="FFFF00">
                  <a:gamma/>
                  <a:shade val="46275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6" name="AutoShape 16"/>
          <p:cNvSpPr>
            <a:spLocks noChangeArrowheads="1"/>
          </p:cNvSpPr>
          <p:nvPr/>
        </p:nvSpPr>
        <p:spPr bwMode="auto">
          <a:xfrm>
            <a:off x="674688" y="2170113"/>
            <a:ext cx="152400" cy="152400"/>
          </a:xfrm>
          <a:prstGeom prst="flowChartConnector">
            <a:avLst/>
          </a:prstGeom>
          <a:gradFill rotWithShape="0">
            <a:gsLst>
              <a:gs pos="0">
                <a:srgbClr val="FFFF00">
                  <a:gamma/>
                  <a:shade val="46275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990600" y="0"/>
            <a:ext cx="7308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FF00"/>
                </a:solidFill>
                <a:latin typeface="Times New Roman" pitchFamily="18" charset="0"/>
              </a:rPr>
              <a:t>ЭТИОЛОГИЯ     </a:t>
            </a:r>
            <a:r>
              <a:rPr lang="ru-RU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ВОСПАЛЕНИЯ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81000" y="4267200"/>
            <a:ext cx="3779838" cy="4572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Биологичекие факторы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762000" y="1143000"/>
            <a:ext cx="3449638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Физические факторы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953000" y="2971800"/>
            <a:ext cx="3467100" cy="4572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Химические факторы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88925" y="1639888"/>
            <a:ext cx="43449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>
                <a:solidFill>
                  <a:srgbClr val="FFFF00"/>
                </a:solidFill>
              </a:rPr>
              <a:t> </a:t>
            </a:r>
            <a:r>
              <a:rPr lang="ru-RU" i="1">
                <a:solidFill>
                  <a:srgbClr val="FFFF00"/>
                </a:solidFill>
              </a:rPr>
              <a:t>механическое воздействие</a:t>
            </a:r>
          </a:p>
          <a:p>
            <a:pPr>
              <a:buFontTx/>
              <a:buChar char="•"/>
            </a:pPr>
            <a:r>
              <a:rPr lang="ru-RU" i="1">
                <a:solidFill>
                  <a:srgbClr val="FFFF00"/>
                </a:solidFill>
              </a:rPr>
              <a:t> термическое воздействие</a:t>
            </a:r>
          </a:p>
          <a:p>
            <a:pPr>
              <a:buFontTx/>
              <a:buChar char="•"/>
            </a:pPr>
            <a:r>
              <a:rPr lang="ru-RU" i="1">
                <a:solidFill>
                  <a:srgbClr val="FFFF00"/>
                </a:solidFill>
              </a:rPr>
              <a:t> радиация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5181600" y="3536950"/>
            <a:ext cx="31988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i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агрессивные среды</a:t>
            </a:r>
          </a:p>
          <a:p>
            <a:pPr>
              <a:buFontTx/>
              <a:buChar char="•"/>
            </a:pPr>
            <a:r>
              <a:rPr lang="ru-RU" i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яды и токсины</a:t>
            </a:r>
          </a:p>
          <a:p>
            <a:pPr>
              <a:buFontTx/>
              <a:buChar char="•"/>
            </a:pPr>
            <a:r>
              <a:rPr lang="ru-RU" i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ксенобиотики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81000" y="4953000"/>
            <a:ext cx="3124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>
                <a:solidFill>
                  <a:srgbClr val="00FF00"/>
                </a:solidFill>
              </a:rPr>
              <a:t> </a:t>
            </a:r>
            <a:r>
              <a:rPr lang="ru-RU" i="1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бактерии, вирусы</a:t>
            </a:r>
          </a:p>
          <a:p>
            <a:pPr>
              <a:buFontTx/>
              <a:buChar char="•"/>
            </a:pPr>
            <a:r>
              <a:rPr lang="ru-RU" i="1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грибы</a:t>
            </a:r>
          </a:p>
          <a:p>
            <a:pPr>
              <a:buFontTx/>
              <a:buChar char="•"/>
            </a:pPr>
            <a:r>
              <a:rPr lang="ru-RU" i="1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гельминты</a:t>
            </a:r>
          </a:p>
          <a:p>
            <a:pPr>
              <a:buFontTx/>
              <a:buChar char="•"/>
            </a:pPr>
            <a:r>
              <a:rPr lang="ru-RU" i="1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насекомые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066800" y="757238"/>
            <a:ext cx="6615113" cy="593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600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1-я стадия</a:t>
            </a:r>
            <a:r>
              <a:rPr lang="ru-RU">
                <a:latin typeface="Times New Roman" pitchFamily="18" charset="0"/>
              </a:rPr>
              <a:t>:        </a:t>
            </a:r>
            <a:r>
              <a:rPr lang="ru-RU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Альтерация</a:t>
            </a:r>
          </a:p>
          <a:p>
            <a:pPr>
              <a:lnSpc>
                <a:spcPct val="1600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	фаза первичной альтерации</a:t>
            </a:r>
          </a:p>
          <a:p>
            <a:pPr>
              <a:lnSpc>
                <a:spcPct val="1600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	фаза вторичной альтерации</a:t>
            </a:r>
            <a:endParaRPr lang="ru-RU">
              <a:latin typeface="Times New Roman" pitchFamily="18" charset="0"/>
            </a:endParaRPr>
          </a:p>
          <a:p>
            <a:pPr>
              <a:lnSpc>
                <a:spcPct val="160000"/>
              </a:lnSpc>
            </a:pPr>
            <a:endParaRPr lang="ru-RU" sz="1000">
              <a:latin typeface="Times New Roman" pitchFamily="18" charset="0"/>
            </a:endParaRPr>
          </a:p>
          <a:p>
            <a:pPr>
              <a:lnSpc>
                <a:spcPct val="1600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2-я стадия</a:t>
            </a:r>
            <a:r>
              <a:rPr lang="ru-RU">
                <a:latin typeface="Times New Roman" pitchFamily="18" charset="0"/>
              </a:rPr>
              <a:t>:      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Экссудация</a:t>
            </a:r>
          </a:p>
          <a:p>
            <a:pPr>
              <a:lnSpc>
                <a:spcPct val="1600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	фаза реакции микроциркуляторного русла</a:t>
            </a:r>
          </a:p>
          <a:p>
            <a:pPr>
              <a:lnSpc>
                <a:spcPct val="1600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	фаза развития воспалительного отёка</a:t>
            </a:r>
          </a:p>
          <a:p>
            <a:pPr>
              <a:lnSpc>
                <a:spcPct val="1600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	фаза эмиграции лейкоцитов</a:t>
            </a:r>
            <a:endParaRPr lang="ru-RU">
              <a:latin typeface="Times New Roman" pitchFamily="18" charset="0"/>
            </a:endParaRPr>
          </a:p>
          <a:p>
            <a:pPr>
              <a:lnSpc>
                <a:spcPct val="160000"/>
              </a:lnSpc>
            </a:pPr>
            <a:endParaRPr lang="ru-RU" sz="1400">
              <a:latin typeface="Times New Roman" pitchFamily="18" charset="0"/>
            </a:endParaRPr>
          </a:p>
          <a:p>
            <a:pPr>
              <a:lnSpc>
                <a:spcPct val="1600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3-я стадия</a:t>
            </a:r>
            <a:r>
              <a:rPr lang="ru-RU">
                <a:latin typeface="Times New Roman" pitchFamily="18" charset="0"/>
              </a:rPr>
              <a:t>:     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>
                <a:solidFill>
                  <a:srgbClr val="99FF66"/>
                </a:solidFill>
                <a:latin typeface="Times New Roman" pitchFamily="18" charset="0"/>
                <a:cs typeface="Times New Roman" pitchFamily="18" charset="0"/>
              </a:rPr>
              <a:t>Пролиферация</a:t>
            </a:r>
            <a:endParaRPr lang="ru-RU" sz="2800">
              <a:solidFill>
                <a:srgbClr val="99FF66"/>
              </a:solidFill>
              <a:latin typeface="Times New Roman" pitchFamily="18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066800" y="152400"/>
            <a:ext cx="6853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66FF"/>
                </a:solidFill>
              </a:rPr>
              <a:t>СТАДИИ ПАТОГЕНЕЗА ВОСПАЛЕНИЯ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4" name="Group 6"/>
          <p:cNvGrpSpPr>
            <a:grpSpLocks/>
          </p:cNvGrpSpPr>
          <p:nvPr/>
        </p:nvGrpSpPr>
        <p:grpSpPr bwMode="auto">
          <a:xfrm rot="-106925">
            <a:off x="304800" y="3887788"/>
            <a:ext cx="4114800" cy="2747962"/>
            <a:chOff x="3438" y="2247"/>
            <a:chExt cx="377" cy="175"/>
          </a:xfrm>
        </p:grpSpPr>
        <p:sp>
          <p:nvSpPr>
            <p:cNvPr id="7175" name="Freeform 7" descr="Упаковочная бумага"/>
            <p:cNvSpPr>
              <a:spLocks/>
            </p:cNvSpPr>
            <p:nvPr/>
          </p:nvSpPr>
          <p:spPr bwMode="auto">
            <a:xfrm>
              <a:off x="3438" y="2247"/>
              <a:ext cx="377" cy="175"/>
            </a:xfrm>
            <a:custGeom>
              <a:avLst/>
              <a:gdLst/>
              <a:ahLst/>
              <a:cxnLst>
                <a:cxn ang="0">
                  <a:pos x="342" y="39"/>
                </a:cxn>
                <a:cxn ang="0">
                  <a:pos x="138" y="27"/>
                </a:cxn>
                <a:cxn ang="0">
                  <a:pos x="75" y="0"/>
                </a:cxn>
                <a:cxn ang="0">
                  <a:pos x="9" y="15"/>
                </a:cxn>
                <a:cxn ang="0">
                  <a:pos x="0" y="33"/>
                </a:cxn>
                <a:cxn ang="0">
                  <a:pos x="3" y="123"/>
                </a:cxn>
                <a:cxn ang="0">
                  <a:pos x="96" y="168"/>
                </a:cxn>
                <a:cxn ang="0">
                  <a:pos x="357" y="159"/>
                </a:cxn>
                <a:cxn ang="0">
                  <a:pos x="375" y="132"/>
                </a:cxn>
                <a:cxn ang="0">
                  <a:pos x="357" y="48"/>
                </a:cxn>
                <a:cxn ang="0">
                  <a:pos x="342" y="39"/>
                </a:cxn>
              </a:cxnLst>
              <a:rect l="0" t="0" r="r" b="b"/>
              <a:pathLst>
                <a:path w="377" h="175">
                  <a:moveTo>
                    <a:pt x="342" y="39"/>
                  </a:moveTo>
                  <a:cubicBezTo>
                    <a:pt x="272" y="37"/>
                    <a:pt x="207" y="37"/>
                    <a:pt x="138" y="27"/>
                  </a:cubicBezTo>
                  <a:cubicBezTo>
                    <a:pt x="118" y="14"/>
                    <a:pt x="98" y="6"/>
                    <a:pt x="75" y="0"/>
                  </a:cubicBezTo>
                  <a:cubicBezTo>
                    <a:pt x="49" y="2"/>
                    <a:pt x="30" y="1"/>
                    <a:pt x="9" y="15"/>
                  </a:cubicBezTo>
                  <a:cubicBezTo>
                    <a:pt x="6" y="20"/>
                    <a:pt x="0" y="27"/>
                    <a:pt x="0" y="33"/>
                  </a:cubicBezTo>
                  <a:cubicBezTo>
                    <a:pt x="0" y="63"/>
                    <a:pt x="1" y="93"/>
                    <a:pt x="3" y="123"/>
                  </a:cubicBezTo>
                  <a:cubicBezTo>
                    <a:pt x="5" y="156"/>
                    <a:pt x="71" y="164"/>
                    <a:pt x="96" y="168"/>
                  </a:cubicBezTo>
                  <a:cubicBezTo>
                    <a:pt x="280" y="166"/>
                    <a:pt x="260" y="175"/>
                    <a:pt x="357" y="159"/>
                  </a:cubicBezTo>
                  <a:cubicBezTo>
                    <a:pt x="366" y="150"/>
                    <a:pt x="371" y="144"/>
                    <a:pt x="375" y="132"/>
                  </a:cubicBezTo>
                  <a:cubicBezTo>
                    <a:pt x="374" y="121"/>
                    <a:pt x="377" y="61"/>
                    <a:pt x="357" y="48"/>
                  </a:cubicBezTo>
                  <a:cubicBezTo>
                    <a:pt x="338" y="36"/>
                    <a:pt x="349" y="53"/>
                    <a:pt x="342" y="39"/>
                  </a:cubicBez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19050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7176" name="Oval 8"/>
            <p:cNvSpPr>
              <a:spLocks noChangeArrowheads="1"/>
            </p:cNvSpPr>
            <p:nvPr/>
          </p:nvSpPr>
          <p:spPr bwMode="auto">
            <a:xfrm rot="1614571">
              <a:off x="3477" y="2310"/>
              <a:ext cx="138" cy="72"/>
            </a:xfrm>
            <a:prstGeom prst="ellipse">
              <a:avLst/>
            </a:prstGeom>
            <a:solidFill>
              <a:srgbClr val="CCCC00"/>
            </a:solidFill>
            <a:ln w="9525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219200" y="152400"/>
            <a:ext cx="6181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FF00"/>
                </a:solidFill>
              </a:rPr>
              <a:t>ФАЗА ПЕРВИЧНОЙ АЛЬТЕРАЦИИ</a:t>
            </a:r>
          </a:p>
        </p:txBody>
      </p:sp>
      <p:grpSp>
        <p:nvGrpSpPr>
          <p:cNvPr id="7191" name="Group 23"/>
          <p:cNvGrpSpPr>
            <a:grpSpLocks/>
          </p:cNvGrpSpPr>
          <p:nvPr/>
        </p:nvGrpSpPr>
        <p:grpSpPr bwMode="auto">
          <a:xfrm>
            <a:off x="4572000" y="3962400"/>
            <a:ext cx="4040188" cy="2747963"/>
            <a:chOff x="2880" y="2496"/>
            <a:chExt cx="2545" cy="1731"/>
          </a:xfrm>
        </p:grpSpPr>
        <p:grpSp>
          <p:nvGrpSpPr>
            <p:cNvPr id="7171" name="Group 3"/>
            <p:cNvGrpSpPr>
              <a:grpSpLocks/>
            </p:cNvGrpSpPr>
            <p:nvPr/>
          </p:nvGrpSpPr>
          <p:grpSpPr bwMode="auto">
            <a:xfrm rot="-106925">
              <a:off x="2880" y="2496"/>
              <a:ext cx="2545" cy="1731"/>
              <a:chOff x="3438" y="2247"/>
              <a:chExt cx="377" cy="175"/>
            </a:xfrm>
          </p:grpSpPr>
          <p:sp>
            <p:nvSpPr>
              <p:cNvPr id="7172" name="Freeform 4" descr="Упаковочная бумага"/>
              <p:cNvSpPr>
                <a:spLocks/>
              </p:cNvSpPr>
              <p:nvPr/>
            </p:nvSpPr>
            <p:spPr bwMode="auto">
              <a:xfrm>
                <a:off x="3438" y="2247"/>
                <a:ext cx="377" cy="175"/>
              </a:xfrm>
              <a:custGeom>
                <a:avLst/>
                <a:gdLst/>
                <a:ahLst/>
                <a:cxnLst>
                  <a:cxn ang="0">
                    <a:pos x="342" y="39"/>
                  </a:cxn>
                  <a:cxn ang="0">
                    <a:pos x="138" y="27"/>
                  </a:cxn>
                  <a:cxn ang="0">
                    <a:pos x="75" y="0"/>
                  </a:cxn>
                  <a:cxn ang="0">
                    <a:pos x="9" y="15"/>
                  </a:cxn>
                  <a:cxn ang="0">
                    <a:pos x="0" y="33"/>
                  </a:cxn>
                  <a:cxn ang="0">
                    <a:pos x="3" y="123"/>
                  </a:cxn>
                  <a:cxn ang="0">
                    <a:pos x="96" y="168"/>
                  </a:cxn>
                  <a:cxn ang="0">
                    <a:pos x="357" y="159"/>
                  </a:cxn>
                  <a:cxn ang="0">
                    <a:pos x="375" y="132"/>
                  </a:cxn>
                  <a:cxn ang="0">
                    <a:pos x="357" y="48"/>
                  </a:cxn>
                  <a:cxn ang="0">
                    <a:pos x="342" y="39"/>
                  </a:cxn>
                </a:cxnLst>
                <a:rect l="0" t="0" r="r" b="b"/>
                <a:pathLst>
                  <a:path w="377" h="175">
                    <a:moveTo>
                      <a:pt x="342" y="39"/>
                    </a:moveTo>
                    <a:cubicBezTo>
                      <a:pt x="272" y="37"/>
                      <a:pt x="207" y="37"/>
                      <a:pt x="138" y="27"/>
                    </a:cubicBezTo>
                    <a:cubicBezTo>
                      <a:pt x="118" y="14"/>
                      <a:pt x="98" y="6"/>
                      <a:pt x="75" y="0"/>
                    </a:cubicBezTo>
                    <a:cubicBezTo>
                      <a:pt x="49" y="2"/>
                      <a:pt x="30" y="1"/>
                      <a:pt x="9" y="15"/>
                    </a:cubicBezTo>
                    <a:cubicBezTo>
                      <a:pt x="6" y="20"/>
                      <a:pt x="0" y="27"/>
                      <a:pt x="0" y="33"/>
                    </a:cubicBezTo>
                    <a:cubicBezTo>
                      <a:pt x="0" y="63"/>
                      <a:pt x="1" y="93"/>
                      <a:pt x="3" y="123"/>
                    </a:cubicBezTo>
                    <a:cubicBezTo>
                      <a:pt x="5" y="156"/>
                      <a:pt x="71" y="164"/>
                      <a:pt x="96" y="168"/>
                    </a:cubicBezTo>
                    <a:cubicBezTo>
                      <a:pt x="280" y="166"/>
                      <a:pt x="260" y="175"/>
                      <a:pt x="357" y="159"/>
                    </a:cubicBezTo>
                    <a:cubicBezTo>
                      <a:pt x="366" y="150"/>
                      <a:pt x="371" y="144"/>
                      <a:pt x="375" y="132"/>
                    </a:cubicBezTo>
                    <a:cubicBezTo>
                      <a:pt x="374" y="121"/>
                      <a:pt x="377" y="61"/>
                      <a:pt x="357" y="48"/>
                    </a:cubicBezTo>
                    <a:cubicBezTo>
                      <a:pt x="338" y="36"/>
                      <a:pt x="349" y="53"/>
                      <a:pt x="342" y="39"/>
                    </a:cubicBez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905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7173" name="Oval 5"/>
              <p:cNvSpPr>
                <a:spLocks noChangeArrowheads="1"/>
              </p:cNvSpPr>
              <p:nvPr/>
            </p:nvSpPr>
            <p:spPr bwMode="auto">
              <a:xfrm rot="1614571">
                <a:off x="3477" y="2310"/>
                <a:ext cx="138" cy="72"/>
              </a:xfrm>
              <a:prstGeom prst="ellipse">
                <a:avLst/>
              </a:prstGeom>
              <a:solidFill>
                <a:srgbClr val="CCCC00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180" name="Freeform 12"/>
            <p:cNvSpPr>
              <a:spLocks/>
            </p:cNvSpPr>
            <p:nvPr/>
          </p:nvSpPr>
          <p:spPr bwMode="auto">
            <a:xfrm>
              <a:off x="4176" y="2784"/>
              <a:ext cx="1001" cy="1176"/>
            </a:xfrm>
            <a:custGeom>
              <a:avLst/>
              <a:gdLst/>
              <a:ahLst/>
              <a:cxnLst>
                <a:cxn ang="0">
                  <a:pos x="176" y="56"/>
                </a:cxn>
                <a:cxn ang="0">
                  <a:pos x="32" y="152"/>
                </a:cxn>
                <a:cxn ang="0">
                  <a:pos x="32" y="296"/>
                </a:cxn>
                <a:cxn ang="0">
                  <a:pos x="224" y="392"/>
                </a:cxn>
                <a:cxn ang="0">
                  <a:pos x="176" y="584"/>
                </a:cxn>
                <a:cxn ang="0">
                  <a:pos x="416" y="632"/>
                </a:cxn>
                <a:cxn ang="0">
                  <a:pos x="464" y="728"/>
                </a:cxn>
                <a:cxn ang="0">
                  <a:pos x="320" y="872"/>
                </a:cxn>
                <a:cxn ang="0">
                  <a:pos x="368" y="1016"/>
                </a:cxn>
                <a:cxn ang="0">
                  <a:pos x="434" y="911"/>
                </a:cxn>
                <a:cxn ang="0">
                  <a:pos x="560" y="968"/>
                </a:cxn>
                <a:cxn ang="0">
                  <a:pos x="704" y="1016"/>
                </a:cxn>
                <a:cxn ang="0">
                  <a:pos x="848" y="1160"/>
                </a:cxn>
                <a:cxn ang="0">
                  <a:pos x="944" y="1208"/>
                </a:cxn>
                <a:cxn ang="0">
                  <a:pos x="992" y="1064"/>
                </a:cxn>
                <a:cxn ang="0">
                  <a:pos x="888" y="878"/>
                </a:cxn>
                <a:cxn ang="0">
                  <a:pos x="896" y="632"/>
                </a:cxn>
                <a:cxn ang="0">
                  <a:pos x="848" y="392"/>
                </a:cxn>
                <a:cxn ang="0">
                  <a:pos x="800" y="56"/>
                </a:cxn>
                <a:cxn ang="0">
                  <a:pos x="176" y="56"/>
                </a:cxn>
              </a:cxnLst>
              <a:rect l="0" t="0" r="r" b="b"/>
              <a:pathLst>
                <a:path w="1001" h="1224">
                  <a:moveTo>
                    <a:pt x="176" y="56"/>
                  </a:moveTo>
                  <a:cubicBezTo>
                    <a:pt x="48" y="72"/>
                    <a:pt x="56" y="112"/>
                    <a:pt x="32" y="152"/>
                  </a:cubicBezTo>
                  <a:cubicBezTo>
                    <a:pt x="8" y="192"/>
                    <a:pt x="0" y="256"/>
                    <a:pt x="32" y="296"/>
                  </a:cubicBezTo>
                  <a:cubicBezTo>
                    <a:pt x="64" y="336"/>
                    <a:pt x="200" y="344"/>
                    <a:pt x="224" y="392"/>
                  </a:cubicBezTo>
                  <a:cubicBezTo>
                    <a:pt x="248" y="440"/>
                    <a:pt x="144" y="544"/>
                    <a:pt x="176" y="584"/>
                  </a:cubicBezTo>
                  <a:cubicBezTo>
                    <a:pt x="208" y="624"/>
                    <a:pt x="368" y="608"/>
                    <a:pt x="416" y="632"/>
                  </a:cubicBezTo>
                  <a:cubicBezTo>
                    <a:pt x="464" y="656"/>
                    <a:pt x="480" y="688"/>
                    <a:pt x="464" y="728"/>
                  </a:cubicBezTo>
                  <a:cubicBezTo>
                    <a:pt x="448" y="768"/>
                    <a:pt x="336" y="824"/>
                    <a:pt x="320" y="872"/>
                  </a:cubicBezTo>
                  <a:cubicBezTo>
                    <a:pt x="304" y="920"/>
                    <a:pt x="349" y="1010"/>
                    <a:pt x="368" y="1016"/>
                  </a:cubicBezTo>
                  <a:cubicBezTo>
                    <a:pt x="387" y="1022"/>
                    <a:pt x="402" y="919"/>
                    <a:pt x="434" y="911"/>
                  </a:cubicBezTo>
                  <a:cubicBezTo>
                    <a:pt x="466" y="903"/>
                    <a:pt x="515" y="951"/>
                    <a:pt x="560" y="968"/>
                  </a:cubicBezTo>
                  <a:cubicBezTo>
                    <a:pt x="605" y="985"/>
                    <a:pt x="656" y="984"/>
                    <a:pt x="704" y="1016"/>
                  </a:cubicBezTo>
                  <a:cubicBezTo>
                    <a:pt x="752" y="1048"/>
                    <a:pt x="808" y="1128"/>
                    <a:pt x="848" y="1160"/>
                  </a:cubicBezTo>
                  <a:cubicBezTo>
                    <a:pt x="888" y="1192"/>
                    <a:pt x="920" y="1224"/>
                    <a:pt x="944" y="1208"/>
                  </a:cubicBezTo>
                  <a:cubicBezTo>
                    <a:pt x="968" y="1192"/>
                    <a:pt x="1001" y="1119"/>
                    <a:pt x="992" y="1064"/>
                  </a:cubicBezTo>
                  <a:cubicBezTo>
                    <a:pt x="983" y="1009"/>
                    <a:pt x="904" y="950"/>
                    <a:pt x="888" y="878"/>
                  </a:cubicBezTo>
                  <a:cubicBezTo>
                    <a:pt x="872" y="806"/>
                    <a:pt x="903" y="713"/>
                    <a:pt x="896" y="632"/>
                  </a:cubicBezTo>
                  <a:cubicBezTo>
                    <a:pt x="889" y="551"/>
                    <a:pt x="864" y="488"/>
                    <a:pt x="848" y="392"/>
                  </a:cubicBezTo>
                  <a:cubicBezTo>
                    <a:pt x="832" y="296"/>
                    <a:pt x="912" y="112"/>
                    <a:pt x="800" y="56"/>
                  </a:cubicBezTo>
                  <a:cubicBezTo>
                    <a:pt x="688" y="0"/>
                    <a:pt x="304" y="40"/>
                    <a:pt x="176" y="56"/>
                  </a:cubicBezTo>
                  <a:close/>
                </a:path>
              </a:pathLst>
            </a:custGeom>
            <a:gradFill rotWithShape="0">
              <a:gsLst>
                <a:gs pos="0">
                  <a:srgbClr val="0066FF">
                    <a:gamma/>
                    <a:shade val="69412"/>
                    <a:invGamma/>
                  </a:srgbClr>
                </a:gs>
                <a:gs pos="100000">
                  <a:srgbClr val="0066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7170" name="AutoShape 2"/>
          <p:cNvSpPr>
            <a:spLocks noChangeArrowheads="1"/>
          </p:cNvSpPr>
          <p:nvPr/>
        </p:nvSpPr>
        <p:spPr bwMode="auto">
          <a:xfrm rot="1512513">
            <a:off x="5399088" y="1639888"/>
            <a:ext cx="3581400" cy="3733800"/>
          </a:xfrm>
          <a:prstGeom prst="lightningBolt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rect">
              <a:fillToRect l="100000" t="100000"/>
            </a:path>
          </a:gra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latin typeface="Times New Roman" pitchFamily="18" charset="0"/>
            </a:endParaRPr>
          </a:p>
        </p:txBody>
      </p:sp>
      <p:sp>
        <p:nvSpPr>
          <p:cNvPr id="7188" name="AutoShape 20"/>
          <p:cNvSpPr>
            <a:spLocks noChangeArrowheads="1"/>
          </p:cNvSpPr>
          <p:nvPr/>
        </p:nvSpPr>
        <p:spPr bwMode="auto">
          <a:xfrm rot="5400000">
            <a:off x="1487487" y="3313113"/>
            <a:ext cx="2282825" cy="838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547688" y="1973263"/>
            <a:ext cx="4471987" cy="608012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FF3300"/>
                </a:solidFill>
              </a:rPr>
              <a:t>Клетки-эффекторы</a:t>
            </a:r>
          </a:p>
        </p:txBody>
      </p:sp>
      <p:sp>
        <p:nvSpPr>
          <p:cNvPr id="7190" name="AutoShape 22"/>
          <p:cNvSpPr>
            <a:spLocks noChangeArrowheads="1"/>
          </p:cNvSpPr>
          <p:nvPr/>
        </p:nvSpPr>
        <p:spPr bwMode="auto">
          <a:xfrm rot="10800000">
            <a:off x="3657600" y="5029200"/>
            <a:ext cx="1254125" cy="838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867400" y="1219200"/>
            <a:ext cx="21510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i="1">
                <a:solidFill>
                  <a:srgbClr val="FF66FF"/>
                </a:solidFill>
              </a:rPr>
              <a:t>флогогенный</a:t>
            </a:r>
          </a:p>
          <a:p>
            <a:pPr algn="ctr"/>
            <a:r>
              <a:rPr lang="ru-RU" i="1">
                <a:solidFill>
                  <a:srgbClr val="FF66FF"/>
                </a:solidFill>
              </a:rPr>
              <a:t>фактор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2921000" y="4343400"/>
            <a:ext cx="347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i="1">
                <a:solidFill>
                  <a:srgbClr val="FF3300"/>
                </a:solidFill>
              </a:rPr>
              <a:t>Факторы вторичной</a:t>
            </a:r>
          </a:p>
          <a:p>
            <a:pPr algn="ctr"/>
            <a:r>
              <a:rPr lang="ru-RU" b="1" i="1">
                <a:solidFill>
                  <a:srgbClr val="FF3300"/>
                </a:solidFill>
              </a:rPr>
              <a:t>альтерации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4876800" y="5867400"/>
            <a:ext cx="276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Клетка-мишень 1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914400" y="5791200"/>
            <a:ext cx="276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</a:rPr>
              <a:t>Клетка-мишень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Freeform 10" descr="Розовая тисненая бумага"/>
          <p:cNvSpPr>
            <a:spLocks/>
          </p:cNvSpPr>
          <p:nvPr/>
        </p:nvSpPr>
        <p:spPr bwMode="auto">
          <a:xfrm rot="-106925">
            <a:off x="7772400" y="990600"/>
            <a:ext cx="1219200" cy="1376363"/>
          </a:xfrm>
          <a:custGeom>
            <a:avLst/>
            <a:gdLst/>
            <a:ahLst/>
            <a:cxnLst>
              <a:cxn ang="0">
                <a:pos x="342" y="39"/>
              </a:cxn>
              <a:cxn ang="0">
                <a:pos x="138" y="27"/>
              </a:cxn>
              <a:cxn ang="0">
                <a:pos x="75" y="0"/>
              </a:cxn>
              <a:cxn ang="0">
                <a:pos x="9" y="15"/>
              </a:cxn>
              <a:cxn ang="0">
                <a:pos x="0" y="33"/>
              </a:cxn>
              <a:cxn ang="0">
                <a:pos x="3" y="123"/>
              </a:cxn>
              <a:cxn ang="0">
                <a:pos x="96" y="168"/>
              </a:cxn>
              <a:cxn ang="0">
                <a:pos x="357" y="159"/>
              </a:cxn>
              <a:cxn ang="0">
                <a:pos x="375" y="132"/>
              </a:cxn>
              <a:cxn ang="0">
                <a:pos x="357" y="48"/>
              </a:cxn>
              <a:cxn ang="0">
                <a:pos x="342" y="39"/>
              </a:cxn>
            </a:cxnLst>
            <a:rect l="0" t="0" r="r" b="b"/>
            <a:pathLst>
              <a:path w="377" h="175">
                <a:moveTo>
                  <a:pt x="342" y="39"/>
                </a:moveTo>
                <a:cubicBezTo>
                  <a:pt x="272" y="37"/>
                  <a:pt x="207" y="37"/>
                  <a:pt x="138" y="27"/>
                </a:cubicBezTo>
                <a:cubicBezTo>
                  <a:pt x="118" y="14"/>
                  <a:pt x="98" y="6"/>
                  <a:pt x="75" y="0"/>
                </a:cubicBezTo>
                <a:cubicBezTo>
                  <a:pt x="49" y="2"/>
                  <a:pt x="30" y="1"/>
                  <a:pt x="9" y="15"/>
                </a:cubicBezTo>
                <a:cubicBezTo>
                  <a:pt x="6" y="20"/>
                  <a:pt x="0" y="27"/>
                  <a:pt x="0" y="33"/>
                </a:cubicBezTo>
                <a:cubicBezTo>
                  <a:pt x="0" y="63"/>
                  <a:pt x="1" y="93"/>
                  <a:pt x="3" y="123"/>
                </a:cubicBezTo>
                <a:cubicBezTo>
                  <a:pt x="5" y="156"/>
                  <a:pt x="71" y="164"/>
                  <a:pt x="96" y="168"/>
                </a:cubicBezTo>
                <a:cubicBezTo>
                  <a:pt x="280" y="166"/>
                  <a:pt x="260" y="175"/>
                  <a:pt x="357" y="159"/>
                </a:cubicBezTo>
                <a:cubicBezTo>
                  <a:pt x="366" y="150"/>
                  <a:pt x="371" y="144"/>
                  <a:pt x="375" y="132"/>
                </a:cubicBezTo>
                <a:cubicBezTo>
                  <a:pt x="374" y="121"/>
                  <a:pt x="377" y="61"/>
                  <a:pt x="357" y="48"/>
                </a:cubicBezTo>
                <a:cubicBezTo>
                  <a:pt x="338" y="36"/>
                  <a:pt x="349" y="53"/>
                  <a:pt x="342" y="39"/>
                </a:cubicBez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9050" cmpd="sng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8203" name="Oval 11" descr="Гранит"/>
          <p:cNvSpPr>
            <a:spLocks noChangeArrowheads="1"/>
          </p:cNvSpPr>
          <p:nvPr/>
        </p:nvSpPr>
        <p:spPr bwMode="auto">
          <a:xfrm rot="1507646">
            <a:off x="7899400" y="1493838"/>
            <a:ext cx="447675" cy="566737"/>
          </a:xfrm>
          <a:prstGeom prst="ellipse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4" name="Freeform 12"/>
          <p:cNvSpPr>
            <a:spLocks/>
          </p:cNvSpPr>
          <p:nvPr/>
        </p:nvSpPr>
        <p:spPr bwMode="auto">
          <a:xfrm>
            <a:off x="8393113" y="1219200"/>
            <a:ext cx="479425" cy="935038"/>
          </a:xfrm>
          <a:custGeom>
            <a:avLst/>
            <a:gdLst/>
            <a:ahLst/>
            <a:cxnLst>
              <a:cxn ang="0">
                <a:pos x="176" y="56"/>
              </a:cxn>
              <a:cxn ang="0">
                <a:pos x="32" y="152"/>
              </a:cxn>
              <a:cxn ang="0">
                <a:pos x="32" y="296"/>
              </a:cxn>
              <a:cxn ang="0">
                <a:pos x="224" y="392"/>
              </a:cxn>
              <a:cxn ang="0">
                <a:pos x="176" y="584"/>
              </a:cxn>
              <a:cxn ang="0">
                <a:pos x="416" y="632"/>
              </a:cxn>
              <a:cxn ang="0">
                <a:pos x="464" y="728"/>
              </a:cxn>
              <a:cxn ang="0">
                <a:pos x="320" y="872"/>
              </a:cxn>
              <a:cxn ang="0">
                <a:pos x="368" y="1016"/>
              </a:cxn>
              <a:cxn ang="0">
                <a:pos x="434" y="911"/>
              </a:cxn>
              <a:cxn ang="0">
                <a:pos x="560" y="968"/>
              </a:cxn>
              <a:cxn ang="0">
                <a:pos x="704" y="1016"/>
              </a:cxn>
              <a:cxn ang="0">
                <a:pos x="848" y="1160"/>
              </a:cxn>
              <a:cxn ang="0">
                <a:pos x="944" y="1208"/>
              </a:cxn>
              <a:cxn ang="0">
                <a:pos x="992" y="1064"/>
              </a:cxn>
              <a:cxn ang="0">
                <a:pos x="888" y="878"/>
              </a:cxn>
              <a:cxn ang="0">
                <a:pos x="896" y="632"/>
              </a:cxn>
              <a:cxn ang="0">
                <a:pos x="848" y="392"/>
              </a:cxn>
              <a:cxn ang="0">
                <a:pos x="800" y="56"/>
              </a:cxn>
              <a:cxn ang="0">
                <a:pos x="176" y="56"/>
              </a:cxn>
            </a:cxnLst>
            <a:rect l="0" t="0" r="r" b="b"/>
            <a:pathLst>
              <a:path w="1001" h="1224">
                <a:moveTo>
                  <a:pt x="176" y="56"/>
                </a:moveTo>
                <a:cubicBezTo>
                  <a:pt x="48" y="72"/>
                  <a:pt x="56" y="112"/>
                  <a:pt x="32" y="152"/>
                </a:cubicBezTo>
                <a:cubicBezTo>
                  <a:pt x="8" y="192"/>
                  <a:pt x="0" y="256"/>
                  <a:pt x="32" y="296"/>
                </a:cubicBezTo>
                <a:cubicBezTo>
                  <a:pt x="64" y="336"/>
                  <a:pt x="200" y="344"/>
                  <a:pt x="224" y="392"/>
                </a:cubicBezTo>
                <a:cubicBezTo>
                  <a:pt x="248" y="440"/>
                  <a:pt x="144" y="544"/>
                  <a:pt x="176" y="584"/>
                </a:cubicBezTo>
                <a:cubicBezTo>
                  <a:pt x="208" y="624"/>
                  <a:pt x="368" y="608"/>
                  <a:pt x="416" y="632"/>
                </a:cubicBezTo>
                <a:cubicBezTo>
                  <a:pt x="464" y="656"/>
                  <a:pt x="480" y="688"/>
                  <a:pt x="464" y="728"/>
                </a:cubicBezTo>
                <a:cubicBezTo>
                  <a:pt x="448" y="768"/>
                  <a:pt x="336" y="824"/>
                  <a:pt x="320" y="872"/>
                </a:cubicBezTo>
                <a:cubicBezTo>
                  <a:pt x="304" y="920"/>
                  <a:pt x="349" y="1010"/>
                  <a:pt x="368" y="1016"/>
                </a:cubicBezTo>
                <a:cubicBezTo>
                  <a:pt x="387" y="1022"/>
                  <a:pt x="402" y="919"/>
                  <a:pt x="434" y="911"/>
                </a:cubicBezTo>
                <a:cubicBezTo>
                  <a:pt x="466" y="903"/>
                  <a:pt x="515" y="951"/>
                  <a:pt x="560" y="968"/>
                </a:cubicBezTo>
                <a:cubicBezTo>
                  <a:pt x="605" y="985"/>
                  <a:pt x="656" y="984"/>
                  <a:pt x="704" y="1016"/>
                </a:cubicBezTo>
                <a:cubicBezTo>
                  <a:pt x="752" y="1048"/>
                  <a:pt x="808" y="1128"/>
                  <a:pt x="848" y="1160"/>
                </a:cubicBezTo>
                <a:cubicBezTo>
                  <a:pt x="888" y="1192"/>
                  <a:pt x="920" y="1224"/>
                  <a:pt x="944" y="1208"/>
                </a:cubicBezTo>
                <a:cubicBezTo>
                  <a:pt x="968" y="1192"/>
                  <a:pt x="1001" y="1119"/>
                  <a:pt x="992" y="1064"/>
                </a:cubicBezTo>
                <a:cubicBezTo>
                  <a:pt x="983" y="1009"/>
                  <a:pt x="904" y="950"/>
                  <a:pt x="888" y="878"/>
                </a:cubicBezTo>
                <a:cubicBezTo>
                  <a:pt x="872" y="806"/>
                  <a:pt x="903" y="713"/>
                  <a:pt x="896" y="632"/>
                </a:cubicBezTo>
                <a:cubicBezTo>
                  <a:pt x="889" y="551"/>
                  <a:pt x="864" y="488"/>
                  <a:pt x="848" y="392"/>
                </a:cubicBezTo>
                <a:cubicBezTo>
                  <a:pt x="832" y="296"/>
                  <a:pt x="912" y="112"/>
                  <a:pt x="800" y="56"/>
                </a:cubicBezTo>
                <a:cubicBezTo>
                  <a:pt x="688" y="0"/>
                  <a:pt x="304" y="40"/>
                  <a:pt x="176" y="56"/>
                </a:cubicBezTo>
                <a:close/>
              </a:path>
            </a:pathLst>
          </a:custGeom>
          <a:gradFill rotWithShape="0">
            <a:gsLst>
              <a:gs pos="0">
                <a:schemeClr val="bg1">
                  <a:gamma/>
                  <a:shade val="13333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461000" y="771525"/>
            <a:ext cx="24590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ru-RU" sz="20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Гидролитические </a:t>
            </a:r>
            <a:endParaRPr lang="ru-RU" sz="2000" b="1" i="1">
              <a:solidFill>
                <a:srgbClr val="FFFF00"/>
              </a:solidFill>
              <a:latin typeface="Times New Roman" pitchFamily="18" charset="0"/>
            </a:endParaRPr>
          </a:p>
          <a:p>
            <a:pPr algn="r"/>
            <a:r>
              <a:rPr lang="ru-RU" sz="20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ферменты лизосом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335713" y="2262188"/>
            <a:ext cx="27051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ru-RU" sz="2000" b="1" i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Активные </a:t>
            </a:r>
            <a:endParaRPr lang="ru-RU" sz="2000" b="1" i="1">
              <a:solidFill>
                <a:srgbClr val="00FF00"/>
              </a:solidFill>
              <a:latin typeface="Times New Roman" pitchFamily="18" charset="0"/>
            </a:endParaRPr>
          </a:p>
          <a:p>
            <a:pPr algn="r"/>
            <a:r>
              <a:rPr lang="ru-RU" sz="2000" b="1" i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кислородные и </a:t>
            </a:r>
            <a:endParaRPr lang="ru-RU" sz="2000" b="1" i="1">
              <a:solidFill>
                <a:srgbClr val="00FF00"/>
              </a:solidFill>
              <a:latin typeface="Times New Roman" pitchFamily="18" charset="0"/>
            </a:endParaRPr>
          </a:p>
          <a:p>
            <a:pPr algn="r"/>
            <a:r>
              <a:rPr lang="ru-RU" sz="2000" b="1" i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кислород-галогеновые </a:t>
            </a:r>
            <a:endParaRPr lang="ru-RU" sz="2000" b="1" i="1">
              <a:solidFill>
                <a:srgbClr val="00FF00"/>
              </a:solidFill>
              <a:latin typeface="Times New Roman" pitchFamily="18" charset="0"/>
            </a:endParaRPr>
          </a:p>
          <a:p>
            <a:pPr algn="r"/>
            <a:r>
              <a:rPr lang="ru-RU" sz="2000" b="1" i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радикалы</a:t>
            </a:r>
            <a:r>
              <a:rPr lang="ru-RU">
                <a:latin typeface="Times New Roman" pitchFamily="18" charset="0"/>
              </a:rPr>
              <a:t> 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746125" y="192088"/>
            <a:ext cx="828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00"/>
                </a:solidFill>
              </a:rPr>
              <a:t>ГУМОРАЛЬНЫЕ ФАКТОРЫ ВТОРИЧНОЙ АЛЬТЕРАЦИИ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2700" y="1241425"/>
            <a:ext cx="3030538" cy="260985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i="1">
                <a:latin typeface="Times New Roman" pitchFamily="18" charset="0"/>
                <a:cs typeface="Times New Roman" pitchFamily="18" charset="0"/>
              </a:rPr>
              <a:t>коллагеназа </a:t>
            </a:r>
            <a:endParaRPr lang="ru-RU" sz="2000" i="1">
              <a:latin typeface="Times New Roman" pitchFamily="18" charset="0"/>
            </a:endParaRPr>
          </a:p>
          <a:p>
            <a:r>
              <a:rPr lang="ru-RU" sz="2000" i="1">
                <a:latin typeface="Times New Roman" pitchFamily="18" charset="0"/>
                <a:cs typeface="Times New Roman" pitchFamily="18" charset="0"/>
              </a:rPr>
              <a:t>щелочная фосфатаза</a:t>
            </a:r>
            <a:endParaRPr lang="ru-RU" sz="2000" i="1">
              <a:latin typeface="Times New Roman" pitchFamily="18" charset="0"/>
            </a:endParaRPr>
          </a:p>
          <a:p>
            <a:r>
              <a:rPr lang="ru-RU" sz="2000" i="1">
                <a:latin typeface="Times New Roman" pitchFamily="18" charset="0"/>
                <a:cs typeface="Times New Roman" pitchFamily="18" charset="0"/>
              </a:rPr>
              <a:t>лизоцим </a:t>
            </a:r>
            <a:endParaRPr lang="ru-RU" sz="2000" i="1">
              <a:latin typeface="Times New Roman" pitchFamily="18" charset="0"/>
            </a:endParaRPr>
          </a:p>
          <a:p>
            <a:r>
              <a:rPr lang="ru-RU" sz="2000" i="1">
                <a:latin typeface="Times New Roman" pitchFamily="18" charset="0"/>
                <a:cs typeface="Times New Roman" pitchFamily="18" charset="0"/>
              </a:rPr>
              <a:t>катионные антибио</a:t>
            </a:r>
            <a:r>
              <a:rPr lang="ru-RU" sz="2000" i="1">
                <a:latin typeface="Times New Roman" pitchFamily="18" charset="0"/>
              </a:rPr>
              <a:t>-</a:t>
            </a:r>
          </a:p>
          <a:p>
            <a:r>
              <a:rPr lang="ru-RU" sz="2000" i="1">
                <a:latin typeface="Times New Roman" pitchFamily="18" charset="0"/>
                <a:cs typeface="Times New Roman" pitchFamily="18" charset="0"/>
              </a:rPr>
              <a:t>тические белки</a:t>
            </a:r>
            <a:endParaRPr lang="ru-RU" sz="2000" i="1">
              <a:latin typeface="Times New Roman" pitchFamily="18" charset="0"/>
            </a:endParaRPr>
          </a:p>
          <a:p>
            <a:r>
              <a:rPr lang="ru-RU" sz="2000" i="1">
                <a:latin typeface="Times New Roman" pitchFamily="18" charset="0"/>
                <a:cs typeface="Times New Roman" pitchFamily="18" charset="0"/>
              </a:rPr>
              <a:t>азуроцидин и катепсин G </a:t>
            </a:r>
            <a:endParaRPr lang="ru-RU" sz="2000" i="1">
              <a:latin typeface="Times New Roman" pitchFamily="18" charset="0"/>
            </a:endParaRPr>
          </a:p>
          <a:p>
            <a:r>
              <a:rPr lang="ru-RU" sz="2000" i="1">
                <a:latin typeface="Times New Roman" pitchFamily="18" charset="0"/>
                <a:cs typeface="Times New Roman" pitchFamily="18" charset="0"/>
              </a:rPr>
              <a:t>лактоферрин </a:t>
            </a:r>
            <a:endParaRPr lang="ru-RU" sz="2000" i="1">
              <a:latin typeface="Times New Roman" pitchFamily="18" charset="0"/>
            </a:endParaRPr>
          </a:p>
          <a:p>
            <a:r>
              <a:rPr lang="ru-RU" sz="2000" i="1">
                <a:latin typeface="Times New Roman" pitchFamily="18" charset="0"/>
                <a:cs typeface="Times New Roman" pitchFamily="18" charset="0"/>
              </a:rPr>
              <a:t>дефензины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>
                <a:latin typeface="Times New Roman" pitchFamily="18" charset="0"/>
              </a:rPr>
              <a:t> </a:t>
            </a:r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0" y="762000"/>
            <a:ext cx="3060700" cy="457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нейтрофил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85725" y="5413375"/>
            <a:ext cx="2578100" cy="139065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i="1">
                <a:latin typeface="Times New Roman" pitchFamily="18" charset="0"/>
                <a:cs typeface="Times New Roman" pitchFamily="18" charset="0"/>
              </a:rPr>
              <a:t>катионные антибио</a:t>
            </a:r>
            <a:r>
              <a:rPr lang="ru-RU" sz="2000" i="1">
                <a:latin typeface="Times New Roman" pitchFamily="18" charset="0"/>
              </a:rPr>
              <a:t>-</a:t>
            </a:r>
          </a:p>
          <a:p>
            <a:pPr algn="ctr"/>
            <a:r>
              <a:rPr lang="ru-RU" sz="2000" i="1">
                <a:latin typeface="Times New Roman" pitchFamily="18" charset="0"/>
                <a:cs typeface="Times New Roman" pitchFamily="18" charset="0"/>
              </a:rPr>
              <a:t>тические белки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/>
              <a:t>NO</a:t>
            </a:r>
            <a:endParaRPr lang="ru-RU" sz="2000" i="1">
              <a:latin typeface="Times New Roman" pitchFamily="18" charset="0"/>
            </a:endParaRPr>
          </a:p>
          <a:p>
            <a:pPr algn="ctr"/>
            <a:r>
              <a:rPr lang="ru-RU" sz="2000" i="1">
                <a:latin typeface="Times New Roman" pitchFamily="18" charset="0"/>
                <a:cs typeface="Times New Roman" pitchFamily="18" charset="0"/>
              </a:rPr>
              <a:t>фактор некроза </a:t>
            </a:r>
            <a:endParaRPr lang="ru-RU" sz="2000" i="1">
              <a:latin typeface="Times New Roman" pitchFamily="18" charset="0"/>
            </a:endParaRPr>
          </a:p>
          <a:p>
            <a:pPr algn="ctr"/>
            <a:r>
              <a:rPr lang="ru-RU" sz="2000" i="1">
                <a:latin typeface="Times New Roman" pitchFamily="18" charset="0"/>
                <a:cs typeface="Times New Roman" pitchFamily="18" charset="0"/>
              </a:rPr>
              <a:t>опухолей альфа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211" name="AutoShape 19"/>
          <p:cNvSpPr>
            <a:spLocks noChangeArrowheads="1"/>
          </p:cNvSpPr>
          <p:nvPr/>
        </p:nvSpPr>
        <p:spPr bwMode="auto">
          <a:xfrm>
            <a:off x="73025" y="4933950"/>
            <a:ext cx="2590800" cy="457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макрофаг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108700" y="5965825"/>
            <a:ext cx="2930525" cy="78105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i="1">
                <a:latin typeface="Times New Roman" pitchFamily="18" charset="0"/>
                <a:cs typeface="Times New Roman" pitchFamily="18" charset="0"/>
              </a:rPr>
              <a:t>катионный белок </a:t>
            </a:r>
            <a:endParaRPr lang="ru-RU" sz="2000" i="1">
              <a:latin typeface="Times New Roman" pitchFamily="18" charset="0"/>
            </a:endParaRPr>
          </a:p>
          <a:p>
            <a:pPr algn="ctr"/>
            <a:r>
              <a:rPr lang="ru-RU" sz="2000" i="1">
                <a:latin typeface="Times New Roman" pitchFamily="18" charset="0"/>
                <a:cs typeface="Times New Roman" pitchFamily="18" charset="0"/>
              </a:rPr>
              <a:t>главный основной белок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>
                <a:latin typeface="Times New Roman" pitchFamily="18" charset="0"/>
              </a:rPr>
              <a:t> </a:t>
            </a:r>
          </a:p>
        </p:txBody>
      </p:sp>
      <p:sp>
        <p:nvSpPr>
          <p:cNvPr id="8213" name="AutoShape 21"/>
          <p:cNvSpPr>
            <a:spLocks noChangeArrowheads="1"/>
          </p:cNvSpPr>
          <p:nvPr/>
        </p:nvSpPr>
        <p:spPr bwMode="auto">
          <a:xfrm>
            <a:off x="6096000" y="5486400"/>
            <a:ext cx="2971800" cy="457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эозинофил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136525" y="4441825"/>
            <a:ext cx="2514600" cy="415925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i="1">
                <a:latin typeface="Times New Roman" pitchFamily="18" charset="0"/>
              </a:rPr>
              <a:t> 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триптаз</a:t>
            </a:r>
            <a:r>
              <a:rPr lang="ru-RU" sz="2000" i="1">
                <a:latin typeface="Times New Roman" pitchFamily="18" charset="0"/>
              </a:rPr>
              <a:t>а, 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химаз</a:t>
            </a:r>
            <a:r>
              <a:rPr lang="ru-RU" sz="2000" i="1">
                <a:latin typeface="Times New Roman" pitchFamily="18" charset="0"/>
              </a:rPr>
              <a:t>а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215" name="AutoShape 23"/>
          <p:cNvSpPr>
            <a:spLocks noChangeArrowheads="1"/>
          </p:cNvSpPr>
          <p:nvPr/>
        </p:nvSpPr>
        <p:spPr bwMode="auto">
          <a:xfrm>
            <a:off x="152400" y="3962400"/>
            <a:ext cx="2517775" cy="457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базофил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3135313" y="6030913"/>
            <a:ext cx="2528887" cy="720725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i="1">
                <a:latin typeface="Times New Roman" pitchFamily="18" charset="0"/>
              </a:rPr>
              <a:t> 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фактор</a:t>
            </a:r>
            <a:r>
              <a:rPr lang="ru-RU" sz="2000" i="1">
                <a:latin typeface="Times New Roman" pitchFamily="18" charset="0"/>
              </a:rPr>
              <a:t> 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некроза опухолей</a:t>
            </a:r>
            <a:r>
              <a:rPr lang="ru-RU" sz="2000" i="1">
                <a:latin typeface="Times New Roman" pitchFamily="18" charset="0"/>
              </a:rPr>
              <a:t> бета</a:t>
            </a:r>
          </a:p>
        </p:txBody>
      </p:sp>
      <p:sp>
        <p:nvSpPr>
          <p:cNvPr id="8217" name="AutoShape 25"/>
          <p:cNvSpPr>
            <a:spLocks noChangeArrowheads="1"/>
          </p:cNvSpPr>
          <p:nvPr/>
        </p:nvSpPr>
        <p:spPr bwMode="auto">
          <a:xfrm>
            <a:off x="3097213" y="5619750"/>
            <a:ext cx="2574925" cy="4032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Т-лимфоцит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6783388" y="4389438"/>
            <a:ext cx="2208212" cy="720725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i="1">
                <a:latin typeface="Times New Roman" pitchFamily="18" charset="0"/>
              </a:rPr>
              <a:t> 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цитотоксические</a:t>
            </a:r>
            <a:r>
              <a:rPr lang="ru-RU" sz="2000" i="1">
                <a:latin typeface="Times New Roman" pitchFamily="18" charset="0"/>
              </a:rPr>
              <a:t> аутоантитела</a:t>
            </a:r>
          </a:p>
        </p:txBody>
      </p:sp>
      <p:sp>
        <p:nvSpPr>
          <p:cNvPr id="8219" name="AutoShape 27"/>
          <p:cNvSpPr>
            <a:spLocks noChangeArrowheads="1"/>
          </p:cNvSpPr>
          <p:nvPr/>
        </p:nvSpPr>
        <p:spPr bwMode="auto">
          <a:xfrm>
            <a:off x="6781800" y="3962400"/>
            <a:ext cx="2209800" cy="4032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В-лимфоцит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3108325" y="1752600"/>
            <a:ext cx="2794000" cy="838200"/>
          </a:xfrm>
          <a:prstGeom prst="rect">
            <a:avLst/>
          </a:prstGeom>
          <a:noFill/>
          <a:ln w="76200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Мембраноатакующ</a:t>
            </a:r>
            <a:r>
              <a:rPr lang="ru-RU" sz="2000" b="1" i="1">
                <a:solidFill>
                  <a:srgbClr val="FFFF00"/>
                </a:solidFill>
                <a:latin typeface="Times New Roman" pitchFamily="18" charset="0"/>
              </a:rPr>
              <a:t>ий</a:t>
            </a:r>
          </a:p>
          <a:p>
            <a:pPr algn="ctr"/>
            <a:r>
              <a:rPr lang="ru-RU" sz="20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комплекс</a:t>
            </a:r>
            <a:r>
              <a:rPr lang="ru-RU" sz="20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>
                <a:solidFill>
                  <a:srgbClr val="FFFF00"/>
                </a:solidFill>
                <a:latin typeface="Arial Black" pitchFamily="34" charset="0"/>
                <a:cs typeface="Times New Roman" pitchFamily="18" charset="0"/>
              </a:rPr>
              <a:t>С</a:t>
            </a:r>
            <a:r>
              <a:rPr lang="ru-RU" sz="2000" b="1" baseline="-30000">
                <a:solidFill>
                  <a:srgbClr val="FFFF00"/>
                </a:solidFill>
                <a:cs typeface="Times New Roman" pitchFamily="18" charset="0"/>
              </a:rPr>
              <a:t>5</a:t>
            </a:r>
            <a:r>
              <a:rPr lang="ru-RU" sz="2000" b="1">
                <a:solidFill>
                  <a:srgbClr val="FFFF00"/>
                </a:solidFill>
                <a:cs typeface="Times New Roman" pitchFamily="18" charset="0"/>
              </a:rPr>
              <a:t>-С</a:t>
            </a:r>
            <a:r>
              <a:rPr lang="ru-RU" sz="2000" b="1" baseline="-30000">
                <a:solidFill>
                  <a:srgbClr val="FFFF00"/>
                </a:solidFill>
                <a:cs typeface="Times New Roman" pitchFamily="18" charset="0"/>
              </a:rPr>
              <a:t>9</a:t>
            </a:r>
            <a:r>
              <a:rPr lang="ru-RU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 rot="18772097">
            <a:off x="2626519" y="4928394"/>
            <a:ext cx="1447800" cy="1588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 rot="13082748">
            <a:off x="5622925" y="4922838"/>
            <a:ext cx="11430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 rot="7870510">
            <a:off x="5803900" y="2555875"/>
            <a:ext cx="1752600" cy="76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 rot="1833621">
            <a:off x="3124200" y="3124200"/>
            <a:ext cx="990600" cy="1588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 rot="-5400000">
            <a:off x="4686300" y="5143500"/>
            <a:ext cx="685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 rot="5366945">
            <a:off x="4762500" y="3086100"/>
            <a:ext cx="685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8229" name="Group 37"/>
          <p:cNvGrpSpPr>
            <a:grpSpLocks/>
          </p:cNvGrpSpPr>
          <p:nvPr/>
        </p:nvGrpSpPr>
        <p:grpSpPr bwMode="auto">
          <a:xfrm>
            <a:off x="4114800" y="3276600"/>
            <a:ext cx="2060575" cy="1301750"/>
            <a:chOff x="2592" y="2064"/>
            <a:chExt cx="1298" cy="820"/>
          </a:xfrm>
        </p:grpSpPr>
        <p:sp>
          <p:nvSpPr>
            <p:cNvPr id="8195" name="Freeform 3" descr="Упаковочная бумага"/>
            <p:cNvSpPr>
              <a:spLocks/>
            </p:cNvSpPr>
            <p:nvPr/>
          </p:nvSpPr>
          <p:spPr bwMode="auto">
            <a:xfrm rot="-106925">
              <a:off x="2592" y="2064"/>
              <a:ext cx="1296" cy="820"/>
            </a:xfrm>
            <a:custGeom>
              <a:avLst/>
              <a:gdLst/>
              <a:ahLst/>
              <a:cxnLst>
                <a:cxn ang="0">
                  <a:pos x="342" y="39"/>
                </a:cxn>
                <a:cxn ang="0">
                  <a:pos x="138" y="27"/>
                </a:cxn>
                <a:cxn ang="0">
                  <a:pos x="75" y="0"/>
                </a:cxn>
                <a:cxn ang="0">
                  <a:pos x="9" y="15"/>
                </a:cxn>
                <a:cxn ang="0">
                  <a:pos x="0" y="33"/>
                </a:cxn>
                <a:cxn ang="0">
                  <a:pos x="3" y="123"/>
                </a:cxn>
                <a:cxn ang="0">
                  <a:pos x="96" y="168"/>
                </a:cxn>
                <a:cxn ang="0">
                  <a:pos x="357" y="159"/>
                </a:cxn>
                <a:cxn ang="0">
                  <a:pos x="375" y="132"/>
                </a:cxn>
                <a:cxn ang="0">
                  <a:pos x="357" y="48"/>
                </a:cxn>
                <a:cxn ang="0">
                  <a:pos x="342" y="39"/>
                </a:cxn>
              </a:cxnLst>
              <a:rect l="0" t="0" r="r" b="b"/>
              <a:pathLst>
                <a:path w="377" h="175">
                  <a:moveTo>
                    <a:pt x="342" y="39"/>
                  </a:moveTo>
                  <a:cubicBezTo>
                    <a:pt x="272" y="37"/>
                    <a:pt x="207" y="37"/>
                    <a:pt x="138" y="27"/>
                  </a:cubicBezTo>
                  <a:cubicBezTo>
                    <a:pt x="118" y="14"/>
                    <a:pt x="98" y="6"/>
                    <a:pt x="75" y="0"/>
                  </a:cubicBezTo>
                  <a:cubicBezTo>
                    <a:pt x="49" y="2"/>
                    <a:pt x="30" y="1"/>
                    <a:pt x="9" y="15"/>
                  </a:cubicBezTo>
                  <a:cubicBezTo>
                    <a:pt x="6" y="20"/>
                    <a:pt x="0" y="27"/>
                    <a:pt x="0" y="33"/>
                  </a:cubicBezTo>
                  <a:cubicBezTo>
                    <a:pt x="0" y="63"/>
                    <a:pt x="1" y="93"/>
                    <a:pt x="3" y="123"/>
                  </a:cubicBezTo>
                  <a:cubicBezTo>
                    <a:pt x="5" y="156"/>
                    <a:pt x="71" y="164"/>
                    <a:pt x="96" y="168"/>
                  </a:cubicBezTo>
                  <a:cubicBezTo>
                    <a:pt x="280" y="166"/>
                    <a:pt x="260" y="175"/>
                    <a:pt x="357" y="159"/>
                  </a:cubicBezTo>
                  <a:cubicBezTo>
                    <a:pt x="366" y="150"/>
                    <a:pt x="371" y="144"/>
                    <a:pt x="375" y="132"/>
                  </a:cubicBezTo>
                  <a:cubicBezTo>
                    <a:pt x="374" y="121"/>
                    <a:pt x="377" y="61"/>
                    <a:pt x="357" y="48"/>
                  </a:cubicBezTo>
                  <a:cubicBezTo>
                    <a:pt x="338" y="36"/>
                    <a:pt x="349" y="53"/>
                    <a:pt x="342" y="39"/>
                  </a:cubicBez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19050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8196" name="Oval 4"/>
            <p:cNvSpPr>
              <a:spLocks noChangeArrowheads="1"/>
            </p:cNvSpPr>
            <p:nvPr/>
          </p:nvSpPr>
          <p:spPr bwMode="auto">
            <a:xfrm rot="1507646">
              <a:off x="2727" y="2367"/>
              <a:ext cx="474" cy="338"/>
            </a:xfrm>
            <a:prstGeom prst="ellipse">
              <a:avLst/>
            </a:prstGeom>
            <a:solidFill>
              <a:srgbClr val="CCCC00"/>
            </a:solidFill>
            <a:ln w="9525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/>
            </a:p>
          </p:txBody>
        </p:sp>
        <p:sp>
          <p:nvSpPr>
            <p:cNvPr id="8228" name="Text Box 36"/>
            <p:cNvSpPr txBox="1">
              <a:spLocks noChangeArrowheads="1"/>
            </p:cNvSpPr>
            <p:nvPr/>
          </p:nvSpPr>
          <p:spPr bwMode="auto">
            <a:xfrm>
              <a:off x="2688" y="2400"/>
              <a:ext cx="12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b="1">
                  <a:solidFill>
                    <a:srgbClr val="FF3300"/>
                  </a:solidFill>
                </a:rPr>
                <a:t>клетка-мишень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иние тона">
  <a:themeElements>
    <a:clrScheme name="Синие тона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Синие тон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Синие тона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иние тона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иние тона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Ленты">
  <a:themeElements>
    <a:clrScheme name="Ленты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Ленты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Ленты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енты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Ленты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Ленты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енты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енты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Designs\Синие тона.pot</Template>
  <TotalTime>1326</TotalTime>
  <Words>1245</Words>
  <Application>Microsoft Office PowerPoint</Application>
  <PresentationFormat>Экран (4:3)</PresentationFormat>
  <Paragraphs>604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34</vt:i4>
      </vt:variant>
    </vt:vector>
  </HeadingPairs>
  <TitlesOfParts>
    <vt:vector size="42" baseType="lpstr">
      <vt:lpstr>Times New Roman</vt:lpstr>
      <vt:lpstr>Wingdings</vt:lpstr>
      <vt:lpstr>Arial</vt:lpstr>
      <vt:lpstr>Arial Black</vt:lpstr>
      <vt:lpstr>Symbol</vt:lpstr>
      <vt:lpstr>SchoolBook</vt:lpstr>
      <vt:lpstr>Синие тона</vt:lpstr>
      <vt:lpstr>Ленты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Патофизиологические эффекты медиаторов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ПАТОФИЗИОЛОГИЯ  ТЕМПЕРАТУРНОГО ГОМЕОСТАЗА  ЛИХОРАДКА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Company>UniMed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Abramov</dc:creator>
  <cp:lastModifiedBy>RePack by SPecialiST</cp:lastModifiedBy>
  <cp:revision>25</cp:revision>
  <dcterms:created xsi:type="dcterms:W3CDTF">2001-10-14T15:53:26Z</dcterms:created>
  <dcterms:modified xsi:type="dcterms:W3CDTF">2016-01-28T12:54:16Z</dcterms:modified>
</cp:coreProperties>
</file>