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9"/>
  </p:notesMasterIdLst>
  <p:sldIdLst>
    <p:sldId id="313" r:id="rId2"/>
    <p:sldId id="257" r:id="rId3"/>
    <p:sldId id="258" r:id="rId4"/>
    <p:sldId id="259" r:id="rId5"/>
    <p:sldId id="292" r:id="rId6"/>
    <p:sldId id="262" r:id="rId7"/>
    <p:sldId id="263" r:id="rId8"/>
    <p:sldId id="280" r:id="rId9"/>
    <p:sldId id="293" r:id="rId10"/>
    <p:sldId id="279" r:id="rId11"/>
    <p:sldId id="260" r:id="rId12"/>
    <p:sldId id="266" r:id="rId13"/>
    <p:sldId id="288" r:id="rId14"/>
    <p:sldId id="265" r:id="rId15"/>
    <p:sldId id="271" r:id="rId16"/>
    <p:sldId id="290" r:id="rId17"/>
    <p:sldId id="282" r:id="rId18"/>
    <p:sldId id="281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294" r:id="rId3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0" autoAdjust="0"/>
    <p:restoredTop sz="94660"/>
  </p:normalViewPr>
  <p:slideViewPr>
    <p:cSldViewPr>
      <p:cViewPr varScale="1">
        <p:scale>
          <a:sx n="84" d="100"/>
          <a:sy n="84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2E7080-9074-4CF1-9186-5CFF06C37DD9}" type="datetimeFigureOut">
              <a:rPr lang="ru-RU"/>
              <a:pPr/>
              <a:t>26.01.2016</a:t>
            </a:fld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36DC94-2A21-4FEF-9F85-9DD1C1B092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19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74F2319-B201-482C-B189-116ADA036E12}" type="slidenum">
              <a:rPr lang="ru-RU" sz="1200">
                <a:cs typeface="Arial" charset="0"/>
              </a:rPr>
              <a:pPr algn="r" eaLnBrk="1" hangingPunct="1"/>
              <a:t>26</a:t>
            </a:fld>
            <a:endParaRPr lang="ru-RU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791D9-AD8A-4AD3-B09C-C6DEC90B0B1B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8C01-6D78-4597-AE64-24159DCB4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7748-15C7-4978-8F55-07678CCB9BB7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848A-23C6-4D2E-A3B6-0C58C55F9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4506-3E1C-47C2-AF9F-F0FE374977CC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2346-C6BF-44EC-B58C-EDA0E6CFA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A5A3-201D-453A-82CC-34C12697608A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C6740-68FF-4813-A75D-6B2CD2C38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3110-390E-4619-99BC-15E556223C19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E2506-47A3-4F9F-9DCA-161D8B923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42B5-2F1F-46CA-8134-E9A97D7C7512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837B-5F7E-4C0D-BFC5-767B8E488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2158-BD07-4A16-BB80-0525447A9BBC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C7FF-23BF-4FD5-A250-2B3B09073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1DFF-A12F-490F-9E00-8209474F0E54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EAC8-34B9-4077-BFFD-F3711A8F3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D1C2-D21B-4DEB-9DC3-F975EF90D357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975C-61FE-4407-8ECE-114FC6A71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50F1-6A3C-433A-9C40-C41BABD99B8E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E4A2-F780-4C30-BC53-D10F49979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14A3-59AA-4C04-960E-5369E74134E8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8463-D4CC-4A91-B830-3CC491AA8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8536D1-4C58-41BB-88F3-D5F56ACE86EE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A9AD23-159C-4A83-AB8F-0E0CDCC62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9%D0%BB%D1%8C,_%D0%A0%D0%BE%D0%B1%D0%B5%D1%80%D1%8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Запорізький державний медичний університет</a:t>
            </a:r>
            <a:b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Лекція</a:t>
            </a: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uk-UA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643183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Історія становлення та розвитку лабораторної діагностики</a:t>
            </a:r>
            <a:endParaRPr lang="uk-UA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5199832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ст. преп.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Петрихін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Валерій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Петрович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1740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Можна сказати, що основоположниками клінічної хімії слід вважати </a:t>
            </a:r>
          </a:p>
          <a:p>
            <a:pPr eaLnBrk="1" hangingPunct="1"/>
            <a:r>
              <a:rPr lang="ru-RU" sz="2000" b="1"/>
              <a:t>Р. Бойля.</a:t>
            </a:r>
            <a:r>
              <a:rPr lang="ru-RU" sz="2000"/>
              <a:t> Він у 1684 р. опублікував статтю про дослідження крові                                       </a:t>
            </a:r>
          </a:p>
          <a:p>
            <a:pPr eaLnBrk="1" hangingPunct="1"/>
            <a:r>
              <a:rPr lang="ru-RU" sz="2000"/>
              <a:t>людини. </a:t>
            </a:r>
            <a:r>
              <a:rPr lang="ru-RU" sz="2000" b="1"/>
              <a:t>Лангриш </a:t>
            </a:r>
            <a:r>
              <a:rPr lang="ru-RU" sz="2000"/>
              <a:t>надав результати хімічного и фізичного аналізу крові хворих з різними різновидами лихоманки.</a:t>
            </a:r>
          </a:p>
        </p:txBody>
      </p:sp>
      <p:pic>
        <p:nvPicPr>
          <p:cNvPr id="22530" name="Picture 3" descr="473px-Robert_Boyle_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37846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427538" y="2708275"/>
            <a:ext cx="4537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hlinkClick r:id="rId3" tooltip="Бойль, Роберт"/>
              </a:rPr>
              <a:t>Р. Бойль</a:t>
            </a:r>
            <a:r>
              <a:rPr lang="ru-RU" sz="2000"/>
              <a:t> вказував, що хімія має самостійне завдання «визначення складу речовин, шо дозволить збагатити й медицину». </a:t>
            </a:r>
          </a:p>
          <a:p>
            <a:pPr eaLnBrk="1" hangingPunct="1"/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313" y="179388"/>
            <a:ext cx="8572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sz="21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100" b="1">
                <a:solidFill>
                  <a:schemeClr val="bg1"/>
                </a:solidFill>
                <a:latin typeface="Times New Roman" pitchFamily="18" charset="0"/>
              </a:rPr>
              <a:t>Однак, медицина так і залишалася «сліпой». </a:t>
            </a:r>
          </a:p>
          <a:p>
            <a:pPr algn="ctr" eaLnBrk="1" hangingPunct="1"/>
            <a:r>
              <a:rPr lang="ru-RU" sz="2100" b="1">
                <a:solidFill>
                  <a:schemeClr val="bg1"/>
                </a:solidFill>
                <a:latin typeface="Times New Roman" pitchFamily="18" charset="0"/>
              </a:rPr>
              <a:t>Так тривало, доки медичний світ не розбурхав Антоні Ван Левенгук. </a:t>
            </a:r>
          </a:p>
          <a:p>
            <a:pPr algn="ctr" eaLnBrk="1" hangingPunct="1"/>
            <a:r>
              <a:rPr lang="ru-RU" sz="2100" b="1">
                <a:solidFill>
                  <a:schemeClr val="bg1"/>
                </a:solidFill>
                <a:latin typeface="Times New Roman" pitchFamily="18" charset="0"/>
              </a:rPr>
              <a:t>Антоні Ван Левенгук (1632—1723)перший, хто зумів залучити увагу біологів до мікроскопу, не зважаючи на те, що прості збільшувальні лінзи вже вироблялися з 1500-х років, а збільшувальні властивості наповнених водою скляних посудів згадувалися ще древніми римлянами (Сенека).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3554" name="Picture 3" descr="360px-Leeuwenhoek_Microsc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213100"/>
            <a:ext cx="2001837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389px-Hooke_Microscope-03000276-FIG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213100"/>
            <a:ext cx="21812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0e807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213100"/>
            <a:ext cx="272732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8501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7848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Ініціатором створення в Россії нової клініки, заснованої на даних фізіології і спирається на лабораторно-експериментальні дослідження, став найбільший вітчизняний вчений, основоположник петербурзької терапевтичної школи С. П. Боткін.  Велике значення він придавав клінічним лабораторним дослідженням для підтвердження діагнозу захворювання і спостереження за перебігом хвороби. </a:t>
            </a:r>
          </a:p>
          <a:p>
            <a:pPr eaLnBrk="1" hangingPunct="1"/>
            <a:r>
              <a:rPr lang="ru-RU" sz="2000"/>
              <a:t>Він перший </a:t>
            </a:r>
            <a:r>
              <a:rPr lang="ru-RU" sz="2000">
                <a:solidFill>
                  <a:srgbClr val="FFFF00"/>
                </a:solidFill>
              </a:rPr>
              <a:t>створив лабораторію</a:t>
            </a:r>
            <a:r>
              <a:rPr lang="ru-RU" sz="2000"/>
              <a:t> при терапевтичній клініці Військово-медичної академії.</a:t>
            </a:r>
          </a:p>
        </p:txBody>
      </p:sp>
      <p:pic>
        <p:nvPicPr>
          <p:cNvPr id="24579" name="Picture 6" descr="Botk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213100"/>
            <a:ext cx="3255963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Copy-of-vma_kirova_fasa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132138"/>
            <a:ext cx="4752975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>
                <a:solidFill>
                  <a:srgbClr val="FFFF00"/>
                </a:solidFill>
                <a:latin typeface="Times New Roman" pitchFamily="18" charset="0"/>
              </a:rPr>
              <a:t>    Для вивчення проблем научної медицини і фізіології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Боткін </a:t>
            </a:r>
            <a:r>
              <a:rPr lang="ru-RU" sz="2800">
                <a:solidFill>
                  <a:srgbClr val="FFFF00"/>
                </a:solidFill>
                <a:latin typeface="Times New Roman" pitchFamily="18" charset="0"/>
              </a:rPr>
              <a:t>створив при своїй клініці у 1860- 1861 рр. першу в Росії експериментальну лабораторію.Тут проводились різні аналізи, вивчалась дія ліків на організм, велися спостереження за тваринами.</a:t>
            </a:r>
            <a:br>
              <a:rPr lang="ru-RU" sz="2800">
                <a:solidFill>
                  <a:srgbClr val="FFFF00"/>
                </a:solidFill>
                <a:latin typeface="Times New Roman" pitchFamily="18" charset="0"/>
              </a:rPr>
            </a:br>
            <a:endParaRPr lang="ru-RU" sz="28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285750" y="214313"/>
            <a:ext cx="84296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Величезний внесок у розвиток лабораторної справи вніс вітчизняний вчений Д. Л. Романовський. Запропанований їм метод забарвлення крові дозволил виявити структуру різних частин клітини. Підбираючи фарби для фарбування малярійних плазмодієв і клітин крові, Д. Л. Романовський з</a:t>
            </a:r>
            <a:r>
              <a:rPr lang="en-US" sz="2000"/>
              <a:t>`</a:t>
            </a:r>
            <a:r>
              <a:rPr lang="uk-UA" sz="2000"/>
              <a:t>ясував</a:t>
            </a:r>
            <a:r>
              <a:rPr lang="ru-RU" sz="2000"/>
              <a:t>, що по-різному фарбуються не тільки різні клітини, але і ядро, цитоплазма і зернистість.</a:t>
            </a:r>
            <a:r>
              <a:rPr lang="ru-RU" sz="2000">
                <a:solidFill>
                  <a:srgbClr val="FFFF00"/>
                </a:solidFill>
              </a:rPr>
              <a:t> Він запропонував використовувати комбінацію основної фарби— метиленової синьої і кислої — еозину, яка давала барвистий ефект, що отримав назву «принципу або ефекту Романовского». Цей принцип використовується більшістю лабораторій для фарбування мазків крові </a:t>
            </a:r>
            <a:r>
              <a:rPr lang="uk-UA" sz="2000">
                <a:solidFill>
                  <a:srgbClr val="FFFF00"/>
                </a:solidFill>
              </a:rPr>
              <a:t>і тепер</a:t>
            </a:r>
            <a:r>
              <a:rPr lang="ru-RU" sz="200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6626" name="Picture 4" descr="Romanowsky_D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716338"/>
            <a:ext cx="21034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BLOOD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644900"/>
            <a:ext cx="4679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50" y="314325"/>
            <a:ext cx="42037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>
                <a:latin typeface="Arial" charset="0"/>
              </a:rPr>
              <a:t>   </a:t>
            </a:r>
            <a:r>
              <a:rPr lang="ru-RU" sz="2400"/>
              <a:t> Професор Лейденс</a:t>
            </a:r>
            <a:r>
              <a:rPr lang="ru-RU" sz="2400">
                <a:latin typeface="Arial" charset="0"/>
              </a:rPr>
              <a:t>ь</a:t>
            </a:r>
            <a:r>
              <a:rPr lang="ru-RU" sz="2400"/>
              <a:t>кого ун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верситет</a:t>
            </a:r>
            <a:r>
              <a:rPr lang="ru-RU" sz="2400">
                <a:latin typeface="Arial" charset="0"/>
              </a:rPr>
              <a:t>у</a:t>
            </a:r>
            <a:r>
              <a:rPr lang="ru-RU" sz="2400"/>
              <a:t> Франциска С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льв</a:t>
            </a:r>
            <a:r>
              <a:rPr lang="ru-RU" sz="2400">
                <a:latin typeface="Arial" charset="0"/>
              </a:rPr>
              <a:t>ій</a:t>
            </a:r>
            <a:r>
              <a:rPr lang="ru-RU" sz="2400"/>
              <a:t> (1614 -1672),</a:t>
            </a:r>
            <a:r>
              <a:rPr lang="ru-RU" sz="2400">
                <a:latin typeface="Arial" charset="0"/>
              </a:rPr>
              <a:t> </a:t>
            </a:r>
            <a:r>
              <a:rPr lang="ru-RU" sz="2400"/>
              <a:t> анатом и х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м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к,  б</a:t>
            </a:r>
            <a:r>
              <a:rPr lang="ru-RU" sz="2400">
                <a:latin typeface="Arial" charset="0"/>
              </a:rPr>
              <a:t>ув</a:t>
            </a:r>
            <a:r>
              <a:rPr lang="ru-RU" sz="2400"/>
              <a:t> представ</a:t>
            </a:r>
            <a:r>
              <a:rPr lang="ru-RU" sz="2400">
                <a:latin typeface="Arial" charset="0"/>
              </a:rPr>
              <a:t>ником</a:t>
            </a:r>
            <a:r>
              <a:rPr lang="ru-RU" sz="2400"/>
              <a:t> школ</a:t>
            </a:r>
            <a:r>
              <a:rPr lang="ru-RU" sz="2400">
                <a:latin typeface="Arial" charset="0"/>
              </a:rPr>
              <a:t>и</a:t>
            </a:r>
            <a:r>
              <a:rPr lang="ru-RU" sz="2400"/>
              <a:t> ятрох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м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ков. </a:t>
            </a:r>
            <a:r>
              <a:rPr lang="ru-RU" sz="2400">
                <a:latin typeface="Arial" charset="0"/>
              </a:rPr>
              <a:t>Ві</a:t>
            </a:r>
            <a:r>
              <a:rPr lang="ru-RU" sz="2400"/>
              <a:t>н пр</a:t>
            </a:r>
            <a:r>
              <a:rPr lang="ru-RU" sz="2400">
                <a:latin typeface="Arial" charset="0"/>
              </a:rPr>
              <a:t>иймає</a:t>
            </a:r>
            <a:r>
              <a:rPr lang="ru-RU" sz="2400"/>
              <a:t> </a:t>
            </a:r>
            <a:r>
              <a:rPr lang="ru-RU" sz="2400">
                <a:latin typeface="Arial" charset="0"/>
              </a:rPr>
              <a:t>вчення </a:t>
            </a:r>
            <a:r>
              <a:rPr lang="ru-RU" sz="2400"/>
              <a:t>Ван Гельмонта </a:t>
            </a:r>
            <a:r>
              <a:rPr lang="ru-RU" sz="2400">
                <a:latin typeface="Arial" charset="0"/>
              </a:rPr>
              <a:t>про</a:t>
            </a:r>
            <a:r>
              <a:rPr lang="ru-RU" sz="2400"/>
              <a:t> архе</a:t>
            </a:r>
            <a:r>
              <a:rPr lang="ru-RU" sz="2400">
                <a:latin typeface="Arial" charset="0"/>
              </a:rPr>
              <a:t>ях</a:t>
            </a:r>
            <a:r>
              <a:rPr lang="ru-RU" sz="2400"/>
              <a:t> 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 ферментах, </a:t>
            </a:r>
            <a:r>
              <a:rPr lang="ru-RU" sz="2400">
                <a:latin typeface="Arial" charset="0"/>
              </a:rPr>
              <a:t>але дещо змінює його</a:t>
            </a:r>
            <a:r>
              <a:rPr lang="ru-RU" sz="2400"/>
              <a:t>, </a:t>
            </a:r>
            <a:r>
              <a:rPr lang="ru-RU" sz="2400">
                <a:latin typeface="Arial" charset="0"/>
              </a:rPr>
              <a:t>з метою зробити більш зрозумілим</a:t>
            </a:r>
            <a:r>
              <a:rPr lang="ru-RU" sz="2400"/>
              <a:t>: </a:t>
            </a:r>
            <a:r>
              <a:rPr lang="ru-RU" sz="2400">
                <a:latin typeface="Arial" charset="0"/>
              </a:rPr>
              <a:t>отруєння </a:t>
            </a:r>
            <a:r>
              <a:rPr lang="ru-RU" sz="2400"/>
              <a:t>в</a:t>
            </a:r>
            <a:r>
              <a:rPr lang="ru-RU" sz="2400">
                <a:latin typeface="Arial" charset="0"/>
              </a:rPr>
              <a:t>икликаються</a:t>
            </a:r>
            <a:r>
              <a:rPr lang="ru-RU" sz="2400"/>
              <a:t> х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м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ч</a:t>
            </a:r>
            <a:r>
              <a:rPr lang="ru-RU" sz="2400">
                <a:latin typeface="Arial" charset="0"/>
              </a:rPr>
              <a:t>ни</a:t>
            </a:r>
            <a:r>
              <a:rPr lang="ru-RU" sz="2400"/>
              <a:t>ми </a:t>
            </a:r>
            <a:r>
              <a:rPr lang="ru-RU" sz="2400">
                <a:latin typeface="Arial" charset="0"/>
              </a:rPr>
              <a:t>речовинами</a:t>
            </a:r>
            <a:r>
              <a:rPr lang="ru-RU" sz="2400"/>
              <a:t> — </a:t>
            </a:r>
            <a:r>
              <a:rPr lang="ru-RU" sz="2400">
                <a:latin typeface="Arial" charset="0"/>
              </a:rPr>
              <a:t>лугами і </a:t>
            </a:r>
            <a:r>
              <a:rPr lang="ru-RU" sz="2400"/>
              <a:t>кислотами. </a:t>
            </a:r>
            <a:r>
              <a:rPr lang="ru-RU" sz="2400">
                <a:latin typeface="Arial" charset="0"/>
              </a:rPr>
              <a:t>Лужні чи кислотні властивості рідин</a:t>
            </a:r>
            <a:r>
              <a:rPr lang="ru-RU" sz="2400"/>
              <a:t> </a:t>
            </a:r>
            <a:r>
              <a:rPr lang="ru-RU" sz="2400">
                <a:latin typeface="Arial" charset="0"/>
              </a:rPr>
              <a:t>становлять </a:t>
            </a:r>
            <a:r>
              <a:rPr lang="ru-RU" sz="2400"/>
              <a:t>причин</a:t>
            </a:r>
            <a:r>
              <a:rPr lang="ru-RU" sz="2400">
                <a:latin typeface="Arial" charset="0"/>
              </a:rPr>
              <a:t>и розладів</a:t>
            </a:r>
            <a:r>
              <a:rPr lang="ru-RU" sz="2400"/>
              <a:t>, </a:t>
            </a:r>
            <a:r>
              <a:rPr lang="ru-RU" sz="2400">
                <a:latin typeface="Arial" charset="0"/>
              </a:rPr>
              <a:t>які можуть розвиватися </a:t>
            </a:r>
            <a:r>
              <a:rPr lang="ru-RU" sz="2400"/>
              <a:t>в</a:t>
            </a:r>
            <a:r>
              <a:rPr lang="ru-RU" sz="2400">
                <a:latin typeface="Arial" charset="0"/>
              </a:rPr>
              <a:t> щільних частинах, рідинах</a:t>
            </a:r>
            <a:r>
              <a:rPr lang="ru-RU" sz="2400"/>
              <a:t>. Л</a:t>
            </a:r>
            <a:r>
              <a:rPr lang="ru-RU" sz="2400">
                <a:latin typeface="Arial" charset="0"/>
              </a:rPr>
              <a:t>іки</a:t>
            </a:r>
            <a:r>
              <a:rPr lang="ru-RU" sz="2400"/>
              <a:t> Ф. С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льв</a:t>
            </a:r>
            <a:r>
              <a:rPr lang="ru-RU" sz="2400">
                <a:latin typeface="Arial" charset="0"/>
              </a:rPr>
              <a:t>іє</a:t>
            </a:r>
            <a:r>
              <a:rPr lang="ru-RU" sz="2400"/>
              <a:t>м </a:t>
            </a:r>
            <a:r>
              <a:rPr lang="ru-RU" sz="2400">
                <a:latin typeface="Arial" charset="0"/>
              </a:rPr>
              <a:t>при</a:t>
            </a:r>
            <a:r>
              <a:rPr lang="ru-RU" sz="2400"/>
              <a:t>значалис</a:t>
            </a:r>
            <a:r>
              <a:rPr lang="ru-RU" sz="2400">
                <a:latin typeface="Arial" charset="0"/>
              </a:rPr>
              <a:t>я</a:t>
            </a:r>
            <a:r>
              <a:rPr lang="ru-RU" sz="2400"/>
              <a:t> </a:t>
            </a:r>
            <a:r>
              <a:rPr lang="ru-RU" sz="2400">
                <a:latin typeface="Arial" charset="0"/>
              </a:rPr>
              <a:t>з метою змінити </a:t>
            </a:r>
            <a:r>
              <a:rPr lang="ru-RU" sz="2400"/>
              <a:t>кисл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 </a:t>
            </a:r>
            <a:r>
              <a:rPr lang="ru-RU" sz="2400">
                <a:latin typeface="Arial" charset="0"/>
              </a:rPr>
              <a:t>або лужні </a:t>
            </a:r>
            <a:r>
              <a:rPr lang="ru-RU" sz="2400"/>
              <a:t>особ</a:t>
            </a:r>
            <a:r>
              <a:rPr lang="ru-RU" sz="2400">
                <a:latin typeface="Arial" charset="0"/>
              </a:rPr>
              <a:t>ливості рідин</a:t>
            </a:r>
            <a:r>
              <a:rPr lang="ru-RU" sz="2400"/>
              <a:t>. </a:t>
            </a:r>
            <a:r>
              <a:rPr lang="ru-RU" sz="2400">
                <a:latin typeface="Arial" charset="0"/>
              </a:rPr>
              <a:t>Це вчення швидко поширилося у</a:t>
            </a:r>
            <a:r>
              <a:rPr lang="ru-RU" sz="2400"/>
              <a:t> </a:t>
            </a:r>
            <a:r>
              <a:rPr lang="ru-RU" sz="2400">
                <a:latin typeface="Arial" charset="0"/>
              </a:rPr>
              <a:t>Є</a:t>
            </a:r>
            <a:r>
              <a:rPr lang="ru-RU" sz="2400"/>
              <a:t>вроп</a:t>
            </a:r>
            <a:r>
              <a:rPr lang="ru-RU" sz="2400">
                <a:latin typeface="Arial" charset="0"/>
              </a:rPr>
              <a:t>і</a:t>
            </a:r>
            <a:r>
              <a:rPr lang="ru-RU" sz="2400"/>
              <a:t>, </a:t>
            </a:r>
            <a:r>
              <a:rPr lang="ru-RU" sz="2400">
                <a:latin typeface="Arial" charset="0"/>
              </a:rPr>
              <a:t>особливо у</a:t>
            </a:r>
            <a:r>
              <a:rPr lang="ru-RU" sz="2400"/>
              <a:t> Великобритан</a:t>
            </a:r>
            <a:r>
              <a:rPr lang="ru-RU" sz="2400">
                <a:latin typeface="Arial" charset="0"/>
              </a:rPr>
              <a:t>ії</a:t>
            </a:r>
            <a:r>
              <a:rPr lang="ru-RU" sz="2400"/>
              <a:t> </a:t>
            </a:r>
            <a:r>
              <a:rPr lang="ru-RU" sz="2400">
                <a:latin typeface="Arial" charset="0"/>
              </a:rPr>
              <a:t>і Німеччини.</a:t>
            </a:r>
            <a:endParaRPr lang="ru-RU" sz="2400"/>
          </a:p>
          <a:p>
            <a:pPr>
              <a:lnSpc>
                <a:spcPct val="90000"/>
              </a:lnSpc>
            </a:pPr>
            <a:endParaRPr lang="ru-RU" sz="2400">
              <a:latin typeface="Arial" charset="0"/>
            </a:endParaRPr>
          </a:p>
        </p:txBody>
      </p:sp>
      <p:pic>
        <p:nvPicPr>
          <p:cNvPr id="28674" name="Picture 3" descr="загружен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76700"/>
            <a:ext cx="6121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215900" y="0"/>
            <a:ext cx="89281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У 1684 році Ван – Гельмонт(1577-1644) 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і   </a:t>
            </a:r>
            <a:r>
              <a:rPr lang="ru-RU" sz="3200"/>
              <a:t>Професор Лейденського університету</a:t>
            </a:r>
          </a:p>
          <a:p>
            <a:pPr eaLnBrk="1" hangingPunct="1"/>
            <a:r>
              <a:rPr lang="ru-RU" sz="3200"/>
              <a:t>Франциска Сільвія (1614 -1672)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опублікували  </a:t>
            </a:r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«Програму дослідження людської крові».</a:t>
            </a:r>
          </a:p>
        </p:txBody>
      </p:sp>
      <p:pic>
        <p:nvPicPr>
          <p:cNvPr id="29698" name="Picture 3" descr="Гельмо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852738"/>
            <a:ext cx="278447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франциска сильв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781300"/>
            <a:ext cx="27209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107950" y="115888"/>
            <a:ext cx="604837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Мікроскопія у медико – лабораторних дослідженнях з</a:t>
            </a: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явилась тільки </a:t>
            </a:r>
          </a:p>
          <a:p>
            <a:pPr eaLnBrk="1" hangingPunct="1"/>
            <a:r>
              <a:rPr 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1838 році.</a:t>
            </a:r>
          </a:p>
          <a:p>
            <a:pPr eaLnBrk="1" hangingPunct="1"/>
            <a:r>
              <a:rPr 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1843 році выйшло перше керівництво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ШЕРЕРА </a:t>
            </a:r>
            <a:r>
              <a:rPr 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«Хімічні і мікроскопічні дослідження при патології»</a:t>
            </a:r>
          </a:p>
          <a:p>
            <a:pPr eaLnBrk="1" hangingPunct="1"/>
            <a:r>
              <a:rPr 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1851 році выйшла робота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С.А. Смірнова </a:t>
            </a:r>
            <a:r>
              <a:rPr 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 сечову кислоту» а роком пізніше  «Уроскопія».</a:t>
            </a:r>
          </a:p>
        </p:txBody>
      </p:sp>
      <p:pic>
        <p:nvPicPr>
          <p:cNvPr id="30722" name="Picture 3" descr="микроско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60350"/>
            <a:ext cx="2592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214313" y="357188"/>
            <a:ext cx="8786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Власне  історичний період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30 – 40 рр. ХХ століття – період появи власної  історії лабораторної медицини. Свідченням цього  з</a:t>
            </a: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являються </a:t>
            </a:r>
            <a:r>
              <a:rPr 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перші спеціалізованні  публікації, засновуються  перші діагностичні лабораторії, відкриваються кафедри для п</a:t>
            </a:r>
            <a:r>
              <a:rPr lang="uk-UA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дготовки спеціалістів з лабораторної справи.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 rot="10800000" flipV="1">
            <a:off x="249238" y="274191"/>
            <a:ext cx="879157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457200" algn="l"/>
              </a:tabLst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Періодизація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хронологія.</a:t>
            </a:r>
          </a:p>
          <a:p>
            <a:pPr algn="ctr">
              <a:buFontTx/>
              <a:buChar char="•"/>
              <a:tabLst>
                <a:tab pos="457200" algn="l"/>
              </a:tabLst>
            </a:pP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 доісторичний.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історичний  </a:t>
            </a:r>
          </a:p>
          <a:p>
            <a:pPr>
              <a:tabLst>
                <a:tab pos="457200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середні століття, епоха Відродження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Власне історичний період</a:t>
            </a:r>
          </a:p>
          <a:p>
            <a:pPr>
              <a:tabLst>
                <a:tab pos="457200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час).</a:t>
            </a:r>
          </a:p>
          <a:p>
            <a:pPr>
              <a:tabLst>
                <a:tab pos="457200" algn="l"/>
              </a:tabLst>
            </a:pP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14313" y="500063"/>
            <a:ext cx="878681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Основоположником  клінічної медицини вважається   професор Лейденського університета</a:t>
            </a:r>
          </a:p>
          <a:p>
            <a:pPr algn="ctr" eaLnBrk="1" hangingPunct="1"/>
            <a:r>
              <a:rPr lang="ru-RU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Герман Бургава </a:t>
            </a:r>
            <a:r>
              <a:rPr lang="ru-RU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(1668 – 1738).</a:t>
            </a:r>
          </a:p>
          <a:p>
            <a:pPr algn="ctr" eaLnBrk="1" hangingPunct="1"/>
            <a:r>
              <a:rPr lang="ru-RU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Зміст  свого вчення він виклав у книзі «Вступ до клінічної практики».</a:t>
            </a:r>
            <a:endParaRPr lang="ru-RU" sz="4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392906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571500" y="285750"/>
            <a:ext cx="8215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Герман Бургав (1668-1738)</a:t>
            </a:r>
          </a:p>
          <a:p>
            <a:pPr algn="ctr" eaLnBrk="1" hangingPunct="1"/>
            <a:endParaRPr lang="ru-RU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istory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73238"/>
            <a:ext cx="41767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214313" y="214313"/>
            <a:ext cx="87153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А. Захар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 </a:t>
            </a: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належить велика заслуга в справі організації лабораторій при клініках Московского університета. Ним  разроблений оригінальний метод дослідження елементів крові, який він рекомендував лікарям.</a:t>
            </a:r>
            <a:endParaRPr lang="ru-RU" sz="440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765300"/>
            <a:ext cx="3941762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285750" y="68263"/>
            <a:ext cx="86074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Григор</a:t>
            </a:r>
            <a:r>
              <a:rPr lang="uk-UA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 Антонович Захар`</a:t>
            </a:r>
            <a:r>
              <a:rPr lang="uk-UA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uk-UA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400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(1829 - 1897)</a:t>
            </a:r>
            <a:endParaRPr lang="uk-UA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uk-UA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4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3276600" y="908050"/>
            <a:ext cx="24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cs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42875" y="285750"/>
            <a:ext cx="87868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Великий внесок у лабораторну справу запровадив 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Є. Предтеченский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який вперше російською мовою видрукував оригінальне керівництво по клінічним лабораторним дослідженням, не втративши значення і  в теперішній час.</a:t>
            </a:r>
            <a:endParaRPr lang="ru-RU" sz="400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431925"/>
            <a:ext cx="3586163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>
                <a:solidFill>
                  <a:srgbClr val="FF0000"/>
                </a:solidFill>
              </a:rPr>
              <a:t>Василь Єфимович Предтеченський</a:t>
            </a:r>
            <a:endParaRPr lang="ru-RU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14313" y="357188"/>
            <a:ext cx="878681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Велику   роль у развитку лабораторної діагностики, особливо у развитку морфологічної гематології вііграли наступні  вчені:</a:t>
            </a:r>
          </a:p>
          <a:p>
            <a:pPr algn="ctr" eaLnBrk="1" hangingPunct="1"/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А.Н.Крюков</a:t>
            </a:r>
          </a:p>
          <a:p>
            <a:pPr algn="ctr" eaLnBrk="1" hangingPunct="1"/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М.І.Аринкін</a:t>
            </a:r>
          </a:p>
          <a:p>
            <a:pPr algn="ctr" eaLnBrk="1" hangingPunct="1"/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Й.А.Кассирский</a:t>
            </a:r>
          </a:p>
          <a:p>
            <a:pPr algn="ctr" eaLnBrk="1" hangingPunct="1"/>
            <a:r>
              <a:rPr lang="uk-UA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С.П.Ерліх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заснував першу школу лабораторної діагностики у Харкові.</a:t>
            </a:r>
          </a:p>
          <a:p>
            <a:pPr algn="ctr" eaLnBrk="1" hangingPunct="1"/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Його учень 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А.Я.Альтгаузер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написав керівництво для фельдшерів 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«Лабораторні  клінічні дослідження»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solidFill>
                  <a:srgbClr val="FF0000"/>
                </a:solidFill>
              </a:rPr>
              <a:t>Крюков Олександр Миколайович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3011" name="Picture 2" descr="C:\Users\ПК\Desktop\Віка\krukov-a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916113"/>
            <a:ext cx="32400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611188" y="476250"/>
            <a:ext cx="7772400" cy="1470025"/>
          </a:xfrm>
        </p:spPr>
        <p:txBody>
          <a:bodyPr/>
          <a:lstStyle/>
          <a:p>
            <a:r>
              <a:rPr lang="uk-U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Крюков О.М.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95288" y="2276475"/>
            <a:ext cx="8353425" cy="25701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Дослідив, що утворення лейкоцитів відбувається у кістковому мозку та у свою чергу засвідчує, що захворювання крові спровоковані ураженням кісткового мозку. Автор гематологічного атласа.</a:t>
            </a:r>
            <a:endParaRPr lang="ru-RU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solidFill>
                  <a:srgbClr val="FF0000"/>
                </a:solidFill>
              </a:rPr>
              <a:t>Аринкін Михайло Інокєнтійович</a:t>
            </a:r>
            <a:br>
              <a:rPr lang="uk-UA">
                <a:solidFill>
                  <a:srgbClr val="FF0000"/>
                </a:solidFill>
              </a:rPr>
            </a:br>
            <a:r>
              <a:rPr lang="ru-RU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(1876—1948)</a:t>
            </a:r>
          </a:p>
        </p:txBody>
      </p:sp>
      <p:pic>
        <p:nvPicPr>
          <p:cNvPr id="45059" name="Picture 2" descr="C:\Users\ПК\Desktop\Віка\arinkin-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631950"/>
            <a:ext cx="3008312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07950" y="0"/>
            <a:ext cx="590391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історії становлення лабораторної д</a:t>
            </a:r>
            <a:r>
              <a:rPr lang="uk-UA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агностики можна виділити три періода:  </a:t>
            </a:r>
          </a:p>
          <a:p>
            <a:pPr eaLnBrk="1" hangingPunct="1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доісторичний,</a:t>
            </a:r>
            <a:endParaRPr 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пред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історичний, </a:t>
            </a:r>
          </a:p>
          <a:p>
            <a:pPr eaLnBrk="1" hangingPunct="1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власне історичний</a:t>
            </a: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 В.В.Меньшиковим)</a:t>
            </a:r>
          </a:p>
        </p:txBody>
      </p:sp>
      <p:pic>
        <p:nvPicPr>
          <p:cNvPr id="15362" name="Picture 4" descr="Menshik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341438"/>
            <a:ext cx="29638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755650" y="549275"/>
            <a:ext cx="7772400" cy="1470025"/>
          </a:xfrm>
        </p:spPr>
        <p:txBody>
          <a:bodyPr/>
          <a:lstStyle/>
          <a:p>
            <a:r>
              <a:rPr lang="uk-UA">
                <a:solidFill>
                  <a:srgbClr val="FF0000"/>
                </a:solidFill>
              </a:rPr>
              <a:t>Аринкін М. І.</a:t>
            </a:r>
            <a:endParaRPr lang="ru-RU"/>
          </a:p>
        </p:txBody>
      </p:sp>
      <p:sp>
        <p:nvSpPr>
          <p:cNvPr id="46083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539750" y="2347913"/>
            <a:ext cx="7705725" cy="29527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Розробив метод прижиттєвого дослідження кісткового мозку, досліджував ретикулоендотеліальну систему.</a:t>
            </a:r>
            <a:endParaRPr lang="ru-RU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285875"/>
            <a:ext cx="35163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500063" y="142875"/>
            <a:ext cx="8429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КАССИРСКИЙ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ЙОСИФ АБРАМОВИЧ. </a:t>
            </a:r>
          </a:p>
          <a:p>
            <a:pPr algn="ctr" eaLnBrk="1" hangingPunct="1"/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(1898 - 1971)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r>
              <a:rPr lang="uk-UA">
                <a:solidFill>
                  <a:srgbClr val="FF0000"/>
                </a:solidFill>
              </a:rPr>
              <a:t>Й.А.  Касирський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4813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0825" y="1557338"/>
            <a:ext cx="8713788" cy="29511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Розробив голку для стернальної пункції кісткового мозку, данна голка за міжнародною номенклатурою відома як голка Касирського.</a:t>
            </a:r>
            <a:endParaRPr lang="ru-RU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39750" y="3500438"/>
            <a:ext cx="8229600" cy="1143000"/>
          </a:xfrm>
        </p:spPr>
        <p:txBody>
          <a:bodyPr/>
          <a:lstStyle/>
          <a:p>
            <a:r>
              <a:rPr lang="uk-U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С.П.Ерліх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заснував першу школу лабораторної діагностики у Харкові.</a:t>
            </a:r>
            <a:b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Його учень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А.Я.Альтгаузер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написав керівництво для фельдшерів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«Лабораторні  клінічні дослідження»</a:t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4"/>
          <p:cNvSpPr>
            <a:spLocks noChangeArrowheads="1"/>
          </p:cNvSpPr>
          <p:nvPr/>
        </p:nvSpPr>
        <p:spPr bwMode="auto">
          <a:xfrm>
            <a:off x="468313" y="396875"/>
            <a:ext cx="8461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 Катерина Андріївна</a:t>
            </a:r>
          </a:p>
          <a:p>
            <a:pPr algn="ctr" eaLnBrk="1" hangingPunct="1"/>
            <a:endParaRPr lang="ru-RU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0179" name="Прямоугольник 6"/>
          <p:cNvSpPr>
            <a:spLocks noChangeArrowheads="1"/>
          </p:cNvSpPr>
          <p:nvPr/>
        </p:nvSpPr>
        <p:spPr bwMode="auto">
          <a:xfrm>
            <a:off x="395288" y="2349500"/>
            <a:ext cx="85010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sz="2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/>
            <a:r>
              <a:rPr lang="ru-RU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Являється організатором Всесоюзного наукового  товариства лікарів-лаборантів і журнала </a:t>
            </a:r>
            <a:r>
              <a:rPr lang="ru-RU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«Лабораторна справа».</a:t>
            </a:r>
          </a:p>
          <a:p>
            <a:pPr algn="ctr" eaLnBrk="1" hangingPunct="1"/>
            <a:endParaRPr lang="ru-RU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 Катерина Андріївна</a:t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(1888 – 1975)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0000"/>
                </a:solidFill>
              </a:rPr>
              <a:t/>
            </a:r>
            <a:br>
              <a:rPr lang="ru-RU">
                <a:solidFill>
                  <a:srgbClr val="FF0000"/>
                </a:solidFill>
              </a:rPr>
            </a:br>
            <a:endParaRPr lang="ru-RU"/>
          </a:p>
        </p:txBody>
      </p:sp>
      <p:pic>
        <p:nvPicPr>
          <p:cNvPr id="51203" name="Picture 2" descr="C:\Users\ПК\Desktop\Віка\1386849839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05038"/>
            <a:ext cx="59531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0" y="476250"/>
            <a:ext cx="9144000" cy="23764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Краще  ніякий аналіз, ніж неправильний!</a:t>
            </a:r>
            <a:b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Якщо  діагноз основується на </a:t>
            </a: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лабораторних данних, </a:t>
            </a:r>
            <a:b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лікар повинен  бути впевнений у надійності метода </a:t>
            </a:r>
            <a:b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якості виконання дослідження.</a:t>
            </a:r>
            <a:b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3" descr="3070_1324715461_31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73463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s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500438"/>
            <a:ext cx="2549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z="6000">
                <a:solidFill>
                  <a:srgbClr val="99CC00"/>
                </a:solidFill>
                <a:latin typeface="Arial" charset="0"/>
              </a:rPr>
              <a:t>Дякую </a:t>
            </a:r>
            <a:r>
              <a:rPr lang="uk-UA" sz="6000">
                <a:solidFill>
                  <a:srgbClr val="99CC00"/>
                </a:solidFill>
                <a:latin typeface="Arial" charset="0"/>
              </a:rPr>
              <a:t> за увагу!</a:t>
            </a:r>
            <a:endParaRPr lang="ru-RU" sz="6000">
              <a:solidFill>
                <a:srgbClr val="99CC00"/>
              </a:solidFill>
              <a:latin typeface="Arial" charset="0"/>
            </a:endParaRPr>
          </a:p>
        </p:txBody>
      </p:sp>
      <p:pic>
        <p:nvPicPr>
          <p:cNvPr id="31746" name="Picture 4" descr="33815_html_7fb1fc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205038"/>
            <a:ext cx="3455987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0825" y="327025"/>
            <a:ext cx="864235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 eaLnBrk="1" hangingPunct="1">
              <a:buFontTx/>
              <a:buAutoNum type="arabicPeriod"/>
            </a:pPr>
            <a:r>
              <a:rPr lang="ru-RU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Доісторичний період.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>
                <a:latin typeface="Times New Roman" pitchFamily="18" charset="0"/>
              </a:rPr>
              <a:t>(40 тис. років до н.е.</a:t>
            </a:r>
            <a:r>
              <a:rPr lang="en-US" sz="2100" b="1">
                <a:latin typeface="Times New Roman" pitchFamily="18" charset="0"/>
              </a:rPr>
              <a:t> - </a:t>
            </a:r>
            <a:r>
              <a:rPr lang="ru-RU" sz="2100" b="1">
                <a:latin typeface="Times New Roman" pitchFamily="18" charset="0"/>
              </a:rPr>
              <a:t>10 тис. років до н.е.)</a:t>
            </a:r>
            <a:r>
              <a:rPr lang="ru-RU" sz="2100">
                <a:latin typeface="Times New Roman" pitchFamily="18" charset="0"/>
              </a:rPr>
              <a:t> </a:t>
            </a:r>
          </a:p>
          <a:p>
            <a:pPr marL="342900" indent="-342900" algn="just" eaLnBrk="1" hangingPunct="1"/>
            <a:r>
              <a:rPr lang="ru-RU" sz="2100" b="1">
                <a:latin typeface="Times New Roman" pitchFamily="18" charset="0"/>
              </a:rPr>
              <a:t>     Основні хвороби первісної людини —розлади харчування,хвороби шкіри,заразні хвороби,пошкодження, отриманні на полюванні або в бою. Людина льодовикового періоду, живучи в печерах, страждала частіше, подібно печерним тваринам, хворобами кісток. </a:t>
            </a:r>
          </a:p>
          <a:p>
            <a:pPr marL="342900" indent="-342900" algn="just" eaLnBrk="1" hangingPunct="1"/>
            <a:r>
              <a:rPr lang="ru-RU" sz="2100" b="1">
                <a:latin typeface="Times New Roman" pitchFamily="18" charset="0"/>
              </a:rPr>
              <a:t>     В області лікування в цей період закреплювались и развивались традиційні навички і прийоми, розширювалось коло лікарських засобів, виготовлялися інструменти для лікування з металу (мідь, бронза, залізо), розвивалась допомога пораненим общинникам під час частих війн.</a:t>
            </a:r>
            <a:endParaRPr lang="ru-RU" sz="21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/>
            <a:endParaRPr lang="ru-RU" sz="21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149725"/>
            <a:ext cx="2663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1366e3d161c81aa67297be552b507f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76700"/>
            <a:ext cx="367188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889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/>
              <a:t>    Доісторичний - період, коли лікарі стародавніх цивілізацій ( Китай, Індія, Єгипет, Греція) поступово накопичували засоби обстеження хворого,  судили за кількістю сечі, особливостю її кольору, запаху, смаку, осаду і органолептичної оцінки сечі. </a:t>
            </a:r>
          </a:p>
          <a:p>
            <a:pPr>
              <a:buFont typeface="Arial" charset="0"/>
              <a:buNone/>
            </a:pPr>
            <a:endParaRPr lang="ru-RU"/>
          </a:p>
        </p:txBody>
      </p:sp>
      <p:pic>
        <p:nvPicPr>
          <p:cNvPr id="17410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860800"/>
            <a:ext cx="46085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3276600" y="2349500"/>
            <a:ext cx="55800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200"/>
              <a:t>Перша письмова згадка про дослідження сечі на смак при хворобі, яку </a:t>
            </a:r>
            <a:r>
              <a:rPr lang="ru-RU" sz="2200">
                <a:latin typeface="Times New Roman" pitchFamily="18" charset="0"/>
              </a:rPr>
              <a:t>зараз</a:t>
            </a:r>
            <a:r>
              <a:rPr lang="ru-RU" sz="2200"/>
              <a:t> називають цукровий діабет, містеться в індійському медичному трактаті «Аюрведа» (10 століття до нашої ери). </a:t>
            </a:r>
          </a:p>
          <a:p>
            <a:pPr eaLnBrk="1" hangingPunct="1"/>
            <a:endParaRPr lang="ru-RU" sz="2200"/>
          </a:p>
          <a:p>
            <a:pPr eaLnBrk="1" hangingPunct="1"/>
            <a:endParaRPr lang="ru-RU" sz="2200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pic>
        <p:nvPicPr>
          <p:cNvPr id="18434" name="Picture 4" descr="аюрве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30241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85750"/>
            <a:ext cx="4486275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428625" y="5715000"/>
            <a:ext cx="8429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Процедура збору сечі. Малюнок зі «Збірника Гіппократа».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357188" y="500063"/>
            <a:ext cx="85725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Розвитку лабораторної діагностики сприяли:</a:t>
            </a:r>
          </a:p>
          <a:p>
            <a:pPr eaLnBrk="1" hangingPunct="1"/>
            <a:endParaRPr lang="ru-RU" b="1" i="1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ru-RU" sz="4000">
                <a:latin typeface="Times New Roman" pitchFamily="18" charset="0"/>
              </a:rPr>
              <a:t>Успіхи хімії, біохімії. </a:t>
            </a:r>
          </a:p>
          <a:p>
            <a:pPr eaLnBrk="1" hangingPunct="1">
              <a:buFontTx/>
              <a:buAutoNum type="arabicPeriod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Винахід мікроскопа і колориметра.</a:t>
            </a:r>
          </a:p>
          <a:p>
            <a:pPr eaLnBrk="1" hangingPunct="1">
              <a:buFontTx/>
              <a:buAutoNum type="arabicPeriod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Відкриття будови клітини. </a:t>
            </a:r>
          </a:p>
          <a:p>
            <a:pPr eaLnBrk="1" hangingPunct="1">
              <a:buFontTx/>
              <a:buAutoNum type="arabicPeriod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Розвиток клінічної медицини.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b="1" i="1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</a:rPr>
              <a:t>2.</a:t>
            </a:r>
            <a:r>
              <a:rPr lang="uk-UA" sz="2400" b="1" i="1">
                <a:solidFill>
                  <a:srgbClr val="FFFF00"/>
                </a:solidFill>
                <a:latin typeface="Times New Roman" pitchFamily="18" charset="0"/>
              </a:rPr>
              <a:t> Предісторичний період</a:t>
            </a:r>
            <a:r>
              <a:rPr lang="ru-RU" sz="2000" b="1" i="1">
                <a:latin typeface="Times New Roman" pitchFamily="18" charset="0"/>
              </a:rPr>
              <a:t>  </a:t>
            </a:r>
            <a:r>
              <a:rPr lang="ru-RU" sz="2000" b="1">
                <a:latin typeface="Times New Roman" pitchFamily="18" charset="0"/>
              </a:rPr>
              <a:t>почався з другої половини 17 століття</a:t>
            </a:r>
            <a:r>
              <a:rPr lang="ru-RU" sz="2000" b="1" i="1">
                <a:latin typeface="Times New Roman" pitchFamily="18" charset="0"/>
              </a:rPr>
              <a:t>                           </a:t>
            </a:r>
          </a:p>
          <a:p>
            <a:pPr>
              <a:buFont typeface="Arial" charset="0"/>
              <a:buNone/>
            </a:pPr>
            <a:r>
              <a:rPr lang="ru-RU" sz="2000" b="1" i="1">
                <a:latin typeface="Times New Roman" pitchFamily="18" charset="0"/>
              </a:rPr>
              <a:t>                                           Ван Гельмонт</a:t>
            </a:r>
            <a:br>
              <a:rPr lang="ru-RU" sz="2000" b="1" i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Його власна думка полягала в тому, що травлення —це йдуть всередені тіла,наприклад, всередені шлунка, хімічні реакції, важливішу роль у яких відіграє хімічний реагент, названный їм «ферментом» (від лат. </a:t>
            </a:r>
            <a:r>
              <a:rPr lang="ru-RU" sz="2000" b="1" i="1">
                <a:latin typeface="Times New Roman" pitchFamily="18" charset="0"/>
              </a:rPr>
              <a:t>fermentum</a:t>
            </a:r>
            <a:r>
              <a:rPr lang="ru-RU" sz="2000" b="1">
                <a:latin typeface="Times New Roman" pitchFamily="18" charset="0"/>
              </a:rPr>
              <a:t> «бродіння»). Таким чином, Ван Гельмонт підійшов близько до сучасного розуміння ролі ферментів при травленні.  Також запропоновано і описано шість різних стадій травлення.</a:t>
            </a:r>
          </a:p>
        </p:txBody>
      </p:sp>
      <p:pic>
        <p:nvPicPr>
          <p:cNvPr id="21506" name="Picture 4" descr="Ван Гельмонт portr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44900"/>
            <a:ext cx="26558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995738" y="3716338"/>
            <a:ext cx="5003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>Зачинателем майбутньої науки біологічної хімії і нового напрямку в исторії медицини </a:t>
            </a:r>
            <a:r>
              <a:rPr lang="ru-RU">
                <a:solidFill>
                  <a:srgbClr val="FFFF00"/>
                </a:solidFill>
              </a:rPr>
              <a:t>«ЯДРОХІМІЇ»вважається</a:t>
            </a:r>
            <a:endParaRPr lang="ru-RU"/>
          </a:p>
          <a:p>
            <a:pPr eaLnBrk="1" hangingPunct="1"/>
            <a:r>
              <a:rPr lang="ru-RU"/>
              <a:t> Ван – Гельмонт (1577 – 1644)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974</Words>
  <PresentationFormat>Экран (4:3)</PresentationFormat>
  <Paragraphs>108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Василь Єфимович Предтеченський</vt:lpstr>
      <vt:lpstr>Слайд 26</vt:lpstr>
      <vt:lpstr>Крюков Олександр Миколайович</vt:lpstr>
      <vt:lpstr>Крюков О.М.</vt:lpstr>
      <vt:lpstr>Аринкін Михайло Інокєнтійович (1876—1948)</vt:lpstr>
      <vt:lpstr>Аринкін М. І.</vt:lpstr>
      <vt:lpstr>Слайд 31</vt:lpstr>
      <vt:lpstr>Й.А.  Касирський</vt:lpstr>
      <vt:lpstr>С.П.Ерліх заснував першу школу лабораторної діагностики у Харкові. Його учень А.Я.Альтгаузер написав керівництво для фельдшерів «Лабораторні  клінічні дослідження» </vt:lpstr>
      <vt:lpstr>Слайд 34</vt:lpstr>
      <vt:lpstr>Кост Катерина Андріївна  (1888 – 1975)  </vt:lpstr>
      <vt:lpstr>Слайд 36</vt:lpstr>
      <vt:lpstr>Дякую 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Запорожский государственный медицинский университет  Лекция:   история лабораторного дела. </dc:title>
  <cp:lastModifiedBy>user</cp:lastModifiedBy>
  <cp:revision>70</cp:revision>
  <dcterms:modified xsi:type="dcterms:W3CDTF">2016-01-26T09:00:11Z</dcterms:modified>
</cp:coreProperties>
</file>