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321" r:id="rId2"/>
    <p:sldId id="257" r:id="rId3"/>
    <p:sldId id="319" r:id="rId4"/>
    <p:sldId id="315" r:id="rId5"/>
    <p:sldId id="316" r:id="rId6"/>
    <p:sldId id="317" r:id="rId7"/>
    <p:sldId id="258" r:id="rId8"/>
    <p:sldId id="259" r:id="rId9"/>
    <p:sldId id="260" r:id="rId10"/>
    <p:sldId id="320" r:id="rId11"/>
    <p:sldId id="261" r:id="rId12"/>
    <p:sldId id="311" r:id="rId13"/>
    <p:sldId id="262" r:id="rId14"/>
    <p:sldId id="263" r:id="rId15"/>
    <p:sldId id="264" r:id="rId16"/>
    <p:sldId id="27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049" autoAdjust="0"/>
    <p:restoredTop sz="94660"/>
  </p:normalViewPr>
  <p:slideViewPr>
    <p:cSldViewPr>
      <p:cViewPr>
        <p:scale>
          <a:sx n="73" d="100"/>
          <a:sy n="73" d="100"/>
        </p:scale>
        <p:origin x="-139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F5E6DD-5F0A-4C11-BC11-CC8486631FCD}" type="datetimeFigureOut">
              <a:rPr lang="ru-RU" smtClean="0"/>
              <a:pPr>
                <a:defRPr/>
              </a:pPr>
              <a:t>12.02.2016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B36AB93-5ACD-487F-995B-594305C8F8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98673E-EBB0-4554-9080-57124F6A2597}" type="datetimeFigureOut">
              <a:rPr lang="ru-RU" smtClean="0"/>
              <a:pPr>
                <a:defRPr/>
              </a:pPr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DAFD0-D1A7-4321-8359-E733C13600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CCC83CEE-A0E5-4CBD-A1C9-0AF94047584C}" type="datetimeFigureOut">
              <a:rPr lang="ru-RU" smtClean="0"/>
              <a:pPr>
                <a:defRPr/>
              </a:pPr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F02FEB40-4274-4F55-931A-090F797E41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A4E380-F048-498E-A7CC-BCF2A0A97188}" type="datetimeFigureOut">
              <a:rPr lang="ru-RU" smtClean="0"/>
              <a:pPr>
                <a:defRPr/>
              </a:pPr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A862BF-69C8-4046-A08C-E3BE8CBBD1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81045F-DD0C-4EFD-9CEF-3F82A529134D}" type="datetimeFigureOut">
              <a:rPr lang="ru-RU" smtClean="0"/>
              <a:pPr>
                <a:defRPr/>
              </a:pPr>
              <a:t>12.02.2016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406CBD4-8609-470D-968C-7FEB1473B4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453AA96B-FDE8-46F8-8945-605AB2066329}" type="datetimeFigureOut">
              <a:rPr lang="ru-RU" smtClean="0"/>
              <a:pPr>
                <a:defRPr/>
              </a:pPr>
              <a:t>12.02.2016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445092A9-B432-4AAB-84CB-0118493C3C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556BAE72-1852-41FB-981B-D37EE358C154}" type="datetimeFigureOut">
              <a:rPr lang="ru-RU" smtClean="0"/>
              <a:pPr>
                <a:defRPr/>
              </a:pPr>
              <a:t>12.02.2016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8B043E25-B139-4BED-8D87-3A687F017B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E95881-342C-4CFF-BA9B-DA5F274E5ECA}" type="datetimeFigureOut">
              <a:rPr lang="ru-RU" smtClean="0"/>
              <a:pPr>
                <a:defRPr/>
              </a:pPr>
              <a:t>12.02.2016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59E26B-8F20-4B98-B839-1E59148624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584020-B029-4315-ACE9-14B6F7F53A7A}" type="datetimeFigureOut">
              <a:rPr lang="ru-RU" smtClean="0"/>
              <a:pPr>
                <a:defRPr/>
              </a:pPr>
              <a:t>12.02.2016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29FC81-A0FB-4D5C-BBD5-8CCEB8C7CE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A06BCC-FEE3-4DAD-A53C-6EDFD50CB86B}" type="datetimeFigureOut">
              <a:rPr lang="ru-RU" smtClean="0"/>
              <a:pPr>
                <a:defRPr/>
              </a:pPr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74B1CA8-4D2D-4CD9-AD05-6F21980913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477B63B3-0E61-4276-9912-2803BA8C9271}" type="datetimeFigureOut">
              <a:rPr lang="ru-RU" smtClean="0"/>
              <a:pPr>
                <a:defRPr/>
              </a:pPr>
              <a:t>12.02.2016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AC1900A-18E0-49D2-9879-30812F4A7F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FB7E883-29CC-404C-A9F0-6113BCEC3384}" type="datetimeFigureOut">
              <a:rPr lang="ru-RU" smtClean="0"/>
              <a:pPr>
                <a:defRPr/>
              </a:pPr>
              <a:t>12.02.2016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869A0F-0612-4EFD-9C8B-2BA3B83786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1557338"/>
            <a:ext cx="7037387" cy="4081462"/>
          </a:xfrm>
        </p:spPr>
        <p:txBody>
          <a:bodyPr rtlCol="0">
            <a:normAutofit fontScale="77500" lnSpcReduction="20000"/>
          </a:bodyPr>
          <a:lstStyle/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dirty="0" smtClean="0"/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dirty="0"/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3600" dirty="0" smtClean="0"/>
              <a:t>Организация различных видов лечебно-профилактической помощи населению. Амбулаторно-поликлиническая помощь, стационарная и скорая помощь.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uk-UA" b="1" dirty="0" smtClean="0"/>
              <a:t>Лектор: </a:t>
            </a:r>
            <a:r>
              <a:rPr lang="ru-RU" dirty="0" err="1" smtClean="0">
                <a:latin typeface="Tahoma" pitchFamily="34" charset="0"/>
              </a:rPr>
              <a:t>к.мед.н</a:t>
            </a:r>
            <a:r>
              <a:rPr lang="ru-RU" dirty="0" smtClean="0">
                <a:latin typeface="Tahoma" pitchFamily="34" charset="0"/>
              </a:rPr>
              <a:t>., </a:t>
            </a:r>
            <a:r>
              <a:rPr lang="ru-RU" dirty="0" smtClean="0"/>
              <a:t>доцент </a:t>
            </a:r>
            <a:r>
              <a:rPr lang="ru-RU" dirty="0" smtClean="0"/>
              <a:t>Таранов Владимир Владимирович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0"/>
            <a:ext cx="8286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ЗАПОРОЖСКИЙ ГОСУДАРСТВЕННЫЙ МЕДИЦИНСКИЙ УНИВЕРСИТЕТ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Кафедра здравоохранения, социальной медицины и врачебно-трудовой экспертизы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9033"/>
            <a:ext cx="1479550" cy="136777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4000" dirty="0" smtClean="0"/>
              <a:t>Лечебно-профилактическая помощь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r>
              <a:rPr lang="ru-RU" dirty="0" smtClean="0"/>
              <a:t>- это комплекс мероприятий, направленных на предотвращение заболеваний, раннюю диагностику, медицинскую помощь лицам с острыми и хроническими заболеваниями, на реабилитацию больных и инвалидов с целью продолжения их активного долголетия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Виды лечебно-профилактической помощи </a:t>
            </a: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амбулаторно-поликлиническая;</a:t>
            </a:r>
          </a:p>
          <a:p>
            <a:pPr eaLnBrk="1" hangingPunct="1"/>
            <a:r>
              <a:rPr lang="ru-RU" smtClean="0"/>
              <a:t>стационарная;</a:t>
            </a:r>
          </a:p>
          <a:p>
            <a:pPr eaLnBrk="1" hangingPunct="1"/>
            <a:r>
              <a:rPr lang="ru-RU" smtClean="0"/>
              <a:t>санаторно-курортная;</a:t>
            </a:r>
          </a:p>
          <a:p>
            <a:pPr eaLnBrk="1" hangingPunct="1"/>
            <a:r>
              <a:rPr lang="ru-RU" smtClean="0"/>
              <a:t>скорая.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Виды лечебно-профилактических учреждений</a:t>
            </a:r>
            <a:r>
              <a:rPr lang="ru-RU" sz="4000" smtClean="0"/>
              <a:t> </a:t>
            </a:r>
          </a:p>
        </p:txBody>
      </p:sp>
      <p:sp>
        <p:nvSpPr>
          <p:cNvPr id="19458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- больничные учреждения;</a:t>
            </a:r>
          </a:p>
          <a:p>
            <a:pPr eaLnBrk="1" hangingPunct="1"/>
            <a:r>
              <a:rPr lang="ru-RU" sz="2000" smtClean="0"/>
              <a:t>- специализированные больницы ;</a:t>
            </a:r>
          </a:p>
          <a:p>
            <a:pPr eaLnBrk="1" hangingPunct="1"/>
            <a:r>
              <a:rPr lang="ru-RU" sz="2000" smtClean="0"/>
              <a:t>- диспансеры ;</a:t>
            </a:r>
          </a:p>
          <a:p>
            <a:pPr eaLnBrk="1" hangingPunct="1"/>
            <a:r>
              <a:rPr lang="ru-RU" sz="2000" smtClean="0"/>
              <a:t>- амбулаторно-поликлинические учреждения;</a:t>
            </a:r>
          </a:p>
          <a:p>
            <a:pPr eaLnBrk="1" hangingPunct="1"/>
            <a:r>
              <a:rPr lang="ru-RU" sz="2000" smtClean="0"/>
              <a:t>- учреждения скорой и неотложной медицинской помощи и переливания крови;</a:t>
            </a:r>
          </a:p>
          <a:p>
            <a:pPr eaLnBrk="1" hangingPunct="1"/>
            <a:r>
              <a:rPr lang="ru-RU" sz="2000" smtClean="0"/>
              <a:t>- учреждения охраны материнства и детства;</a:t>
            </a:r>
          </a:p>
          <a:p>
            <a:pPr eaLnBrk="1" hangingPunct="1"/>
            <a:r>
              <a:rPr lang="ru-RU" sz="2000" smtClean="0"/>
              <a:t>- санаторно-курортные учреждения.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Лечебно-профилактическая помощь предоставляется:</a:t>
            </a: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лечебно-профилактическими аккредитованными учреждениями;</a:t>
            </a:r>
          </a:p>
          <a:p>
            <a:pPr eaLnBrk="1" hangingPunct="1"/>
            <a:r>
              <a:rPr lang="ru-RU" smtClean="0"/>
              <a:t>службой скорой медицинской помощи;</a:t>
            </a:r>
          </a:p>
          <a:p>
            <a:pPr eaLnBrk="1" hangingPunct="1"/>
            <a:r>
              <a:rPr lang="ru-RU" smtClean="0"/>
              <a:t>отдельными медработниками, получившими лицензию.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Лечебно-профилактическая помощь в зависимости от степени сложности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21506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Первичная</a:t>
            </a:r>
          </a:p>
          <a:p>
            <a:pPr eaLnBrk="1" hangingPunct="1"/>
            <a:r>
              <a:rPr lang="ru-RU" smtClean="0"/>
              <a:t>Вторичная (специализированная)</a:t>
            </a:r>
          </a:p>
          <a:p>
            <a:pPr eaLnBrk="1" hangingPunct="1"/>
            <a:r>
              <a:rPr lang="ru-RU" smtClean="0"/>
              <a:t>Третичная (узкоспециализированная).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Первичная лечебно-профилактическая помощь включает в себя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консультацию участкового врача или врача общей практики (семейного врача);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простую диагностику;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лечение основных, наиболее распространённых заболеваний;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направление больного для предоставления специализированной помощи и высокоспециализированной помощи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Структура объединённой городской больницы</a:t>
            </a:r>
            <a:endParaRPr lang="ru-RU" dirty="0"/>
          </a:p>
        </p:txBody>
      </p:sp>
      <p:sp>
        <p:nvSpPr>
          <p:cNvPr id="29698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Управление (главный врач, его заместители по медицинской части, врачебно-трудовой экспертизе, АХЧ, канцелярия, мед. архив, бухгалтерия, библиотека и др.  );</a:t>
            </a:r>
          </a:p>
          <a:p>
            <a:pPr eaLnBrk="1" hangingPunct="1"/>
            <a:r>
              <a:rPr lang="ru-RU" smtClean="0"/>
              <a:t>Кабинет учёта и мед. статистики;</a:t>
            </a:r>
          </a:p>
          <a:p>
            <a:pPr eaLnBrk="1" hangingPunct="1"/>
            <a:r>
              <a:rPr lang="ru-RU" smtClean="0"/>
              <a:t>Поликлиника;</a:t>
            </a:r>
          </a:p>
          <a:p>
            <a:pPr eaLnBrk="1" hangingPunct="1"/>
            <a:r>
              <a:rPr lang="ru-RU" smtClean="0"/>
              <a:t>Стационар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План лекции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63675" y="1714489"/>
            <a:ext cx="6196013" cy="4008450"/>
          </a:xfrm>
        </p:spPr>
        <p:txBody>
          <a:bodyPr rtlCol="0"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1. Место лечебно-профилактических учреждений в системе медицинской помощи населению.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2. Основные принципы организации лечебно-профилактической помощи.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3. Городская больница как основной вид  лечебно-профилактического учреждения: структура, задачи, функции.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4. Амбулаторно-поликлиническая помощь. Диспансеризация как основной вид профилактической деятельности поликлиники.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5. Стационарная помощь.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6. Скорая медицинская помощь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7. Проблемы и перспективы развития лечебно-профилактической помощи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Система здравоохранения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r>
              <a:rPr lang="ru-RU" dirty="0" smtClean="0"/>
              <a:t>- совокупность организаций, институтов и ресурсов, предназначенных для деятельности в интересах здоровья.</a:t>
            </a:r>
          </a:p>
          <a:p>
            <a:pPr algn="r">
              <a:buNone/>
            </a:pPr>
            <a:r>
              <a:rPr lang="ru-RU" dirty="0" smtClean="0"/>
              <a:t>Охватывает все действия, главная цель которых состоит в укреплении и сохранении здоровья населения.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sz="2000" dirty="0" smtClean="0"/>
              <a:t>Доклад ВОЗ о состоянии здоровья в мире (2000)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/>
          </p:nvPr>
        </p:nvSpPr>
        <p:spPr>
          <a:xfrm>
            <a:off x="357158" y="174621"/>
            <a:ext cx="6964363" cy="968363"/>
          </a:xfrm>
        </p:spPr>
        <p:txBody>
          <a:bodyPr/>
          <a:lstStyle/>
          <a:p>
            <a:pPr algn="l"/>
            <a:r>
              <a:rPr lang="ru-RU" dirty="0" smtClean="0"/>
              <a:t>Здравоохранение </a:t>
            </a:r>
          </a:p>
        </p:txBody>
      </p:sp>
      <p:sp>
        <p:nvSpPr>
          <p:cNvPr id="76803" name="Rectangle 3"/>
          <p:cNvSpPr>
            <a:spLocks noGrp="1"/>
          </p:cNvSpPr>
          <p:nvPr>
            <p:ph sz="quarter" idx="1"/>
          </p:nvPr>
        </p:nvSpPr>
        <p:spPr>
          <a:xfrm>
            <a:off x="1463675" y="1785926"/>
            <a:ext cx="6196013" cy="4000528"/>
          </a:xfrm>
        </p:spPr>
        <p:txBody>
          <a:bodyPr>
            <a:normAutofit fontScale="92500" lnSpcReduction="20000"/>
          </a:bodyPr>
          <a:lstStyle/>
          <a:p>
            <a:pPr algn="r">
              <a:buFont typeface="Brush Script MT" pitchFamily="66" charset="0"/>
              <a:buNone/>
            </a:pPr>
            <a:r>
              <a:rPr lang="ru-RU" dirty="0" smtClean="0"/>
              <a:t>– система мер, направленных на обеспечение сохранения и развития физиологических и психологических функций, оптимальной трудоспособности и социальной активности человека при максимальной биологически возможной индивидуальной продолжительности жизни</a:t>
            </a:r>
          </a:p>
          <a:p>
            <a:pPr algn="r">
              <a:buNone/>
            </a:pPr>
            <a:r>
              <a:rPr lang="ru-RU" sz="2000" dirty="0" smtClean="0"/>
              <a:t>«Основы законодательства Украины о здравоохранении» (1992)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smtClean="0"/>
              <a:t>Основные принципы здравоохранения в Украине </a:t>
            </a:r>
          </a:p>
        </p:txBody>
      </p:sp>
      <p:sp>
        <p:nvSpPr>
          <p:cNvPr id="77827" name="Rectangle 3"/>
          <p:cNvSpPr>
            <a:spLocks noGrp="1"/>
          </p:cNvSpPr>
          <p:nvPr>
            <p:ph sz="quarter" idx="1"/>
          </p:nvPr>
        </p:nvSpPr>
        <p:spPr>
          <a:xfrm>
            <a:off x="684213" y="2119313"/>
            <a:ext cx="7704137" cy="3603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smtClean="0"/>
              <a:t>признание здравоохранения приоритетным направлением деятельности общества и государства, одним из главных факторов выживания и развития народов Украины: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соблюдение прав и свобод человека и гражданина в области здравоохранения и обеспечение связанных с ними гocударственных гарантий: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гуманистическая направленность, обеспечение приоритета общечеловеческих ценностей над классовыми, национальными, групповыми или индивидуальными интересами, повышенная медико-социальная защита наиболее уязвимых слоев населения;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равноправие граждан, демократизм и общедоступность медицинской помощи и иных услуг в области здравоохранения</a:t>
            </a:r>
            <a:r>
              <a:rPr lang="ru-RU" sz="1400" smtClean="0"/>
              <a:t>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Основные принципы здравоохранения в Украине (продолжение)</a:t>
            </a:r>
          </a:p>
        </p:txBody>
      </p:sp>
      <p:sp>
        <p:nvSpPr>
          <p:cNvPr id="78851" name="Rectangle 3"/>
          <p:cNvSpPr>
            <a:spLocks noGrp="1"/>
          </p:cNvSpPr>
          <p:nvPr>
            <p:ph sz="quarter" idx="1"/>
          </p:nvPr>
        </p:nvSpPr>
        <p:spPr>
          <a:xfrm>
            <a:off x="755650" y="2133600"/>
            <a:ext cx="7632700" cy="36036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1800" smtClean="0"/>
              <a:t>соответствие задачам и уровню социально-экономического и культурного развития общества, научная обоснованность, материально-техническая и финансовая обеспеченность;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ориентации на современные стандарты здоровья и медицинской помощи, сочетание отечественных традиций и достижений с мировым опытом в области здравоохранения.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предупредительно-профилактический характер, комплексный социальный, экологический и медицинский подход к здравоохранению: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многоукладность экономики здравоохранения и многоканальность ее финансирования, сочетание государственных гарантий с демонополизацией и поощрением предпринимательства и конкуренции;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децентрализация государственного управления, развитие самоуправления учреждений и самостоятельности работников здравоохранения на правовой и договорной основе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Отрасли здравоохранения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лечебно-профилактическое дело;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охрана материнства и детства;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санитарно-противоэпидемическое дело;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медицинская и фармацевтическая промышленность, аптечные учреждения и предприятия;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медицинское образование и наука;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санаторно-курортное дело;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патологоанатомическая, судебно-медицинская и судебно-психиатрическая экспертиза.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Органы здравоохранения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Министерство здравоохранения Украины;</a:t>
            </a:r>
          </a:p>
          <a:p>
            <a:pPr eaLnBrk="1" hangingPunct="1"/>
            <a:r>
              <a:rPr lang="ru-RU" smtClean="0"/>
              <a:t> Управления (отделы) здравоохранения при обл- (гор-)госадминистрации;</a:t>
            </a:r>
          </a:p>
          <a:p>
            <a:pPr eaLnBrk="1" hangingPunct="1"/>
            <a:r>
              <a:rPr lang="ru-RU" smtClean="0"/>
              <a:t> В г. Киеве - департамент здравоохранения и социальной защиты населения.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Номенклатура учреждений здравоохранения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лечебно-профилактические учреждения;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санитарно- профилактические учреждения;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фармацевтические (аптечные) учреждения;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учреждения  медико-социальной защиты (бюро или центры медико-социальной экспертизы, дома ребёнка);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прочие учреждения (патологоанатомические, судебно-медицинские, статистические и т.д.).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1286</TotalTime>
  <Words>629</Words>
  <Application>Microsoft Office PowerPoint</Application>
  <PresentationFormat>Экран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Слайд 1</vt:lpstr>
      <vt:lpstr>План лекции </vt:lpstr>
      <vt:lpstr>Система здравоохранения</vt:lpstr>
      <vt:lpstr>Здравоохранение </vt:lpstr>
      <vt:lpstr>Основные принципы здравоохранения в Украине </vt:lpstr>
      <vt:lpstr>Основные принципы здравоохранения в Украине (продолжение)</vt:lpstr>
      <vt:lpstr>Отрасли здравоохранения</vt:lpstr>
      <vt:lpstr>Органы здравоохранения</vt:lpstr>
      <vt:lpstr>Номенклатура учреждений здравоохранения</vt:lpstr>
      <vt:lpstr>Лечебно-профилактическая помощь</vt:lpstr>
      <vt:lpstr>Виды лечебно-профилактической помощи </vt:lpstr>
      <vt:lpstr>Виды лечебно-профилактических учреждений </vt:lpstr>
      <vt:lpstr>Лечебно-профилактическая помощь предоставляется:</vt:lpstr>
      <vt:lpstr>Лечебно-профилактическая помощь в зависимости от степени сложности: </vt:lpstr>
      <vt:lpstr>Первичная лечебно-профилактическая помощь включает в себя:</vt:lpstr>
      <vt:lpstr>Структура объединённой городской больницы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по социальной медицине и организации здравоохранения </dc:title>
  <cp:lastModifiedBy>Саня</cp:lastModifiedBy>
  <cp:revision>100</cp:revision>
  <dcterms:modified xsi:type="dcterms:W3CDTF">2016-02-12T08:04:24Z</dcterms:modified>
</cp:coreProperties>
</file>