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47" r:id="rId3"/>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257" r:id="rId27"/>
    <p:sldId id="258" r:id="rId28"/>
    <p:sldId id="259" r:id="rId29"/>
    <p:sldId id="260" r:id="rId30"/>
    <p:sldId id="261" r:id="rId31"/>
    <p:sldId id="262" r:id="rId32"/>
    <p:sldId id="263" r:id="rId33"/>
    <p:sldId id="290" r:id="rId34"/>
    <p:sldId id="291" r:id="rId35"/>
    <p:sldId id="359" r:id="rId36"/>
    <p:sldId id="300" r:id="rId37"/>
    <p:sldId id="302" r:id="rId38"/>
    <p:sldId id="303" r:id="rId39"/>
    <p:sldId id="307" r:id="rId40"/>
    <p:sldId id="313" r:id="rId41"/>
    <p:sldId id="326" r:id="rId42"/>
    <p:sldId id="348" r:id="rId43"/>
    <p:sldId id="328" r:id="rId44"/>
    <p:sldId id="349" r:id="rId45"/>
    <p:sldId id="329" r:id="rId46"/>
    <p:sldId id="332" r:id="rId47"/>
    <p:sldId id="333" r:id="rId48"/>
    <p:sldId id="334" r:id="rId49"/>
    <p:sldId id="350" r:id="rId50"/>
    <p:sldId id="353" r:id="rId51"/>
    <p:sldId id="351" r:id="rId52"/>
    <p:sldId id="336" r:id="rId53"/>
    <p:sldId id="356" r:id="rId54"/>
    <p:sldId id="355" r:id="rId55"/>
    <p:sldId id="357" r:id="rId56"/>
    <p:sldId id="287" r:id="rId57"/>
    <p:sldId id="288" r:id="rId58"/>
    <p:sldId id="362"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D79CA-5FDA-4DA2-AD68-C8287F5076EB}" type="datetimeFigureOut">
              <a:rPr lang="ru-RU" smtClean="0"/>
              <a:pPr/>
              <a:t>10.01.2016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03D4C-ADE0-4E6C-82AC-C15097533705}" type="slidenum">
              <a:rPr lang="ru-RU" smtClean="0"/>
              <a:pPr/>
              <a:t>‹#›</a:t>
            </a:fld>
            <a:endParaRPr lang="ru-RU"/>
          </a:p>
        </p:txBody>
      </p:sp>
    </p:spTree>
    <p:extLst>
      <p:ext uri="{BB962C8B-B14F-4D97-AF65-F5344CB8AC3E}">
        <p14:creationId xmlns:p14="http://schemas.microsoft.com/office/powerpoint/2010/main" xmlns="" val="16857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style>
          <a:lnRef idx="1">
            <a:schemeClr val="accent2"/>
          </a:lnRef>
          <a:fillRef idx="2">
            <a:schemeClr val="accent2"/>
          </a:fillRef>
          <a:effectRef idx="1">
            <a:schemeClr val="accent2"/>
          </a:effectRef>
          <a:fontRef idx="minor">
            <a:schemeClr val="dk1"/>
          </a:fontRef>
        </p:style>
        <p:txBody>
          <a:bodyPr>
            <a:noAutofit/>
          </a:bodyPr>
          <a:lstStyle/>
          <a:p>
            <a:r>
              <a:rPr lang="en-US" sz="4000" dirty="0" smtClean="0">
                <a:latin typeface="Times New Roman" pitchFamily="18" charset="0"/>
                <a:cs typeface="Times New Roman" pitchFamily="18" charset="0"/>
              </a:rPr>
              <a:t>MEDICINE OF MIDDLE AGES AND RENAISSANCE</a:t>
            </a:r>
            <a:endParaRPr lang="ru-RU" sz="4000" dirty="0">
              <a:latin typeface="Times New Roman" pitchFamily="18" charset="0"/>
              <a:cs typeface="Times New Roman" pitchFamily="18" charset="0"/>
            </a:endParaRPr>
          </a:p>
        </p:txBody>
      </p:sp>
      <p:pic>
        <p:nvPicPr>
          <p:cNvPr id="5" name="Содержимое 4" descr="renaissance.jpg"/>
          <p:cNvPicPr>
            <a:picLocks noGrp="1" noChangeAspect="1"/>
          </p:cNvPicPr>
          <p:nvPr>
            <p:ph idx="1"/>
          </p:nvPr>
        </p:nvPicPr>
        <p:blipFill>
          <a:blip r:embed="rId2" cstate="print"/>
          <a:stretch>
            <a:fillRect/>
          </a:stretch>
        </p:blipFill>
        <p:spPr>
          <a:xfrm>
            <a:off x="323528" y="1556792"/>
            <a:ext cx="8391876" cy="4608512"/>
          </a:xfrm>
        </p:spPr>
      </p:pic>
      <p:sp>
        <p:nvSpPr>
          <p:cNvPr id="6" name="Овал 5"/>
          <p:cNvSpPr/>
          <p:nvPr/>
        </p:nvSpPr>
        <p:spPr>
          <a:xfrm>
            <a:off x="4355976" y="6237312"/>
            <a:ext cx="4464496" cy="50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Lecturer – </a:t>
            </a:r>
            <a:r>
              <a:rPr lang="en-US" dirty="0" err="1" smtClean="0">
                <a:solidFill>
                  <a:schemeClr val="tx1"/>
                </a:solidFill>
              </a:rPr>
              <a:t>Pushina</a:t>
            </a:r>
            <a:r>
              <a:rPr lang="en-US" dirty="0" smtClean="0">
                <a:solidFill>
                  <a:schemeClr val="tx1"/>
                </a:solidFill>
              </a:rPr>
              <a:t>  O.S.</a:t>
            </a:r>
            <a:endParaRPr lang="ru-R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798496"/>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4000" dirty="0" smtClean="0">
                <a:latin typeface="Times New Roman" pitchFamily="18" charset="0"/>
                <a:cs typeface="Times New Roman" pitchFamily="18" charset="0"/>
              </a:rPr>
              <a:t>Origin of Disease and Treatment</a:t>
            </a:r>
            <a:endParaRPr lang="ru-RU" sz="40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85720" y="1285860"/>
            <a:ext cx="4714908" cy="542928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4800" dirty="0" smtClean="0">
                <a:latin typeface="Times New Roman" pitchFamily="18" charset="0"/>
                <a:cs typeface="Times New Roman" pitchFamily="18" charset="0"/>
              </a:rPr>
              <a:t>The planets were also responsible for disease – so doctors were good at astrology and astronomy.</a:t>
            </a:r>
          </a:p>
        </p:txBody>
      </p:sp>
      <p:pic>
        <p:nvPicPr>
          <p:cNvPr id="7" name="Содержимое 6" descr="загруженное (1).jpg"/>
          <p:cNvPicPr>
            <a:picLocks noGrp="1" noChangeAspect="1"/>
          </p:cNvPicPr>
          <p:nvPr>
            <p:ph idx="1"/>
          </p:nvPr>
        </p:nvPicPr>
        <p:blipFill>
          <a:blip r:embed="rId2" cstate="print"/>
          <a:stretch>
            <a:fillRect/>
          </a:stretch>
        </p:blipFill>
        <p:spPr>
          <a:xfrm>
            <a:off x="5286380" y="1357298"/>
            <a:ext cx="3571900" cy="53578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42852"/>
            <a:ext cx="8535322" cy="107157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6000" dirty="0" smtClean="0">
                <a:latin typeface="Times New Roman" pitchFamily="18" charset="0"/>
                <a:cs typeface="Times New Roman" pitchFamily="18" charset="0"/>
              </a:rPr>
              <a:t>Health care givers:</a:t>
            </a:r>
            <a:endParaRPr lang="ru-RU" sz="60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85720" y="1285860"/>
            <a:ext cx="3857652" cy="5214974"/>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sz="2800" dirty="0" smtClean="0">
                <a:latin typeface="Times New Roman" pitchFamily="18" charset="0"/>
                <a:cs typeface="Times New Roman" pitchFamily="18" charset="0"/>
              </a:rPr>
              <a:t>There  were many people to go to for diagnosis and treatment:</a:t>
            </a:r>
          </a:p>
          <a:p>
            <a:pPr>
              <a:buFontTx/>
              <a:buChar char="-"/>
            </a:pPr>
            <a:r>
              <a:rPr lang="en-US" sz="2800" dirty="0" smtClean="0">
                <a:latin typeface="Times New Roman" pitchFamily="18" charset="0"/>
                <a:cs typeface="Times New Roman" pitchFamily="18" charset="0"/>
              </a:rPr>
              <a:t> doctors (very expensive),</a:t>
            </a:r>
          </a:p>
          <a:p>
            <a:pPr>
              <a:buFontTx/>
              <a:buChar char="-"/>
            </a:pPr>
            <a:r>
              <a:rPr lang="en-US" sz="2800" dirty="0" smtClean="0">
                <a:latin typeface="Times New Roman" pitchFamily="18" charset="0"/>
                <a:cs typeface="Times New Roman" pitchFamily="18" charset="0"/>
              </a:rPr>
              <a:t> monks from the local monastery,</a:t>
            </a:r>
          </a:p>
          <a:p>
            <a:pPr>
              <a:buFontTx/>
              <a:buChar char="-"/>
            </a:pPr>
            <a:r>
              <a:rPr lang="en-US" sz="2800" dirty="0" smtClean="0">
                <a:latin typeface="Times New Roman" pitchFamily="18" charset="0"/>
                <a:cs typeface="Times New Roman" pitchFamily="18" charset="0"/>
              </a:rPr>
              <a:t> apothecaries ( people who sold herbs and drugs)</a:t>
            </a:r>
            <a:r>
              <a:rPr lang="ru-RU"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buFontTx/>
              <a:buChar char="-"/>
            </a:pPr>
            <a:r>
              <a:rPr lang="en-US" sz="2800" dirty="0" smtClean="0">
                <a:latin typeface="Times New Roman" pitchFamily="18" charset="0"/>
                <a:cs typeface="Times New Roman" pitchFamily="18" charset="0"/>
              </a:rPr>
              <a:t> local wise men and women.</a:t>
            </a:r>
          </a:p>
          <a:p>
            <a:pPr>
              <a:buFontTx/>
              <a:buChar char="-"/>
            </a:pPr>
            <a:endParaRPr lang="ru-RU" sz="2000" dirty="0">
              <a:latin typeface="Times New Roman" pitchFamily="18" charset="0"/>
              <a:cs typeface="Times New Roman" pitchFamily="18" charset="0"/>
            </a:endParaRPr>
          </a:p>
        </p:txBody>
      </p:sp>
      <p:pic>
        <p:nvPicPr>
          <p:cNvPr id="7" name="Содержимое 6" descr="200px-Apothecary15thcentury.jpg"/>
          <p:cNvPicPr>
            <a:picLocks noGrp="1" noChangeAspect="1"/>
          </p:cNvPicPr>
          <p:nvPr>
            <p:ph idx="1"/>
          </p:nvPr>
        </p:nvPicPr>
        <p:blipFill>
          <a:blip r:embed="rId2" cstate="print"/>
          <a:srcRect b="5399"/>
          <a:stretch>
            <a:fillRect/>
          </a:stretch>
        </p:blipFill>
        <p:spPr>
          <a:xfrm>
            <a:off x="4357686" y="1428736"/>
            <a:ext cx="4357717" cy="507209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51520" y="260648"/>
            <a:ext cx="4463356" cy="6336704"/>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600" dirty="0" smtClean="0">
                <a:latin typeface="Times New Roman" pitchFamily="18" charset="0"/>
                <a:cs typeface="Times New Roman" pitchFamily="18" charset="0"/>
              </a:rPr>
              <a:t> The Christian hospices were the first ever to be devoted to long-term support of the diseased, poor, and downtrodden.</a:t>
            </a:r>
          </a:p>
          <a:p>
            <a:pPr>
              <a:buFont typeface="Arial" pitchFamily="34" charset="0"/>
              <a:buChar char="•"/>
            </a:pPr>
            <a:r>
              <a:rPr lang="en-US" sz="3600" dirty="0" smtClean="0">
                <a:latin typeface="Times New Roman" pitchFamily="18" charset="0"/>
                <a:cs typeface="Times New Roman" pitchFamily="18" charset="0"/>
              </a:rPr>
              <a:t> Enthusiasm, charity, and good cheer sustained those in charge, often women of "good birth“.</a:t>
            </a:r>
            <a:endParaRPr lang="ru-RU" sz="3600" dirty="0">
              <a:latin typeface="Times New Roman" pitchFamily="18" charset="0"/>
              <a:cs typeface="Times New Roman" pitchFamily="18" charset="0"/>
            </a:endParaRPr>
          </a:p>
        </p:txBody>
      </p:sp>
      <p:pic>
        <p:nvPicPr>
          <p:cNvPr id="8" name="Содержимое 7" descr="загруженное.jpg"/>
          <p:cNvPicPr>
            <a:picLocks noGrp="1" noChangeAspect="1"/>
          </p:cNvPicPr>
          <p:nvPr>
            <p:ph idx="1"/>
          </p:nvPr>
        </p:nvPicPr>
        <p:blipFill>
          <a:blip r:embed="rId2" cstate="print"/>
          <a:stretch>
            <a:fillRect/>
          </a:stretch>
        </p:blipFill>
        <p:spPr>
          <a:xfrm>
            <a:off x="4929190" y="357166"/>
            <a:ext cx="4071965" cy="621510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1143000"/>
          </a:xfrm>
        </p:spPr>
        <p:style>
          <a:lnRef idx="1">
            <a:schemeClr val="accent3"/>
          </a:lnRef>
          <a:fillRef idx="2">
            <a:schemeClr val="accent3"/>
          </a:fillRef>
          <a:effectRef idx="1">
            <a:schemeClr val="accent3"/>
          </a:effectRef>
          <a:fontRef idx="minor">
            <a:schemeClr val="dk1"/>
          </a:fontRef>
        </p:style>
        <p:txBody>
          <a:bodyPr/>
          <a:lstStyle/>
          <a:p>
            <a:r>
              <a:rPr lang="en-US" b="1" dirty="0" smtClean="0"/>
              <a:t>The Rise of the Universities</a:t>
            </a:r>
            <a:endParaRPr lang="ru-RU" dirty="0"/>
          </a:p>
        </p:txBody>
      </p:sp>
      <p:sp>
        <p:nvSpPr>
          <p:cNvPr id="3" name="Содержимое 2"/>
          <p:cNvSpPr>
            <a:spLocks noGrp="1"/>
          </p:cNvSpPr>
          <p:nvPr>
            <p:ph idx="1"/>
          </p:nvPr>
        </p:nvSpPr>
        <p:spPr>
          <a:xfrm>
            <a:off x="214282" y="1643050"/>
            <a:ext cx="4429156" cy="5072098"/>
          </a:xfrm>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latin typeface="Times New Roman" pitchFamily="18" charset="0"/>
                <a:cs typeface="Times New Roman" pitchFamily="18" charset="0"/>
              </a:rPr>
              <a:t>    The first organized medical school in Europe was established at Salerno, in southern Italy</a:t>
            </a:r>
            <a:r>
              <a:rPr lang="ru-RU"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in 11 century.</a:t>
            </a:r>
          </a:p>
          <a:p>
            <a:r>
              <a:rPr lang="en-US" sz="3600" dirty="0" smtClean="0">
                <a:latin typeface="Times New Roman" pitchFamily="18" charset="0"/>
                <a:cs typeface="Times New Roman" pitchFamily="18" charset="0"/>
              </a:rPr>
              <a:t>Salerno admitted women as medical students. </a:t>
            </a:r>
            <a:endParaRPr lang="ru-RU" sz="3600" dirty="0">
              <a:latin typeface="Times New Roman" pitchFamily="18" charset="0"/>
              <a:cs typeface="Times New Roman" pitchFamily="18" charset="0"/>
            </a:endParaRPr>
          </a:p>
        </p:txBody>
      </p:sp>
      <p:pic>
        <p:nvPicPr>
          <p:cNvPr id="4" name="Содержимое 4" descr="743px-laurentius-de-voltolina-001.jpg"/>
          <p:cNvPicPr>
            <a:picLocks noChangeAspect="1"/>
          </p:cNvPicPr>
          <p:nvPr/>
        </p:nvPicPr>
        <p:blipFill>
          <a:blip r:embed="rId2" cstate="print"/>
          <a:stretch>
            <a:fillRect/>
          </a:stretch>
        </p:blipFill>
        <p:spPr>
          <a:xfrm>
            <a:off x="4714875" y="1714488"/>
            <a:ext cx="4000529" cy="49292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71570"/>
          </a:xfrm>
        </p:spPr>
        <p:style>
          <a:lnRef idx="1">
            <a:schemeClr val="accent3"/>
          </a:lnRef>
          <a:fillRef idx="2">
            <a:schemeClr val="accent3"/>
          </a:fillRef>
          <a:effectRef idx="1">
            <a:schemeClr val="accent3"/>
          </a:effectRef>
          <a:fontRef idx="minor">
            <a:schemeClr val="dk1"/>
          </a:fontRef>
        </p:style>
        <p:txBody>
          <a:bodyPr/>
          <a:lstStyle/>
          <a:p>
            <a:r>
              <a:rPr lang="en-US" b="1" dirty="0" smtClean="0"/>
              <a:t>The Rise of the Universities</a:t>
            </a:r>
            <a:endParaRPr lang="ru-RU" dirty="0"/>
          </a:p>
        </p:txBody>
      </p:sp>
      <p:sp>
        <p:nvSpPr>
          <p:cNvPr id="3" name="Содержимое 2"/>
          <p:cNvSpPr>
            <a:spLocks noGrp="1"/>
          </p:cNvSpPr>
          <p:nvPr>
            <p:ph idx="1"/>
          </p:nvPr>
        </p:nvSpPr>
        <p:spPr>
          <a:xfrm>
            <a:off x="428596" y="1357298"/>
            <a:ext cx="4214842" cy="5357850"/>
          </a:xfrm>
        </p:spPr>
        <p:style>
          <a:lnRef idx="1">
            <a:schemeClr val="accent6"/>
          </a:lnRef>
          <a:fillRef idx="2">
            <a:schemeClr val="accent6"/>
          </a:fillRef>
          <a:effectRef idx="1">
            <a:schemeClr val="accent6"/>
          </a:effectRef>
          <a:fontRef idx="minor">
            <a:schemeClr val="dk1"/>
          </a:fontRef>
        </p:style>
        <p:txBody>
          <a:bodyPr>
            <a:noAutofit/>
          </a:bodyPr>
          <a:lstStyle/>
          <a:p>
            <a:r>
              <a:rPr lang="en-US" sz="3600" dirty="0" smtClean="0"/>
              <a:t>1088 -  University of Bologna</a:t>
            </a:r>
          </a:p>
          <a:p>
            <a:r>
              <a:rPr lang="en-US" sz="3600" dirty="0" smtClean="0"/>
              <a:t>1220 - University of Montpellier</a:t>
            </a:r>
          </a:p>
          <a:p>
            <a:r>
              <a:rPr lang="en-US" sz="3600" dirty="0" smtClean="0"/>
              <a:t>1222 - University of Padua</a:t>
            </a:r>
          </a:p>
          <a:p>
            <a:r>
              <a:rPr lang="en-US" sz="3600" dirty="0" smtClean="0"/>
              <a:t>1425 - University of Leuven</a:t>
            </a:r>
            <a:endParaRPr lang="ru-RU" sz="3600" dirty="0">
              <a:latin typeface="Times New Roman" pitchFamily="18" charset="0"/>
              <a:cs typeface="Times New Roman" pitchFamily="18" charset="0"/>
            </a:endParaRPr>
          </a:p>
        </p:txBody>
      </p:sp>
      <p:pic>
        <p:nvPicPr>
          <p:cNvPr id="7" name="Рисунок 6" descr="загруженное (1).jpg"/>
          <p:cNvPicPr>
            <a:picLocks noChangeAspect="1"/>
          </p:cNvPicPr>
          <p:nvPr/>
        </p:nvPicPr>
        <p:blipFill>
          <a:blip r:embed="rId2" cstate="print"/>
          <a:stretch>
            <a:fillRect/>
          </a:stretch>
        </p:blipFill>
        <p:spPr>
          <a:xfrm>
            <a:off x="4857752" y="1428736"/>
            <a:ext cx="4000528" cy="52864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600" dirty="0" smtClean="0">
                <a:latin typeface="Times New Roman" pitchFamily="18" charset="0"/>
                <a:cs typeface="Times New Roman" pitchFamily="18" charset="0"/>
              </a:rPr>
              <a:t>The Black Death</a:t>
            </a:r>
            <a:endParaRPr lang="ru-RU" sz="3600" dirty="0">
              <a:latin typeface="Times New Roman" pitchFamily="18" charset="0"/>
              <a:cs typeface="Times New Roman" pitchFamily="18" charset="0"/>
            </a:endParaRPr>
          </a:p>
        </p:txBody>
      </p:sp>
      <p:pic>
        <p:nvPicPr>
          <p:cNvPr id="6" name="Рисунок 5" descr="images (2).jpg"/>
          <p:cNvPicPr>
            <a:picLocks noChangeAspect="1"/>
          </p:cNvPicPr>
          <p:nvPr/>
        </p:nvPicPr>
        <p:blipFill>
          <a:blip r:embed="rId2" cstate="print"/>
          <a:stretch>
            <a:fillRect/>
          </a:stretch>
        </p:blipFill>
        <p:spPr>
          <a:xfrm>
            <a:off x="0" y="1571612"/>
            <a:ext cx="9144000" cy="52863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64294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600" dirty="0" smtClean="0">
                <a:latin typeface="Times New Roman" pitchFamily="18" charset="0"/>
                <a:cs typeface="Times New Roman" pitchFamily="18" charset="0"/>
              </a:rPr>
              <a:t>The Black Death</a:t>
            </a:r>
            <a:endParaRPr lang="ru-RU" sz="3600" dirty="0">
              <a:latin typeface="Times New Roman" pitchFamily="18" charset="0"/>
              <a:cs typeface="Times New Roman" pitchFamily="18" charset="0"/>
            </a:endParaRPr>
          </a:p>
        </p:txBody>
      </p:sp>
      <p:pic>
        <p:nvPicPr>
          <p:cNvPr id="5" name="Содержимое 4" descr="black_death.jpg"/>
          <p:cNvPicPr>
            <a:picLocks noGrp="1" noChangeAspect="1"/>
          </p:cNvPicPr>
          <p:nvPr>
            <p:ph idx="1"/>
          </p:nvPr>
        </p:nvPicPr>
        <p:blipFill>
          <a:blip r:embed="rId2" cstate="print"/>
          <a:stretch>
            <a:fillRect/>
          </a:stretch>
        </p:blipFill>
        <p:spPr>
          <a:xfrm>
            <a:off x="4857752" y="1214422"/>
            <a:ext cx="4000528" cy="2357454"/>
          </a:xfrm>
        </p:spPr>
      </p:pic>
      <p:sp>
        <p:nvSpPr>
          <p:cNvPr id="4" name="Текст 3"/>
          <p:cNvSpPr>
            <a:spLocks noGrp="1"/>
          </p:cNvSpPr>
          <p:nvPr>
            <p:ph type="body" sz="half" idx="2"/>
          </p:nvPr>
        </p:nvSpPr>
        <p:spPr>
          <a:xfrm>
            <a:off x="214282" y="1000108"/>
            <a:ext cx="4429156" cy="5857892"/>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000" b="1" dirty="0" smtClean="0"/>
              <a:t>The symptoms of the Black Death were terrible and swift:</a:t>
            </a:r>
            <a:endParaRPr lang="en-US" sz="2000" dirty="0" smtClean="0"/>
          </a:p>
          <a:p>
            <a:pPr>
              <a:buFont typeface="Arial" pitchFamily="34" charset="0"/>
              <a:buChar char="•"/>
            </a:pPr>
            <a:r>
              <a:rPr lang="en-US" sz="2000" b="1" dirty="0" smtClean="0"/>
              <a:t>Painful swellings (buboes) of the lymph nodes</a:t>
            </a:r>
            <a:endParaRPr lang="en-US" sz="2000" dirty="0" smtClean="0"/>
          </a:p>
          <a:p>
            <a:pPr>
              <a:buFont typeface="Arial" pitchFamily="34" charset="0"/>
              <a:buChar char="•"/>
            </a:pPr>
            <a:r>
              <a:rPr lang="en-US" sz="2000" b="1" dirty="0" smtClean="0"/>
              <a:t>A bubo was at first a red color. The bubo then turned a dark purple color, or black.</a:t>
            </a:r>
            <a:endParaRPr lang="en-US" sz="2000" dirty="0" smtClean="0"/>
          </a:p>
          <a:p>
            <a:pPr>
              <a:buFont typeface="Arial" pitchFamily="34" charset="0"/>
              <a:buChar char="•"/>
            </a:pPr>
            <a:r>
              <a:rPr lang="en-US" sz="2000" b="1" dirty="0" smtClean="0"/>
              <a:t>Other symptoms of the Black Death included:</a:t>
            </a:r>
            <a:endParaRPr lang="en-US" sz="2000" dirty="0" smtClean="0"/>
          </a:p>
          <a:p>
            <a:pPr lvl="1">
              <a:buFont typeface="Wingdings" pitchFamily="2" charset="2"/>
              <a:buChar char="q"/>
            </a:pPr>
            <a:r>
              <a:rPr lang="en-US" sz="2000" b="1" dirty="0" smtClean="0"/>
              <a:t>a very high fever</a:t>
            </a:r>
            <a:endParaRPr lang="en-US" sz="2000" dirty="0" smtClean="0"/>
          </a:p>
          <a:p>
            <a:pPr lvl="1">
              <a:buFont typeface="Wingdings" pitchFamily="2" charset="2"/>
              <a:buChar char="q"/>
            </a:pPr>
            <a:r>
              <a:rPr lang="en-US" sz="2000" b="1" dirty="0" smtClean="0"/>
              <a:t>delirium</a:t>
            </a:r>
            <a:endParaRPr lang="en-US" sz="2000" dirty="0" smtClean="0"/>
          </a:p>
          <a:p>
            <a:pPr lvl="1">
              <a:buFont typeface="Wingdings" pitchFamily="2" charset="2"/>
              <a:buChar char="q"/>
            </a:pPr>
            <a:r>
              <a:rPr lang="en-US" sz="2000" b="1" dirty="0" smtClean="0"/>
              <a:t>the victim begins to vomit</a:t>
            </a:r>
            <a:endParaRPr lang="en-US" sz="2000" dirty="0" smtClean="0"/>
          </a:p>
          <a:p>
            <a:pPr lvl="1">
              <a:buFont typeface="Wingdings" pitchFamily="2" charset="2"/>
              <a:buChar char="q"/>
            </a:pPr>
            <a:r>
              <a:rPr lang="en-US" sz="2000" b="1" dirty="0" smtClean="0"/>
              <a:t>muscular pains</a:t>
            </a:r>
            <a:endParaRPr lang="en-US" sz="2000" dirty="0" smtClean="0"/>
          </a:p>
          <a:p>
            <a:pPr lvl="1">
              <a:buFont typeface="Wingdings" pitchFamily="2" charset="2"/>
              <a:buChar char="q"/>
            </a:pPr>
            <a:r>
              <a:rPr lang="en-US" sz="2000" b="1" dirty="0" smtClean="0"/>
              <a:t>bleeding in the lungs</a:t>
            </a:r>
            <a:endParaRPr lang="en-US" sz="2000" dirty="0" smtClean="0"/>
          </a:p>
          <a:p>
            <a:pPr lvl="1">
              <a:buFont typeface="Wingdings" pitchFamily="2" charset="2"/>
              <a:buChar char="q"/>
            </a:pPr>
            <a:r>
              <a:rPr lang="en-US" sz="2000" b="1" dirty="0" smtClean="0"/>
              <a:t>mental disorientation</a:t>
            </a:r>
            <a:endParaRPr lang="en-US" sz="2000" dirty="0" smtClean="0"/>
          </a:p>
          <a:p>
            <a:pPr>
              <a:buFont typeface="Arial" pitchFamily="34" charset="0"/>
              <a:buChar char="•"/>
            </a:pPr>
            <a:r>
              <a:rPr lang="en-US" sz="2000" b="1" dirty="0" smtClean="0"/>
              <a:t>Victims only lived between 2 -4 days after contracting the deadly disease</a:t>
            </a:r>
            <a:endParaRPr lang="en-US" sz="2000" dirty="0" smtClean="0"/>
          </a:p>
          <a:p>
            <a:endParaRPr lang="ru-RU" sz="2000" dirty="0"/>
          </a:p>
        </p:txBody>
      </p:sp>
      <p:pic>
        <p:nvPicPr>
          <p:cNvPr id="6" name="Рисунок 5" descr="images (3).jpg"/>
          <p:cNvPicPr>
            <a:picLocks noChangeAspect="1"/>
          </p:cNvPicPr>
          <p:nvPr/>
        </p:nvPicPr>
        <p:blipFill>
          <a:blip r:embed="rId3" cstate="print"/>
          <a:stretch>
            <a:fillRect/>
          </a:stretch>
        </p:blipFill>
        <p:spPr>
          <a:xfrm>
            <a:off x="4857752" y="3714752"/>
            <a:ext cx="4000528" cy="30003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429684" cy="64294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600" dirty="0" smtClean="0">
                <a:latin typeface="Times New Roman" pitchFamily="18" charset="0"/>
                <a:cs typeface="Times New Roman" pitchFamily="18" charset="0"/>
              </a:rPr>
              <a:t>The Black Death</a:t>
            </a:r>
            <a:endParaRPr lang="ru-RU" sz="3600" dirty="0">
              <a:latin typeface="Times New Roman" pitchFamily="18" charset="0"/>
              <a:cs typeface="Times New Roman" pitchFamily="18" charset="0"/>
            </a:endParaRPr>
          </a:p>
        </p:txBody>
      </p:sp>
      <p:pic>
        <p:nvPicPr>
          <p:cNvPr id="5" name="Содержимое 4" descr="images (1).jpg"/>
          <p:cNvPicPr>
            <a:picLocks noGrp="1" noChangeAspect="1"/>
          </p:cNvPicPr>
          <p:nvPr>
            <p:ph idx="1"/>
          </p:nvPr>
        </p:nvPicPr>
        <p:blipFill>
          <a:blip r:embed="rId2" cstate="print"/>
          <a:stretch>
            <a:fillRect/>
          </a:stretch>
        </p:blipFill>
        <p:spPr>
          <a:xfrm>
            <a:off x="5286380" y="1142984"/>
            <a:ext cx="3643338" cy="2793536"/>
          </a:xfrm>
        </p:spPr>
      </p:pic>
      <p:sp>
        <p:nvSpPr>
          <p:cNvPr id="4" name="Текст 3"/>
          <p:cNvSpPr>
            <a:spLocks noGrp="1"/>
          </p:cNvSpPr>
          <p:nvPr>
            <p:ph type="body" sz="half" idx="2"/>
          </p:nvPr>
        </p:nvSpPr>
        <p:spPr>
          <a:xfrm>
            <a:off x="357158" y="928670"/>
            <a:ext cx="4929222" cy="5786478"/>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b="1" dirty="0" smtClean="0">
                <a:latin typeface="Times New Roman" pitchFamily="18" charset="0"/>
                <a:cs typeface="Times New Roman" pitchFamily="18" charset="0"/>
              </a:rPr>
              <a:t>In 1347-9 the Black Death came to Eastern Europe and spread to the west</a:t>
            </a:r>
            <a:r>
              <a:rPr lang="en-US" sz="2800" dirty="0" smtClean="0">
                <a:latin typeface="Times New Roman" pitchFamily="18" charset="0"/>
                <a:cs typeface="Times New Roman" pitchFamily="18" charset="0"/>
              </a:rPr>
              <a:t>.</a:t>
            </a:r>
          </a:p>
          <a:p>
            <a:pPr>
              <a:buFont typeface="Arial" pitchFamily="34" charset="0"/>
              <a:buChar char="•"/>
            </a:pPr>
            <a:r>
              <a:rPr lang="en-US" sz="2800" b="1" dirty="0" smtClean="0">
                <a:latin typeface="Times New Roman" pitchFamily="18" charset="0"/>
                <a:cs typeface="Times New Roman" pitchFamily="18" charset="0"/>
              </a:rPr>
              <a:t>The crowded, dirty living conditions of the English cities led to the rapid spread of the disease. </a:t>
            </a:r>
          </a:p>
          <a:p>
            <a:pPr>
              <a:buFont typeface="Arial" pitchFamily="34" charset="0"/>
              <a:buChar char="•"/>
            </a:pPr>
            <a:r>
              <a:rPr lang="en-US" sz="2800" b="1" dirty="0" smtClean="0">
                <a:latin typeface="Times New Roman" pitchFamily="18" charset="0"/>
                <a:cs typeface="Times New Roman" pitchFamily="18" charset="0"/>
              </a:rPr>
              <a:t>Between 1348 and 1350, the Black Death killed about 30 - 40% of the population of England which was estimated to be about 5 to 6 million. </a:t>
            </a:r>
            <a:endParaRPr lang="ru-RU" sz="2800" dirty="0">
              <a:latin typeface="Times New Roman" pitchFamily="18" charset="0"/>
              <a:cs typeface="Times New Roman" pitchFamily="18" charset="0"/>
            </a:endParaRPr>
          </a:p>
        </p:txBody>
      </p:sp>
      <p:pic>
        <p:nvPicPr>
          <p:cNvPr id="7" name="Рисунок 6" descr="plague.jpeg"/>
          <p:cNvPicPr>
            <a:picLocks noChangeAspect="1"/>
          </p:cNvPicPr>
          <p:nvPr/>
        </p:nvPicPr>
        <p:blipFill>
          <a:blip r:embed="rId3" cstate="print"/>
          <a:stretch>
            <a:fillRect/>
          </a:stretch>
        </p:blipFill>
        <p:spPr>
          <a:xfrm>
            <a:off x="5572132" y="4214818"/>
            <a:ext cx="3086100" cy="24288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3050"/>
            <a:ext cx="8329642" cy="72705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dirty="0" smtClean="0">
                <a:latin typeface="Times New Roman" pitchFamily="18" charset="0"/>
                <a:cs typeface="Times New Roman" pitchFamily="18" charset="0"/>
              </a:rPr>
              <a:t>Surgery</a:t>
            </a:r>
            <a:endParaRPr lang="ru-RU" sz="4000" dirty="0">
              <a:latin typeface="Times New Roman" pitchFamily="18" charset="0"/>
              <a:cs typeface="Times New Roman" pitchFamily="18" charset="0"/>
            </a:endParaRPr>
          </a:p>
        </p:txBody>
      </p:sp>
      <p:pic>
        <p:nvPicPr>
          <p:cNvPr id="5" name="Содержимое 4" descr="medieval_anatomy_1.jpg"/>
          <p:cNvPicPr>
            <a:picLocks noGrp="1" noChangeAspect="1"/>
          </p:cNvPicPr>
          <p:nvPr>
            <p:ph idx="1"/>
          </p:nvPr>
        </p:nvPicPr>
        <p:blipFill>
          <a:blip r:embed="rId2" cstate="print"/>
          <a:stretch>
            <a:fillRect/>
          </a:stretch>
        </p:blipFill>
        <p:spPr>
          <a:xfrm>
            <a:off x="5000628" y="1142984"/>
            <a:ext cx="3857652" cy="5572164"/>
          </a:xfrm>
        </p:spPr>
      </p:pic>
      <p:sp>
        <p:nvSpPr>
          <p:cNvPr id="4" name="Текст 3"/>
          <p:cNvSpPr>
            <a:spLocks noGrp="1"/>
          </p:cNvSpPr>
          <p:nvPr>
            <p:ph type="body" sz="half" idx="2"/>
          </p:nvPr>
        </p:nvSpPr>
        <p:spPr>
          <a:xfrm>
            <a:off x="500034" y="1142984"/>
            <a:ext cx="4357718" cy="5494362"/>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200" dirty="0" smtClean="0">
                <a:latin typeface="Times New Roman" pitchFamily="18" charset="0"/>
                <a:cs typeface="Times New Roman" pitchFamily="18" charset="0"/>
              </a:rPr>
              <a:t> Cauterizing, bandaging, bleeding, and cupping was done by untrained folk doctors, laymen, and charlatans. </a:t>
            </a:r>
          </a:p>
          <a:p>
            <a:pPr>
              <a:buFont typeface="Arial" pitchFamily="34" charset="0"/>
              <a:buChar char="•"/>
            </a:pPr>
            <a:r>
              <a:rPr lang="en-US" sz="3200" dirty="0" smtClean="0">
                <a:latin typeface="Times New Roman" pitchFamily="18" charset="0"/>
                <a:cs typeface="Times New Roman" pitchFamily="18" charset="0"/>
              </a:rPr>
              <a:t> Nevertheless some outstanding physicians practiced surgery and wrote about it.</a:t>
            </a:r>
            <a:endParaRPr lang="ru-RU" sz="32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85723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600" b="1" dirty="0" smtClean="0">
                <a:latin typeface="Times New Roman" pitchFamily="18" charset="0"/>
                <a:cs typeface="Times New Roman" pitchFamily="18" charset="0"/>
              </a:rPr>
              <a:t>Treatment</a:t>
            </a:r>
            <a:endParaRPr lang="ru-RU" sz="3600" b="1" dirty="0">
              <a:latin typeface="Times New Roman" pitchFamily="18" charset="0"/>
              <a:cs typeface="Times New Roman" pitchFamily="18" charset="0"/>
            </a:endParaRPr>
          </a:p>
        </p:txBody>
      </p:sp>
      <p:sp>
        <p:nvSpPr>
          <p:cNvPr id="5" name="Содержимое 4"/>
          <p:cNvSpPr>
            <a:spLocks noGrp="1"/>
          </p:cNvSpPr>
          <p:nvPr>
            <p:ph idx="1"/>
          </p:nvPr>
        </p:nvSpPr>
        <p:spPr>
          <a:xfrm>
            <a:off x="214282" y="928670"/>
            <a:ext cx="4214842" cy="592933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400" dirty="0" smtClean="0">
                <a:latin typeface="Times New Roman" pitchFamily="18" charset="0"/>
                <a:cs typeface="Times New Roman" pitchFamily="18" charset="0"/>
              </a:rPr>
              <a:t>Diet was thought extremely important in the treatment of illness.</a:t>
            </a:r>
          </a:p>
          <a:p>
            <a:pPr algn="ctr"/>
            <a:r>
              <a:rPr lang="en-US" sz="2400" dirty="0" smtClean="0">
                <a:latin typeface="Times New Roman" pitchFamily="18" charset="0"/>
                <a:cs typeface="Times New Roman" pitchFamily="18" charset="0"/>
              </a:rPr>
              <a:t>General reliance was placed on broths, milk, and eggs.</a:t>
            </a:r>
          </a:p>
          <a:p>
            <a:pPr algn="ctr"/>
            <a:r>
              <a:rPr lang="en-US" sz="2400" dirty="0" smtClean="0">
                <a:latin typeface="Times New Roman" pitchFamily="18" charset="0"/>
                <a:cs typeface="Times New Roman" pitchFamily="18" charset="0"/>
              </a:rPr>
              <a:t>Plant materials were most often used in the preparation of digestives, laxatives, emetics, diuretics, diaphoretics, styptics, and the like. </a:t>
            </a:r>
          </a:p>
          <a:p>
            <a:pPr algn="ctr"/>
            <a:r>
              <a:rPr lang="en-US" sz="2400" dirty="0" smtClean="0">
                <a:latin typeface="Times New Roman" pitchFamily="18" charset="0"/>
                <a:cs typeface="Times New Roman" pitchFamily="18" charset="0"/>
              </a:rPr>
              <a:t>The most frequently used medication was </a:t>
            </a:r>
            <a:r>
              <a:rPr lang="en-US" sz="2400" b="1" i="1" dirty="0" err="1" smtClean="0">
                <a:latin typeface="Times New Roman" pitchFamily="18" charset="0"/>
                <a:cs typeface="Times New Roman" pitchFamily="18" charset="0"/>
              </a:rPr>
              <a:t>theriac</a:t>
            </a:r>
            <a:r>
              <a:rPr lang="en-US"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lgn="ctr">
              <a:buNone/>
            </a:pPr>
            <a:r>
              <a:rPr lang="en-US" sz="2400" dirty="0" smtClean="0">
                <a:latin typeface="Times New Roman" pitchFamily="18" charset="0"/>
                <a:cs typeface="Times New Roman" pitchFamily="18" charset="0"/>
              </a:rPr>
              <a:t>( thought especially effective against poisons). </a:t>
            </a:r>
            <a:endParaRPr lang="ru-RU" sz="2400" dirty="0">
              <a:latin typeface="Times New Roman" pitchFamily="18" charset="0"/>
              <a:cs typeface="Times New Roman" pitchFamily="18" charset="0"/>
            </a:endParaRPr>
          </a:p>
        </p:txBody>
      </p:sp>
      <p:pic>
        <p:nvPicPr>
          <p:cNvPr id="4" name="Рисунок 3" descr="phlebotomy.jpg"/>
          <p:cNvPicPr>
            <a:picLocks noChangeAspect="1"/>
          </p:cNvPicPr>
          <p:nvPr/>
        </p:nvPicPr>
        <p:blipFill>
          <a:blip r:embed="rId2" cstate="print"/>
          <a:stretch>
            <a:fillRect/>
          </a:stretch>
        </p:blipFill>
        <p:spPr>
          <a:xfrm>
            <a:off x="4643438" y="1000108"/>
            <a:ext cx="4286280" cy="56436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1143000"/>
          </a:xfrm>
        </p:spPr>
        <p:style>
          <a:lnRef idx="1">
            <a:schemeClr val="accent2"/>
          </a:lnRef>
          <a:fillRef idx="2">
            <a:schemeClr val="accent2"/>
          </a:fillRef>
          <a:effectRef idx="1">
            <a:schemeClr val="accent2"/>
          </a:effectRef>
          <a:fontRef idx="minor">
            <a:schemeClr val="dk1"/>
          </a:fontRef>
        </p:style>
        <p:txBody>
          <a:bodyPr/>
          <a:lstStyle/>
          <a:p>
            <a:r>
              <a:rPr lang="en-US" dirty="0" smtClean="0"/>
              <a:t>PLAN.</a:t>
            </a:r>
            <a:endParaRPr lang="ru-RU" dirty="0"/>
          </a:p>
        </p:txBody>
      </p:sp>
      <p:sp>
        <p:nvSpPr>
          <p:cNvPr id="3" name="Содержимое 2"/>
          <p:cNvSpPr>
            <a:spLocks noGrp="1"/>
          </p:cNvSpPr>
          <p:nvPr>
            <p:ph idx="1"/>
          </p:nvPr>
        </p:nvSpPr>
        <p:spPr>
          <a:xfrm>
            <a:off x="323528" y="1600200"/>
            <a:ext cx="8363272" cy="4900634"/>
          </a:xfrm>
        </p:spPr>
        <p:style>
          <a:lnRef idx="1">
            <a:schemeClr val="accent6"/>
          </a:lnRef>
          <a:fillRef idx="2">
            <a:schemeClr val="accent6"/>
          </a:fillRef>
          <a:effectRef idx="1">
            <a:schemeClr val="accent6"/>
          </a:effectRef>
          <a:fontRef idx="minor">
            <a:schemeClr val="dk1"/>
          </a:fontRef>
        </p:style>
        <p:txBody>
          <a:bodyPr>
            <a:normAutofit/>
          </a:bodyPr>
          <a:lstStyle/>
          <a:p>
            <a:pPr marL="514350" indent="-514350">
              <a:buFont typeface="+mj-lt"/>
              <a:buAutoNum type="arabicPeriod"/>
            </a:pPr>
            <a:r>
              <a:rPr lang="en-US" dirty="0" smtClean="0">
                <a:latin typeface="Times New Roman" pitchFamily="18" charset="0"/>
                <a:cs typeface="Times New Roman" pitchFamily="18" charset="0"/>
              </a:rPr>
              <a:t>Western Europe in the Middle Age</a:t>
            </a:r>
          </a:p>
          <a:p>
            <a:pPr marL="514350" indent="-514350">
              <a:buFont typeface="+mj-lt"/>
              <a:buAutoNum type="arabicPeriod"/>
            </a:pPr>
            <a:r>
              <a:rPr lang="en-US" dirty="0" smtClean="0">
                <a:latin typeface="Times New Roman" pitchFamily="18" charset="0"/>
                <a:cs typeface="Times New Roman" pitchFamily="18" charset="0"/>
              </a:rPr>
              <a:t> Beliefs about causes of diseases</a:t>
            </a:r>
          </a:p>
          <a:p>
            <a:pPr marL="514350" indent="-514350">
              <a:buFont typeface="+mj-lt"/>
              <a:buAutoNum type="arabicPeriod"/>
            </a:pPr>
            <a:r>
              <a:rPr lang="en-US" dirty="0" smtClean="0">
                <a:latin typeface="Times New Roman" pitchFamily="18" charset="0"/>
                <a:cs typeface="Times New Roman" pitchFamily="18" charset="0"/>
              </a:rPr>
              <a:t>Surgery and Anatomy</a:t>
            </a:r>
          </a:p>
          <a:p>
            <a:pPr marL="514350" indent="-514350">
              <a:buFont typeface="+mj-lt"/>
              <a:buAutoNum type="arabicPeriod"/>
            </a:pPr>
            <a:r>
              <a:rPr lang="en-US" dirty="0" smtClean="0">
                <a:latin typeface="Times New Roman" pitchFamily="18" charset="0"/>
                <a:cs typeface="Times New Roman" pitchFamily="18" charset="0"/>
              </a:rPr>
              <a:t>Public Health</a:t>
            </a:r>
          </a:p>
          <a:p>
            <a:pPr marL="514350" indent="-514350">
              <a:buFont typeface="+mj-lt"/>
              <a:buAutoNum type="arabicPeriod"/>
            </a:pPr>
            <a:r>
              <a:rPr lang="en-US" dirty="0" smtClean="0">
                <a:latin typeface="Times New Roman" pitchFamily="18" charset="0"/>
                <a:cs typeface="Times New Roman" pitchFamily="18" charset="0"/>
              </a:rPr>
              <a:t>The Black Death</a:t>
            </a:r>
          </a:p>
          <a:p>
            <a:pPr marL="514350" indent="-514350">
              <a:buFont typeface="+mj-lt"/>
              <a:buAutoNum type="arabicPeriod"/>
            </a:pPr>
            <a:r>
              <a:rPr lang="en-US" dirty="0" smtClean="0">
                <a:latin typeface="Times New Roman" pitchFamily="18" charset="0"/>
                <a:cs typeface="Times New Roman" pitchFamily="18" charset="0"/>
              </a:rPr>
              <a:t>Six key changes of Renaissance.</a:t>
            </a:r>
          </a:p>
          <a:p>
            <a:pPr marL="514350" indent="-514350">
              <a:buFont typeface="+mj-lt"/>
              <a:buAutoNum type="arabicPeriod"/>
            </a:pPr>
            <a:r>
              <a:rPr lang="en-US" dirty="0" smtClean="0">
                <a:latin typeface="Times New Roman" pitchFamily="18" charset="0"/>
                <a:cs typeface="Times New Roman" pitchFamily="18" charset="0"/>
              </a:rPr>
              <a:t>Sickness and medicine in Renaissance.</a:t>
            </a:r>
          </a:p>
          <a:p>
            <a:pPr marL="514350" indent="-514350">
              <a:buFont typeface="+mj-lt"/>
              <a:buAutoNum type="arabicPeriod"/>
            </a:pPr>
            <a:r>
              <a:rPr lang="en-US" dirty="0" smtClean="0">
                <a:latin typeface="Times New Roman" pitchFamily="18" charset="0"/>
                <a:cs typeface="Times New Roman" pitchFamily="18" charset="0"/>
              </a:rPr>
              <a:t>Syphilis epidemic.</a:t>
            </a: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latin typeface="Times New Roman" pitchFamily="18" charset="0"/>
              <a:cs typeface="Times New Roman" pitchFamily="18" charset="0"/>
            </a:endParaRPr>
          </a:p>
          <a:p>
            <a:pPr marL="514350" indent="-514350">
              <a:buFont typeface="+mj-lt"/>
              <a:buAutoNum type="arabicPeriod"/>
            </a:pPr>
            <a:endParaRPr lang="en-US" dirty="0" smtClean="0"/>
          </a:p>
          <a:p>
            <a:pPr marL="514350" indent="-514350">
              <a:buFont typeface="+mj-lt"/>
              <a:buAutoNum type="arabicPeriod"/>
            </a:pPr>
            <a:endParaRPr lang="en-US"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426170"/>
          </a:xfrm>
        </p:spPr>
        <p:style>
          <a:lnRef idx="1">
            <a:schemeClr val="accent3"/>
          </a:lnRef>
          <a:fillRef idx="2">
            <a:schemeClr val="accent3"/>
          </a:fillRef>
          <a:effectRef idx="1">
            <a:schemeClr val="accent3"/>
          </a:effectRef>
          <a:fontRef idx="minor">
            <a:schemeClr val="dk1"/>
          </a:fontRef>
        </p:style>
        <p:txBody>
          <a:bodyPr/>
          <a:lstStyle/>
          <a:p>
            <a:r>
              <a:rPr lang="en-US" b="1" dirty="0" smtClean="0">
                <a:latin typeface="Times New Roman" pitchFamily="18" charset="0"/>
                <a:cs typeface="Times New Roman" pitchFamily="18" charset="0"/>
              </a:rPr>
              <a:t>Arabic Medicine</a:t>
            </a:r>
            <a:endParaRPr lang="ru-RU" dirty="0"/>
          </a:p>
        </p:txBody>
      </p:sp>
      <p:pic>
        <p:nvPicPr>
          <p:cNvPr id="7" name="Содержимое 6" descr="загруженное.jpg"/>
          <p:cNvPicPr>
            <a:picLocks noGrp="1" noChangeAspect="1"/>
          </p:cNvPicPr>
          <p:nvPr>
            <p:ph idx="1"/>
          </p:nvPr>
        </p:nvPicPr>
        <p:blipFill>
          <a:blip r:embed="rId2" cstate="print"/>
          <a:stretch>
            <a:fillRect/>
          </a:stretch>
        </p:blipFill>
        <p:spPr>
          <a:xfrm>
            <a:off x="500034" y="1785926"/>
            <a:ext cx="8215370" cy="478634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06760" cy="857256"/>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4400" dirty="0" smtClean="0">
                <a:latin typeface="Times New Roman" pitchFamily="18" charset="0"/>
                <a:cs typeface="Times New Roman" pitchFamily="18" charset="0"/>
              </a:rPr>
              <a:t>The contribution of  </a:t>
            </a:r>
            <a:r>
              <a:rPr lang="en-US" sz="4400" dirty="0" err="1" smtClean="0">
                <a:latin typeface="Times New Roman" pitchFamily="18" charset="0"/>
                <a:cs typeface="Times New Roman" pitchFamily="18" charset="0"/>
              </a:rPr>
              <a:t>Arabists</a:t>
            </a:r>
            <a:r>
              <a:rPr lang="en-US" sz="4400" dirty="0" smtClean="0">
                <a:latin typeface="Times New Roman" pitchFamily="18" charset="0"/>
                <a:cs typeface="Times New Roman" pitchFamily="18" charset="0"/>
              </a:rPr>
              <a:t>.</a:t>
            </a:r>
            <a:endParaRPr lang="ru-RU" sz="4400" dirty="0">
              <a:latin typeface="Times New Roman" pitchFamily="18" charset="0"/>
              <a:cs typeface="Times New Roman" pitchFamily="18" charset="0"/>
            </a:endParaRPr>
          </a:p>
        </p:txBody>
      </p:sp>
      <p:pic>
        <p:nvPicPr>
          <p:cNvPr id="5" name="Содержимое 4" descr="Al-RaziInGerardusCremonensis1250.JPG"/>
          <p:cNvPicPr>
            <a:picLocks noGrp="1" noChangeAspect="1"/>
          </p:cNvPicPr>
          <p:nvPr>
            <p:ph idx="1"/>
          </p:nvPr>
        </p:nvPicPr>
        <p:blipFill>
          <a:blip r:embed="rId2" cstate="print"/>
          <a:stretch>
            <a:fillRect/>
          </a:stretch>
        </p:blipFill>
        <p:spPr>
          <a:xfrm>
            <a:off x="5508104" y="1214422"/>
            <a:ext cx="3456384" cy="5500726"/>
          </a:xfrm>
        </p:spPr>
      </p:pic>
      <p:sp>
        <p:nvSpPr>
          <p:cNvPr id="4" name="Текст 3"/>
          <p:cNvSpPr>
            <a:spLocks noGrp="1"/>
          </p:cNvSpPr>
          <p:nvPr>
            <p:ph type="body" sz="half" idx="2"/>
          </p:nvPr>
        </p:nvSpPr>
        <p:spPr>
          <a:xfrm>
            <a:off x="251520" y="1142984"/>
            <a:ext cx="5112568" cy="5572164"/>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 They were also responsible for the establishment of pharmacy and chemistry as sciences. </a:t>
            </a:r>
          </a:p>
          <a:p>
            <a:pPr>
              <a:buFont typeface="Arial" pitchFamily="34" charset="0"/>
              <a:buChar char="•"/>
            </a:pPr>
            <a:r>
              <a:rPr lang="en-US" sz="2800" dirty="0" smtClean="0">
                <a:latin typeface="Times New Roman" pitchFamily="18" charset="0"/>
                <a:cs typeface="Times New Roman" pitchFamily="18" charset="0"/>
              </a:rPr>
              <a:t> Methods of extracting and preparing medicines were brought to a high art.</a:t>
            </a:r>
          </a:p>
          <a:p>
            <a:pPr>
              <a:buFont typeface="Arial" pitchFamily="34" charset="0"/>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Arabist</a:t>
            </a:r>
            <a:r>
              <a:rPr lang="en-US" sz="2800" dirty="0" smtClean="0">
                <a:latin typeface="Times New Roman" pitchFamily="18" charset="0"/>
                <a:cs typeface="Times New Roman" pitchFamily="18" charset="0"/>
              </a:rPr>
              <a:t> techniques of distillation, crystallization, solution, sublimation, reduction, and </a:t>
            </a:r>
            <a:r>
              <a:rPr lang="en-US" sz="2800" dirty="0" err="1" smtClean="0">
                <a:latin typeface="Times New Roman" pitchFamily="18" charset="0"/>
                <a:cs typeface="Times New Roman" pitchFamily="18" charset="0"/>
              </a:rPr>
              <a:t>calcination</a:t>
            </a:r>
            <a:r>
              <a:rPr lang="en-US" sz="2800" dirty="0" smtClean="0">
                <a:latin typeface="Times New Roman" pitchFamily="18" charset="0"/>
                <a:cs typeface="Times New Roman" pitchFamily="18" charset="0"/>
              </a:rPr>
              <a:t>.</a:t>
            </a:r>
          </a:p>
          <a:p>
            <a:pPr>
              <a:buFont typeface="Arial" pitchFamily="34" charset="0"/>
              <a:buChar char="•"/>
            </a:pPr>
            <a:r>
              <a:rPr lang="en-US" sz="2800" dirty="0" smtClean="0">
                <a:latin typeface="Times New Roman" pitchFamily="18" charset="0"/>
                <a:cs typeface="Times New Roman" pitchFamily="18" charset="0"/>
              </a:rPr>
              <a:t> Alkali, alcohol, alembic, and elixir…</a:t>
            </a:r>
            <a:endParaRPr lang="ru-RU" sz="2800" dirty="0" smtClean="0">
              <a:latin typeface="Times New Roman" pitchFamily="18" charset="0"/>
              <a:cs typeface="Times New Roman" pitchFamily="18" charset="0"/>
            </a:endParaRPr>
          </a:p>
          <a:p>
            <a:pPr>
              <a:buFont typeface="Arial" pitchFamily="34" charset="0"/>
              <a:buChar char="•"/>
            </a:pPr>
            <a:endParaRPr lang="en-US" sz="2800" dirty="0" smtClean="0">
              <a:latin typeface="Times New Roman" pitchFamily="18" charset="0"/>
              <a:cs typeface="Times New Roman" pitchFamily="18" charset="0"/>
            </a:endParaRPr>
          </a:p>
          <a:p>
            <a:pPr>
              <a:buFont typeface="Arial" pitchFamily="34" charset="0"/>
              <a:buChar char="•"/>
            </a:pPr>
            <a:endParaRPr lang="ru-RU" sz="28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72560" cy="622422"/>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3200" dirty="0" smtClean="0">
                <a:latin typeface="Times New Roman" pitchFamily="18" charset="0"/>
                <a:cs typeface="Times New Roman" pitchFamily="18" charset="0"/>
              </a:rPr>
              <a:t>Methodology and Treatment</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51520" y="908720"/>
            <a:ext cx="4248472" cy="5806428"/>
          </a:xfrm>
        </p:spPr>
        <p:style>
          <a:lnRef idx="1">
            <a:schemeClr val="accent6"/>
          </a:lnRef>
          <a:fillRef idx="2">
            <a:schemeClr val="accent6"/>
          </a:fillRef>
          <a:effectRef idx="1">
            <a:schemeClr val="accent6"/>
          </a:effectRef>
          <a:fontRef idx="minor">
            <a:schemeClr val="dk1"/>
          </a:fontRef>
        </p:style>
        <p:txBody>
          <a:bodyPr>
            <a:noAutofit/>
          </a:bodyPr>
          <a:lstStyle/>
          <a:p>
            <a:pPr algn="just">
              <a:buFont typeface="Arial" pitchFamily="34" charset="0"/>
              <a:buChar char="•"/>
            </a:pPr>
            <a:r>
              <a:rPr lang="en-US" sz="2800" dirty="0" err="1" smtClean="0">
                <a:latin typeface="Times New Roman" pitchFamily="18" charset="0"/>
                <a:cs typeface="Times New Roman" pitchFamily="18" charset="0"/>
              </a:rPr>
              <a:t>Arabist</a:t>
            </a:r>
            <a:r>
              <a:rPr lang="en-US" sz="2800" dirty="0" smtClean="0">
                <a:latin typeface="Times New Roman" pitchFamily="18" charset="0"/>
                <a:cs typeface="Times New Roman" pitchFamily="18" charset="0"/>
              </a:rPr>
              <a:t> practitioners used essentially the same methods as the Greeks and Romans.</a:t>
            </a:r>
          </a:p>
          <a:p>
            <a:pPr algn="just">
              <a:buFont typeface="Arial" pitchFamily="34" charset="0"/>
              <a:buChar char="•"/>
            </a:pPr>
            <a:r>
              <a:rPr lang="en-US" sz="2800" dirty="0" smtClean="0">
                <a:latin typeface="Times New Roman" pitchFamily="18" charset="0"/>
                <a:cs typeface="Times New Roman" pitchFamily="18" charset="0"/>
              </a:rPr>
              <a:t> Diagnosis was based on six criteria: the patient's behavior; the excreta; the other effluvia from the body; swellings; the character of pain; and the location of pain. </a:t>
            </a:r>
          </a:p>
          <a:p>
            <a:pPr algn="just">
              <a:buFont typeface="Arial" pitchFamily="34" charset="0"/>
              <a:buChar char="•"/>
            </a:pPr>
            <a:r>
              <a:rPr lang="en-US" sz="2800" dirty="0" smtClean="0">
                <a:latin typeface="Times New Roman" pitchFamily="18" charset="0"/>
                <a:cs typeface="Times New Roman" pitchFamily="18" charset="0"/>
              </a:rPr>
              <a:t>The properties of the pulse were also carefully noted. </a:t>
            </a:r>
          </a:p>
        </p:txBody>
      </p:sp>
      <p:pic>
        <p:nvPicPr>
          <p:cNvPr id="7" name="Содержимое 6" descr="images.jpg"/>
          <p:cNvPicPr>
            <a:picLocks noGrp="1" noChangeAspect="1"/>
          </p:cNvPicPr>
          <p:nvPr>
            <p:ph idx="1"/>
          </p:nvPr>
        </p:nvPicPr>
        <p:blipFill>
          <a:blip r:embed="rId2" cstate="print"/>
          <a:stretch>
            <a:fillRect/>
          </a:stretch>
        </p:blipFill>
        <p:spPr>
          <a:xfrm>
            <a:off x="4572000" y="928670"/>
            <a:ext cx="4286279" cy="578647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4282" y="273050"/>
            <a:ext cx="8715436" cy="79849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4800" dirty="0" smtClean="0">
                <a:latin typeface="Times New Roman" pitchFamily="18" charset="0"/>
                <a:cs typeface="Times New Roman" pitchFamily="18" charset="0"/>
              </a:rPr>
              <a:t>Surgery</a:t>
            </a:r>
            <a:endParaRPr lang="ru-RU" sz="48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14282" y="1142984"/>
            <a:ext cx="4357718" cy="5572164"/>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200" dirty="0" smtClean="0">
                <a:latin typeface="Times New Roman" pitchFamily="18" charset="0"/>
                <a:cs typeface="Times New Roman" pitchFamily="18" charset="0"/>
              </a:rPr>
              <a:t>The most common surgical technique was cauterization, which he used for both internal and external diseases. </a:t>
            </a:r>
          </a:p>
          <a:p>
            <a:pPr>
              <a:buFont typeface="Arial" pitchFamily="34" charset="0"/>
              <a:buChar char="•"/>
            </a:pPr>
            <a:r>
              <a:rPr lang="en-US" sz="3200" dirty="0" smtClean="0">
                <a:latin typeface="Times New Roman" pitchFamily="18" charset="0"/>
                <a:cs typeface="Times New Roman" pitchFamily="18" charset="0"/>
              </a:rPr>
              <a:t>Anesthesia by means of a sponge saturated in a narcotic acid held to the nose and mouth was widespread.</a:t>
            </a:r>
          </a:p>
          <a:p>
            <a:endParaRPr lang="en-US" sz="2800" dirty="0" smtClean="0">
              <a:latin typeface="Times New Roman" pitchFamily="18" charset="0"/>
              <a:cs typeface="Times New Roman" pitchFamily="18" charset="0"/>
            </a:endParaRPr>
          </a:p>
        </p:txBody>
      </p:sp>
      <p:pic>
        <p:nvPicPr>
          <p:cNvPr id="8" name="Содержимое 7" descr="ChirurgicalOperation15thCentury.JPG"/>
          <p:cNvPicPr>
            <a:picLocks noGrp="1" noChangeAspect="1"/>
          </p:cNvPicPr>
          <p:nvPr>
            <p:ph idx="1"/>
          </p:nvPr>
        </p:nvPicPr>
        <p:blipFill>
          <a:blip r:embed="rId2" cstate="print"/>
          <a:stretch>
            <a:fillRect/>
          </a:stretch>
        </p:blipFill>
        <p:spPr>
          <a:xfrm>
            <a:off x="4786314" y="1214422"/>
            <a:ext cx="4071966" cy="550072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929718" cy="549844"/>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3600" dirty="0" smtClean="0">
                <a:latin typeface="Times New Roman" pitchFamily="18" charset="0"/>
                <a:cs typeface="Times New Roman" pitchFamily="18" charset="0"/>
              </a:rPr>
              <a:t>Avicenna </a:t>
            </a:r>
            <a:endParaRPr lang="ru-RU" sz="3600" dirty="0">
              <a:latin typeface="Times New Roman" pitchFamily="18" charset="0"/>
              <a:cs typeface="Times New Roman" pitchFamily="18" charset="0"/>
            </a:endParaRPr>
          </a:p>
        </p:txBody>
      </p:sp>
      <p:pic>
        <p:nvPicPr>
          <p:cNvPr id="5" name="Содержимое 4" descr="images (1).jpg"/>
          <p:cNvPicPr>
            <a:picLocks noGrp="1" noChangeAspect="1"/>
          </p:cNvPicPr>
          <p:nvPr>
            <p:ph idx="1"/>
          </p:nvPr>
        </p:nvPicPr>
        <p:blipFill>
          <a:blip r:embed="rId2" cstate="print"/>
          <a:stretch>
            <a:fillRect/>
          </a:stretch>
        </p:blipFill>
        <p:spPr>
          <a:xfrm>
            <a:off x="5000597" y="714356"/>
            <a:ext cx="4000559" cy="6143644"/>
          </a:xfrm>
        </p:spPr>
      </p:pic>
      <p:sp>
        <p:nvSpPr>
          <p:cNvPr id="4" name="Текст 3"/>
          <p:cNvSpPr>
            <a:spLocks noGrp="1"/>
          </p:cNvSpPr>
          <p:nvPr>
            <p:ph type="body" sz="half" idx="2"/>
          </p:nvPr>
        </p:nvSpPr>
        <p:spPr>
          <a:xfrm>
            <a:off x="251520" y="836712"/>
            <a:ext cx="4677670" cy="6021288"/>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When only </a:t>
            </a:r>
            <a:r>
              <a:rPr lang="ru-RU" sz="2800" dirty="0" smtClean="0">
                <a:latin typeface="Times New Roman" pitchFamily="18" charset="0"/>
                <a:cs typeface="Times New Roman" pitchFamily="18" charset="0"/>
              </a:rPr>
              <a:t>21</a:t>
            </a:r>
            <a:r>
              <a:rPr lang="en-US" sz="2800" dirty="0" smtClean="0">
                <a:latin typeface="Times New Roman" pitchFamily="18" charset="0"/>
                <a:cs typeface="Times New Roman" pitchFamily="18" charset="0"/>
              </a:rPr>
              <a:t>, he wrote a scientific encyclopedia.</a:t>
            </a:r>
          </a:p>
          <a:p>
            <a:pPr algn="ctr">
              <a:buFont typeface="Arial" pitchFamily="34" charset="0"/>
              <a:buChar char="•"/>
            </a:pPr>
            <a:r>
              <a:rPr lang="en-US" sz="2800" dirty="0" smtClean="0">
                <a:latin typeface="Times New Roman" pitchFamily="18" charset="0"/>
                <a:cs typeface="Times New Roman" pitchFamily="18" charset="0"/>
              </a:rPr>
              <a:t>His principal contribution was as a compiler and commentator. </a:t>
            </a:r>
          </a:p>
          <a:p>
            <a:pPr algn="ctr">
              <a:buFont typeface="Arial" pitchFamily="34" charset="0"/>
              <a:buChar char="•"/>
            </a:pPr>
            <a:r>
              <a:rPr lang="en-US" sz="2800" dirty="0" smtClean="0">
                <a:latin typeface="Times New Roman" pitchFamily="18" charset="0"/>
                <a:cs typeface="Times New Roman" pitchFamily="18" charset="0"/>
              </a:rPr>
              <a:t>The most renowned of his approximately one hundred books was The Canon</a:t>
            </a:r>
          </a:p>
          <a:p>
            <a:pPr algn="ctr"/>
            <a:r>
              <a:rPr lang="en-US" sz="2800" dirty="0" smtClean="0">
                <a:latin typeface="Times New Roman" pitchFamily="18" charset="0"/>
                <a:cs typeface="Times New Roman" pitchFamily="18" charset="0"/>
              </a:rPr>
              <a:t> (Al-</a:t>
            </a:r>
            <a:r>
              <a:rPr lang="en-US" sz="2800" dirty="0" err="1" smtClean="0">
                <a:latin typeface="Times New Roman" pitchFamily="18" charset="0"/>
                <a:cs typeface="Times New Roman" pitchFamily="18" charset="0"/>
              </a:rPr>
              <a:t>Qanun</a:t>
            </a:r>
            <a:r>
              <a:rPr lang="en-US" sz="2800" dirty="0" smtClean="0">
                <a:latin typeface="Times New Roman" pitchFamily="18" charset="0"/>
                <a:cs typeface="Times New Roman" pitchFamily="18" charset="0"/>
              </a:rPr>
              <a:t>).</a:t>
            </a:r>
          </a:p>
          <a:p>
            <a:pPr algn="ctr">
              <a:buFont typeface="Arial" pitchFamily="34" charset="0"/>
              <a:buChar char="•"/>
            </a:pPr>
            <a:r>
              <a:rPr lang="en-US" sz="2800" dirty="0" smtClean="0">
                <a:latin typeface="Times New Roman" pitchFamily="18" charset="0"/>
                <a:cs typeface="Times New Roman" pitchFamily="18" charset="0"/>
              </a:rPr>
              <a:t> He suggested the communicable nature of tuberculosis.</a:t>
            </a:r>
          </a:p>
          <a:p>
            <a:pPr>
              <a:buFont typeface="Arial" pitchFamily="34" charset="0"/>
              <a:buChar char="•"/>
            </a:pPr>
            <a:endParaRPr lang="ru-RU" sz="28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1143000"/>
          </a:xfrm>
        </p:spPr>
        <p:style>
          <a:lnRef idx="1">
            <a:schemeClr val="accent6"/>
          </a:lnRef>
          <a:fillRef idx="2">
            <a:schemeClr val="accent6"/>
          </a:fillRef>
          <a:effectRef idx="1">
            <a:schemeClr val="accent6"/>
          </a:effectRef>
          <a:fontRef idx="minor">
            <a:schemeClr val="dk1"/>
          </a:fontRef>
        </p:style>
        <p:txBody>
          <a:bodyPr/>
          <a:lstStyle/>
          <a:p>
            <a:r>
              <a:rPr lang="en-US" dirty="0" smtClean="0"/>
              <a:t>MEDICINE OF THE RENAISSANCE</a:t>
            </a:r>
            <a:endParaRPr lang="ru-RU" dirty="0"/>
          </a:p>
        </p:txBody>
      </p:sp>
      <p:pic>
        <p:nvPicPr>
          <p:cNvPr id="4" name="Содержимое 3" descr="images (2).jpg"/>
          <p:cNvPicPr>
            <a:picLocks noGrp="1" noChangeAspect="1"/>
          </p:cNvPicPr>
          <p:nvPr>
            <p:ph idx="1"/>
          </p:nvPr>
        </p:nvPicPr>
        <p:blipFill>
          <a:blip r:embed="rId2" cstate="print"/>
          <a:stretch>
            <a:fillRect/>
          </a:stretch>
        </p:blipFill>
        <p:spPr>
          <a:xfrm>
            <a:off x="428596" y="1556792"/>
            <a:ext cx="8429684" cy="508691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enaissance (1).jpg"/>
          <p:cNvPicPr>
            <a:picLocks noGrp="1" noChangeAspect="1"/>
          </p:cNvPicPr>
          <p:nvPr>
            <p:ph idx="1"/>
          </p:nvPr>
        </p:nvPicPr>
        <p:blipFill>
          <a:blip r:embed="rId2" cstate="print"/>
          <a:stretch>
            <a:fillRect/>
          </a:stretch>
        </p:blipFill>
        <p:spPr>
          <a:xfrm>
            <a:off x="4644008" y="188640"/>
            <a:ext cx="4319340" cy="6669360"/>
          </a:xfrm>
        </p:spPr>
      </p:pic>
      <p:sp>
        <p:nvSpPr>
          <p:cNvPr id="6" name="Текст 5"/>
          <p:cNvSpPr>
            <a:spLocks noGrp="1"/>
          </p:cNvSpPr>
          <p:nvPr>
            <p:ph type="body" sz="half" idx="2"/>
          </p:nvPr>
        </p:nvSpPr>
        <p:spPr>
          <a:xfrm>
            <a:off x="142844" y="188640"/>
            <a:ext cx="4357148" cy="666936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b="1" dirty="0" smtClean="0">
                <a:latin typeface="Times New Roman" pitchFamily="18" charset="0"/>
                <a:cs typeface="Times New Roman" pitchFamily="18" charset="0"/>
              </a:rPr>
              <a:t>Renaissance means 'rebirth'. </a:t>
            </a:r>
          </a:p>
          <a:p>
            <a:pPr algn="ctr"/>
            <a:r>
              <a:rPr lang="en-US" sz="3600" b="1" dirty="0" smtClean="0">
                <a:latin typeface="Times New Roman" pitchFamily="18" charset="0"/>
                <a:cs typeface="Times New Roman" pitchFamily="18" charset="0"/>
              </a:rPr>
              <a:t>The beginning of the Renaissance is dated from AD 1453, when the fall of Constantinople drove many scholars with knowledge of Greek and Roman learning westwards to about 1750.</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593925" cy="949958"/>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3600" dirty="0" smtClean="0">
                <a:latin typeface="Times New Roman" pitchFamily="18" charset="0"/>
                <a:cs typeface="Times New Roman" pitchFamily="18" charset="0"/>
              </a:rPr>
              <a:t>SIX KEY CHANGES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323528" y="1285860"/>
            <a:ext cx="3105464" cy="5311492"/>
          </a:xfrm>
        </p:spPr>
        <p:style>
          <a:lnRef idx="1">
            <a:schemeClr val="accent6"/>
          </a:lnRef>
          <a:fillRef idx="2">
            <a:schemeClr val="accent6"/>
          </a:fillRef>
          <a:effectRef idx="1">
            <a:schemeClr val="accent6"/>
          </a:effectRef>
          <a:fontRef idx="minor">
            <a:schemeClr val="dk1"/>
          </a:fontRef>
        </p:style>
        <p:txBody>
          <a:bodyPr>
            <a:normAutofit/>
          </a:bodyPr>
          <a:lstStyle/>
          <a:p>
            <a:pPr>
              <a:buFont typeface="Arial" pitchFamily="34" charset="0"/>
              <a:buChar char="•"/>
            </a:pPr>
            <a:r>
              <a:rPr lang="en-US" sz="3600" dirty="0" smtClean="0">
                <a:latin typeface="Times New Roman" pitchFamily="18" charset="0"/>
                <a:cs typeface="Times New Roman" pitchFamily="18" charset="0"/>
              </a:rPr>
              <a:t>Governments were strong and </a:t>
            </a:r>
            <a:r>
              <a:rPr lang="en-US" sz="3600" b="1" dirty="0" smtClean="0">
                <a:latin typeface="Times New Roman" pitchFamily="18" charset="0"/>
                <a:cs typeface="Times New Roman" pitchFamily="18" charset="0"/>
              </a:rPr>
              <a:t>rich</a:t>
            </a:r>
            <a:r>
              <a:rPr lang="en-US" sz="3600" dirty="0" smtClean="0">
                <a:latin typeface="Times New Roman" pitchFamily="18" charset="0"/>
                <a:cs typeface="Times New Roman" pitchFamily="18" charset="0"/>
              </a:rPr>
              <a:t>. </a:t>
            </a:r>
          </a:p>
          <a:p>
            <a:pPr>
              <a:buFont typeface="Arial" pitchFamily="34" charset="0"/>
              <a:buChar char="•"/>
            </a:pPr>
            <a:r>
              <a:rPr lang="en-US" sz="3600" dirty="0" smtClean="0">
                <a:latin typeface="Times New Roman" pitchFamily="18" charset="0"/>
                <a:cs typeface="Times New Roman" pitchFamily="18" charset="0"/>
              </a:rPr>
              <a:t>The economy boomed and trade prospered. </a:t>
            </a:r>
          </a:p>
          <a:p>
            <a:pPr>
              <a:buFont typeface="Arial" pitchFamily="34" charset="0"/>
              <a:buChar char="•"/>
            </a:pPr>
            <a:r>
              <a:rPr lang="en-US" sz="3600" dirty="0" smtClean="0">
                <a:latin typeface="Times New Roman" pitchFamily="18" charset="0"/>
                <a:cs typeface="Times New Roman" pitchFamily="18" charset="0"/>
              </a:rPr>
              <a:t>People could afford doctors.</a:t>
            </a:r>
          </a:p>
          <a:p>
            <a:pPr>
              <a:buFont typeface="Arial" pitchFamily="34" charset="0"/>
              <a:buChar char="•"/>
            </a:pPr>
            <a:endParaRPr lang="ru-RU" dirty="0"/>
          </a:p>
        </p:txBody>
      </p:sp>
      <p:pic>
        <p:nvPicPr>
          <p:cNvPr id="7" name="Содержимое 6" descr="flemish-dutch-northern-renaissance-collection.jpg"/>
          <p:cNvPicPr>
            <a:picLocks noGrp="1" noChangeAspect="1"/>
          </p:cNvPicPr>
          <p:nvPr>
            <p:ph idx="1"/>
          </p:nvPr>
        </p:nvPicPr>
        <p:blipFill>
          <a:blip r:embed="rId2" cstate="print"/>
          <a:stretch>
            <a:fillRect/>
          </a:stretch>
        </p:blipFill>
        <p:spPr>
          <a:xfrm>
            <a:off x="3428992" y="1268760"/>
            <a:ext cx="5535496" cy="531209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728"/>
            <a:ext cx="8435280" cy="87632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3600" dirty="0" smtClean="0">
                <a:latin typeface="Times New Roman" pitchFamily="18" charset="0"/>
                <a:cs typeface="Times New Roman" pitchFamily="18" charset="0"/>
              </a:rPr>
              <a:t>SIX KEY CHANGES</a:t>
            </a:r>
            <a:r>
              <a:rPr lang="en-US" dirty="0" smtClean="0"/>
              <a:t/>
            </a:r>
            <a:br>
              <a:rPr lang="en-US" dirty="0" smtClean="0"/>
            </a:br>
            <a:endParaRPr lang="ru-RU" dirty="0"/>
          </a:p>
        </p:txBody>
      </p:sp>
      <p:sp>
        <p:nvSpPr>
          <p:cNvPr id="4" name="Текст 3"/>
          <p:cNvSpPr>
            <a:spLocks noGrp="1"/>
          </p:cNvSpPr>
          <p:nvPr>
            <p:ph type="body" sz="half" idx="2"/>
          </p:nvPr>
        </p:nvSpPr>
        <p:spPr>
          <a:xfrm>
            <a:off x="428596" y="1285860"/>
            <a:ext cx="3071834" cy="5311492"/>
          </a:xfrm>
        </p:spPr>
        <p:style>
          <a:lnRef idx="1">
            <a:schemeClr val="accent6"/>
          </a:lnRef>
          <a:fillRef idx="2">
            <a:schemeClr val="accent6"/>
          </a:fillRef>
          <a:effectRef idx="1">
            <a:schemeClr val="accent6"/>
          </a:effectRef>
          <a:fontRef idx="minor">
            <a:schemeClr val="dk1"/>
          </a:fontRef>
        </p:style>
        <p:txBody>
          <a:bodyPr>
            <a:noAutofit/>
          </a:bodyPr>
          <a:lstStyle/>
          <a:p>
            <a:pPr algn="ctr">
              <a:buFont typeface="Arial" pitchFamily="34" charset="0"/>
              <a:buChar char="•"/>
            </a:pPr>
            <a:r>
              <a:rPr lang="en-US" sz="2800" dirty="0" smtClean="0">
                <a:latin typeface="Times New Roman" pitchFamily="18" charset="0"/>
                <a:cs typeface="Times New Roman" pitchFamily="18" charset="0"/>
              </a:rPr>
              <a:t>Artists insisted that art had to be based on the most accurate observation possible. </a:t>
            </a:r>
          </a:p>
          <a:p>
            <a:pPr algn="ctr">
              <a:buFont typeface="Arial" pitchFamily="34" charset="0"/>
              <a:buChar char="•"/>
            </a:pPr>
            <a:r>
              <a:rPr lang="en-US" sz="2800" dirty="0" smtClean="0">
                <a:latin typeface="Times New Roman" pitchFamily="18" charset="0"/>
                <a:cs typeface="Times New Roman" pitchFamily="18" charset="0"/>
              </a:rPr>
              <a:t>This led them to study the body and visit dissections , and improved </a:t>
            </a:r>
          </a:p>
          <a:p>
            <a:pPr algn="ctr"/>
            <a:r>
              <a:rPr lang="en-US" sz="2800" b="1" dirty="0" smtClean="0">
                <a:latin typeface="Times New Roman" pitchFamily="18" charset="0"/>
                <a:cs typeface="Times New Roman" pitchFamily="18" charset="0"/>
              </a:rPr>
              <a:t>knowledge of anatomy</a:t>
            </a:r>
            <a:r>
              <a:rPr lang="en-US"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pic>
        <p:nvPicPr>
          <p:cNvPr id="7" name="Содержимое 6" descr="Leonardo-da-Vinci-Anatomy-for-iPad.jpg"/>
          <p:cNvPicPr>
            <a:picLocks noGrp="1" noChangeAspect="1"/>
          </p:cNvPicPr>
          <p:nvPr>
            <p:ph idx="1"/>
          </p:nvPr>
        </p:nvPicPr>
        <p:blipFill>
          <a:blip r:embed="rId2" cstate="print"/>
          <a:srcRect b="11811"/>
          <a:stretch>
            <a:fillRect/>
          </a:stretch>
        </p:blipFill>
        <p:spPr>
          <a:xfrm>
            <a:off x="3571868" y="1282700"/>
            <a:ext cx="5320612" cy="531465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35280" cy="851694"/>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700" dirty="0" smtClean="0">
                <a:latin typeface="Times New Roman" pitchFamily="18" charset="0"/>
                <a:cs typeface="Times New Roman" pitchFamily="18" charset="0"/>
              </a:rPr>
              <a:t>SIX KEY CHANGES</a:t>
            </a:r>
            <a:r>
              <a:rPr lang="en-US" dirty="0" smtClean="0"/>
              <a:t/>
            </a:r>
            <a:br>
              <a:rPr lang="en-US" dirty="0" smtClean="0"/>
            </a:br>
            <a:endParaRPr lang="ru-RU" dirty="0"/>
          </a:p>
        </p:txBody>
      </p:sp>
      <p:pic>
        <p:nvPicPr>
          <p:cNvPr id="5" name="Содержимое 4" descr="Henning_brand.jpg"/>
          <p:cNvPicPr>
            <a:picLocks noGrp="1" noChangeAspect="1"/>
          </p:cNvPicPr>
          <p:nvPr>
            <p:ph idx="1"/>
          </p:nvPr>
        </p:nvPicPr>
        <p:blipFill>
          <a:blip r:embed="rId2" cstate="print"/>
          <a:stretch>
            <a:fillRect/>
          </a:stretch>
        </p:blipFill>
        <p:spPr>
          <a:xfrm>
            <a:off x="3714744" y="1285860"/>
            <a:ext cx="5173746" cy="5357850"/>
          </a:xfrm>
        </p:spPr>
      </p:pic>
      <p:sp>
        <p:nvSpPr>
          <p:cNvPr id="4" name="Текст 3"/>
          <p:cNvSpPr>
            <a:spLocks noGrp="1"/>
          </p:cNvSpPr>
          <p:nvPr>
            <p:ph type="body" sz="half" idx="2"/>
          </p:nvPr>
        </p:nvSpPr>
        <p:spPr>
          <a:xfrm>
            <a:off x="251520" y="1285860"/>
            <a:ext cx="3248910" cy="5311492"/>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Revival of learning. </a:t>
            </a:r>
          </a:p>
          <a:p>
            <a:pPr>
              <a:buFont typeface="Arial" pitchFamily="34" charset="0"/>
              <a:buChar char="•"/>
            </a:pPr>
            <a:r>
              <a:rPr lang="en-US" sz="2800" dirty="0" smtClean="0">
                <a:latin typeface="Times New Roman" pitchFamily="18" charset="0"/>
                <a:cs typeface="Times New Roman" pitchFamily="18" charset="0"/>
              </a:rPr>
              <a:t>Beginning of </a:t>
            </a:r>
            <a:r>
              <a:rPr lang="en-US" sz="2800" b="1" dirty="0" smtClean="0">
                <a:latin typeface="Times New Roman" pitchFamily="18" charset="0"/>
                <a:cs typeface="Times New Roman" pitchFamily="18" charset="0"/>
              </a:rPr>
              <a:t>scientific method</a:t>
            </a:r>
            <a:r>
              <a:rPr lang="en-US" sz="2800" dirty="0" smtClean="0">
                <a:latin typeface="Times New Roman" pitchFamily="18" charset="0"/>
                <a:cs typeface="Times New Roman" pitchFamily="18" charset="0"/>
              </a:rPr>
              <a:t> - conducting an experiment, collecting observations, then coming to a conclusion. </a:t>
            </a:r>
          </a:p>
          <a:p>
            <a:pPr>
              <a:buFont typeface="Arial" pitchFamily="34" charset="0"/>
              <a:buChar char="•"/>
            </a:pPr>
            <a:r>
              <a:rPr lang="en-US" sz="2800" dirty="0" smtClean="0">
                <a:latin typeface="Times New Roman" pitchFamily="18" charset="0"/>
                <a:cs typeface="Times New Roman" pitchFamily="18" charset="0"/>
              </a:rPr>
              <a:t>This was vital for the development of medicine.</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loadimg.jpg"/>
          <p:cNvPicPr>
            <a:picLocks noGrp="1" noChangeAspect="1"/>
          </p:cNvPicPr>
          <p:nvPr>
            <p:ph type="pic" idx="1"/>
          </p:nvPr>
        </p:nvPicPr>
        <p:blipFill>
          <a:blip r:embed="rId2" cstate="print"/>
          <a:srcRect l="14581" r="14581"/>
          <a:stretch>
            <a:fillRect/>
          </a:stretch>
        </p:blipFill>
        <p:spPr>
          <a:xfrm>
            <a:off x="611560" y="260648"/>
            <a:ext cx="7920880" cy="4466927"/>
          </a:xfrm>
        </p:spPr>
      </p:pic>
      <p:sp>
        <p:nvSpPr>
          <p:cNvPr id="6" name="Текст 5"/>
          <p:cNvSpPr>
            <a:spLocks noGrp="1"/>
          </p:cNvSpPr>
          <p:nvPr>
            <p:ph type="body" sz="half" idx="2"/>
          </p:nvPr>
        </p:nvSpPr>
        <p:spPr>
          <a:xfrm>
            <a:off x="0" y="5072074"/>
            <a:ext cx="9144000" cy="1785926"/>
          </a:xfrm>
        </p:spPr>
        <p:style>
          <a:lnRef idx="1">
            <a:schemeClr val="accent6"/>
          </a:lnRef>
          <a:fillRef idx="2">
            <a:schemeClr val="accent6"/>
          </a:fillRef>
          <a:effectRef idx="1">
            <a:schemeClr val="accent6"/>
          </a:effectRef>
          <a:fontRef idx="minor">
            <a:schemeClr val="dk1"/>
          </a:fontRef>
        </p:style>
        <p:txBody>
          <a:bodyPr>
            <a:normAutofit fontScale="92500"/>
          </a:bodyPr>
          <a:lstStyle/>
          <a:p>
            <a:pPr algn="ctr"/>
            <a:r>
              <a:rPr lang="en-US" sz="3200" dirty="0" smtClean="0">
                <a:latin typeface="Times New Roman" pitchFamily="18" charset="0"/>
                <a:cs typeface="Times New Roman" pitchFamily="18" charset="0"/>
              </a:rPr>
              <a:t>People use the phrase “Middle Ages” to describe Europe between the fall of Rome in 476 AD and the beginning of the Renaissance in the 14th century</a:t>
            </a:r>
            <a:r>
              <a:rPr lang="ru-RU" sz="3200" dirty="0" smtClean="0">
                <a:latin typeface="Times New Roman" pitchFamily="18" charset="0"/>
                <a:cs typeface="Times New Roman" pitchFamily="18" charset="0"/>
              </a:rPr>
              <a:t> (1453)</a:t>
            </a:r>
            <a:r>
              <a:rPr lang="en-US"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35280" cy="85169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3600" dirty="0" smtClean="0">
                <a:latin typeface="Times New Roman" pitchFamily="18" charset="0"/>
                <a:cs typeface="Times New Roman" pitchFamily="18" charset="0"/>
              </a:rPr>
              <a:t>SIX KEY CHANGES</a:t>
            </a:r>
            <a:r>
              <a:rPr lang="en-US" dirty="0" smtClean="0"/>
              <a:t/>
            </a:r>
            <a:br>
              <a:rPr lang="en-US" dirty="0" smtClean="0"/>
            </a:br>
            <a:endParaRPr lang="ru-RU" dirty="0"/>
          </a:p>
        </p:txBody>
      </p:sp>
      <p:pic>
        <p:nvPicPr>
          <p:cNvPr id="5" name="Содержимое 4" descr="26010323.jpg"/>
          <p:cNvPicPr>
            <a:picLocks noGrp="1" noChangeAspect="1"/>
          </p:cNvPicPr>
          <p:nvPr>
            <p:ph idx="1"/>
          </p:nvPr>
        </p:nvPicPr>
        <p:blipFill>
          <a:blip r:embed="rId2" cstate="print"/>
          <a:stretch>
            <a:fillRect/>
          </a:stretch>
        </p:blipFill>
        <p:spPr>
          <a:xfrm>
            <a:off x="3428993" y="1285860"/>
            <a:ext cx="5429288" cy="5357850"/>
          </a:xfrm>
        </p:spPr>
      </p:pic>
      <p:sp>
        <p:nvSpPr>
          <p:cNvPr id="4" name="Текст 3"/>
          <p:cNvSpPr>
            <a:spLocks noGrp="1"/>
          </p:cNvSpPr>
          <p:nvPr>
            <p:ph type="body" sz="half" idx="2"/>
          </p:nvPr>
        </p:nvSpPr>
        <p:spPr>
          <a:xfrm>
            <a:off x="457200" y="1214422"/>
            <a:ext cx="2757478" cy="542928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600" dirty="0" smtClean="0">
                <a:latin typeface="Times New Roman" pitchFamily="18" charset="0"/>
                <a:cs typeface="Times New Roman" pitchFamily="18" charset="0"/>
              </a:rPr>
              <a:t>The invention of the </a:t>
            </a:r>
          </a:p>
          <a:p>
            <a:pPr algn="ctr"/>
            <a:r>
              <a:rPr lang="en-US" sz="3600" b="1" dirty="0" smtClean="0">
                <a:latin typeface="Times New Roman" pitchFamily="18" charset="0"/>
                <a:cs typeface="Times New Roman" pitchFamily="18" charset="0"/>
              </a:rPr>
              <a:t>printing press</a:t>
            </a:r>
            <a:r>
              <a:rPr lang="en-US" sz="3600" dirty="0" smtClean="0">
                <a:latin typeface="Times New Roman" pitchFamily="18" charset="0"/>
                <a:cs typeface="Times New Roman" pitchFamily="18" charset="0"/>
              </a:rPr>
              <a:t> allowed new ideas to spread more quickly around Europe.</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923702"/>
          </a:xfrm>
          <a:ln/>
        </p:spPr>
        <p:style>
          <a:lnRef idx="1">
            <a:schemeClr val="accent3"/>
          </a:lnRef>
          <a:fillRef idx="2">
            <a:schemeClr val="accent3"/>
          </a:fillRef>
          <a:effectRef idx="1">
            <a:schemeClr val="accent3"/>
          </a:effectRef>
          <a:fontRef idx="minor">
            <a:schemeClr val="dk1"/>
          </a:fontRef>
        </p:style>
        <p:txBody>
          <a:bodyPr/>
          <a:lstStyle/>
          <a:p>
            <a:pPr algn="ctr"/>
            <a:r>
              <a:rPr lang="en-US" sz="2800" dirty="0" smtClean="0">
                <a:latin typeface="Times New Roman" pitchFamily="18" charset="0"/>
                <a:cs typeface="Times New Roman" pitchFamily="18" charset="0"/>
              </a:rPr>
              <a:t>SIX KEY CHANGES</a:t>
            </a:r>
            <a:r>
              <a:rPr lang="en-US" dirty="0" smtClean="0"/>
              <a:t/>
            </a:r>
            <a:br>
              <a:rPr lang="en-US" dirty="0" smtClean="0"/>
            </a:br>
            <a:endParaRPr lang="ru-RU" dirty="0"/>
          </a:p>
        </p:txBody>
      </p:sp>
      <p:pic>
        <p:nvPicPr>
          <p:cNvPr id="5" name="Содержимое 4" descr="загруженное.jpg"/>
          <p:cNvPicPr>
            <a:picLocks noGrp="1" noChangeAspect="1"/>
          </p:cNvPicPr>
          <p:nvPr>
            <p:ph idx="1"/>
          </p:nvPr>
        </p:nvPicPr>
        <p:blipFill>
          <a:blip r:embed="rId2" cstate="print"/>
          <a:stretch>
            <a:fillRect/>
          </a:stretch>
        </p:blipFill>
        <p:spPr>
          <a:xfrm>
            <a:off x="3286116" y="1340768"/>
            <a:ext cx="5606364" cy="5302942"/>
          </a:xfrm>
        </p:spPr>
      </p:pic>
      <p:sp>
        <p:nvSpPr>
          <p:cNvPr id="4" name="Текст 3"/>
          <p:cNvSpPr>
            <a:spLocks noGrp="1"/>
          </p:cNvSpPr>
          <p:nvPr>
            <p:ph type="body" sz="half" idx="2"/>
          </p:nvPr>
        </p:nvSpPr>
        <p:spPr>
          <a:xfrm>
            <a:off x="457200" y="1357298"/>
            <a:ext cx="2686040" cy="531206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The discovery of America by Columbus meant that new foods and medicines were brought back from the </a:t>
            </a:r>
            <a:r>
              <a:rPr lang="en-US" sz="3200" b="1" dirty="0" smtClean="0">
                <a:latin typeface="Times New Roman" pitchFamily="18" charset="0"/>
                <a:cs typeface="Times New Roman" pitchFamily="18" charset="0"/>
              </a:rPr>
              <a:t>New World</a:t>
            </a:r>
            <a:r>
              <a:rPr lang="en-US"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35280" cy="85169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3200" dirty="0" smtClean="0">
                <a:latin typeface="Times New Roman" pitchFamily="18" charset="0"/>
                <a:cs typeface="Times New Roman" pitchFamily="18" charset="0"/>
              </a:rPr>
              <a:t>SIX KEY CHANGES</a:t>
            </a:r>
            <a:r>
              <a:rPr lang="en-US" dirty="0" smtClean="0"/>
              <a:t/>
            </a:r>
            <a:br>
              <a:rPr lang="en-US" dirty="0" smtClean="0"/>
            </a:br>
            <a:endParaRPr lang="ru-RU" dirty="0"/>
          </a:p>
        </p:txBody>
      </p:sp>
      <p:pic>
        <p:nvPicPr>
          <p:cNvPr id="5" name="Содержимое 4" descr="6a00d8341c84c753ef0148c6ead9fb970c-320wi.jpg"/>
          <p:cNvPicPr>
            <a:picLocks noGrp="1" noChangeAspect="1"/>
          </p:cNvPicPr>
          <p:nvPr>
            <p:ph idx="1"/>
          </p:nvPr>
        </p:nvPicPr>
        <p:blipFill>
          <a:blip r:embed="rId2" cstate="print"/>
          <a:stretch>
            <a:fillRect/>
          </a:stretch>
        </p:blipFill>
        <p:spPr>
          <a:xfrm>
            <a:off x="3779912" y="1285860"/>
            <a:ext cx="5112568" cy="5286412"/>
          </a:xfrm>
        </p:spPr>
      </p:pic>
      <p:sp>
        <p:nvSpPr>
          <p:cNvPr id="4" name="Текст 3"/>
          <p:cNvSpPr>
            <a:spLocks noGrp="1"/>
          </p:cNvSpPr>
          <p:nvPr>
            <p:ph type="body" sz="half" idx="2"/>
          </p:nvPr>
        </p:nvSpPr>
        <p:spPr>
          <a:xfrm>
            <a:off x="323528" y="1214422"/>
            <a:ext cx="3384376" cy="535785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The invention of </a:t>
            </a:r>
            <a:r>
              <a:rPr lang="en-US" sz="3200" b="1" dirty="0" smtClean="0">
                <a:latin typeface="Times New Roman" pitchFamily="18" charset="0"/>
                <a:cs typeface="Times New Roman" pitchFamily="18" charset="0"/>
              </a:rPr>
              <a:t>new weapons</a:t>
            </a:r>
          </a:p>
          <a:p>
            <a:pPr algn="ctr"/>
            <a:r>
              <a:rPr lang="en-US" sz="3200" dirty="0" smtClean="0">
                <a:latin typeface="Times New Roman" pitchFamily="18" charset="0"/>
                <a:cs typeface="Times New Roman" pitchFamily="18" charset="0"/>
              </a:rPr>
              <a:t> (especially gunpowder)</a:t>
            </a:r>
          </a:p>
          <a:p>
            <a:pPr algn="ctr"/>
            <a:r>
              <a:rPr lang="en-US" sz="3200" dirty="0" smtClean="0">
                <a:latin typeface="Times New Roman" pitchFamily="18" charset="0"/>
                <a:cs typeface="Times New Roman" pitchFamily="18" charset="0"/>
              </a:rPr>
              <a:t> led to soldiers getting different sorts of wounds, which battlefield doctors had to deal with.</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77968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2800" dirty="0" smtClean="0">
                <a:latin typeface="Times New Roman" pitchFamily="18" charset="0"/>
                <a:cs typeface="Times New Roman" pitchFamily="18" charset="0"/>
              </a:rPr>
              <a:t>SICKNESS AND MEDICINE IN THE RENAISSANCE</a:t>
            </a:r>
            <a:r>
              <a:rPr lang="en-US" dirty="0" smtClean="0"/>
              <a:t/>
            </a:r>
            <a:br>
              <a:rPr lang="en-US" dirty="0" smtClean="0"/>
            </a:br>
            <a:r>
              <a:rPr lang="uk-UA" dirty="0" smtClean="0"/>
              <a:t>..</a:t>
            </a:r>
            <a:endParaRPr lang="ru-RU" dirty="0"/>
          </a:p>
        </p:txBody>
      </p:sp>
      <p:sp>
        <p:nvSpPr>
          <p:cNvPr id="4" name="Текст 3"/>
          <p:cNvSpPr>
            <a:spLocks noGrp="1"/>
          </p:cNvSpPr>
          <p:nvPr>
            <p:ph type="body" sz="half" idx="2"/>
          </p:nvPr>
        </p:nvSpPr>
        <p:spPr>
          <a:xfrm>
            <a:off x="251520" y="1214422"/>
            <a:ext cx="4536504" cy="5382930"/>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In western societies today the infant mortality rate is around 9 per 1000 live births.</a:t>
            </a:r>
          </a:p>
          <a:p>
            <a:pPr>
              <a:buFont typeface="Arial" pitchFamily="34" charset="0"/>
              <a:buChar char="•"/>
            </a:pPr>
            <a:r>
              <a:rPr lang="en-US" sz="2800" dirty="0" smtClean="0">
                <a:latin typeface="Times New Roman" pitchFamily="18" charset="0"/>
                <a:cs typeface="Times New Roman" pitchFamily="18" charset="0"/>
              </a:rPr>
              <a:t> In the 1500s it was about 150-200 per 1000 live births.</a:t>
            </a:r>
          </a:p>
          <a:p>
            <a:pPr>
              <a:buFont typeface="Arial" pitchFamily="34" charset="0"/>
              <a:buChar char="•"/>
            </a:pPr>
            <a:r>
              <a:rPr lang="en-US" sz="2800" dirty="0" smtClean="0">
                <a:latin typeface="Times New Roman" pitchFamily="18" charset="0"/>
                <a:cs typeface="Times New Roman" pitchFamily="18" charset="0"/>
              </a:rPr>
              <a:t> Moreover, about 50% of children were dead by the age of 15. </a:t>
            </a:r>
          </a:p>
          <a:p>
            <a:pPr>
              <a:buFont typeface="Arial" pitchFamily="34" charset="0"/>
              <a:buChar char="•"/>
            </a:pPr>
            <a:r>
              <a:rPr lang="en-US" sz="2800" dirty="0" smtClean="0">
                <a:latin typeface="Times New Roman" pitchFamily="18" charset="0"/>
                <a:cs typeface="Times New Roman" pitchFamily="18" charset="0"/>
              </a:rPr>
              <a:t>Cities tended to be the least healthy, with highly insanitary conditions and people living in close proximity. </a:t>
            </a:r>
            <a:endParaRPr lang="ru-RU" sz="2800" dirty="0">
              <a:latin typeface="Times New Roman" pitchFamily="18" charset="0"/>
              <a:cs typeface="Times New Roman" pitchFamily="18" charset="0"/>
            </a:endParaRPr>
          </a:p>
        </p:txBody>
      </p:sp>
      <p:pic>
        <p:nvPicPr>
          <p:cNvPr id="5" name="Содержимое 4" descr="zeitenwe.jpg"/>
          <p:cNvPicPr>
            <a:picLocks noGrp="1" noChangeAspect="1"/>
          </p:cNvPicPr>
          <p:nvPr>
            <p:ph idx="1"/>
          </p:nvPr>
        </p:nvPicPr>
        <p:blipFill>
          <a:blip r:embed="rId2" cstate="print"/>
          <a:stretch>
            <a:fillRect/>
          </a:stretch>
        </p:blipFill>
        <p:spPr>
          <a:xfrm>
            <a:off x="4929190" y="1285860"/>
            <a:ext cx="4000528" cy="5429287"/>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214290"/>
            <a:ext cx="3672408" cy="6455070"/>
          </a:xfrm>
        </p:spPr>
        <p:style>
          <a:lnRef idx="1">
            <a:schemeClr val="accent6"/>
          </a:lnRef>
          <a:fillRef idx="2">
            <a:schemeClr val="accent6"/>
          </a:fillRef>
          <a:effectRef idx="1">
            <a:schemeClr val="accent6"/>
          </a:effectRef>
          <a:fontRef idx="minor">
            <a:schemeClr val="dk1"/>
          </a:fontRef>
        </p:style>
        <p:txBody>
          <a:bodyPr>
            <a:noAutofit/>
          </a:bodyPr>
          <a:lstStyle/>
          <a:p>
            <a:r>
              <a:rPr lang="en-US" sz="3200" dirty="0" smtClean="0">
                <a:latin typeface="Times New Roman" pitchFamily="18" charset="0"/>
                <a:cs typeface="Times New Roman" pitchFamily="18" charset="0"/>
              </a:rPr>
              <a:t>People died from a wide variety of ailments: smallpox, plague, dysentery, diphtheria, tuberculosis, scarlet fever, whooping cough, influenza, and pneumonia</a:t>
            </a:r>
            <a:r>
              <a:rPr lang="en-US" sz="28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1800" i="1" dirty="0" smtClean="0">
                <a:latin typeface="Times New Roman" pitchFamily="18" charset="0"/>
                <a:cs typeface="Times New Roman" pitchFamily="18" charset="0"/>
              </a:rPr>
              <a:t>The image to the right, from the 1500s, fittingly shows death conquering all: no-one was immune, even if the rich and well-housed had an advantage. </a:t>
            </a:r>
            <a:endParaRPr lang="ru-RU" sz="1800" i="1" dirty="0">
              <a:latin typeface="Times New Roman" pitchFamily="18" charset="0"/>
              <a:cs typeface="Times New Roman" pitchFamily="18" charset="0"/>
            </a:endParaRPr>
          </a:p>
        </p:txBody>
      </p:sp>
      <p:pic>
        <p:nvPicPr>
          <p:cNvPr id="5" name="Содержимое 4" descr="triomphe_inconnu.jpg"/>
          <p:cNvPicPr>
            <a:picLocks noGrp="1" noChangeAspect="1"/>
          </p:cNvPicPr>
          <p:nvPr>
            <p:ph idx="1"/>
          </p:nvPr>
        </p:nvPicPr>
        <p:blipFill>
          <a:blip r:embed="rId2" cstate="print"/>
          <a:stretch>
            <a:fillRect/>
          </a:stretch>
        </p:blipFill>
        <p:spPr>
          <a:xfrm>
            <a:off x="3929058" y="214290"/>
            <a:ext cx="5000660" cy="642942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8572560" cy="584182"/>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3600" dirty="0" smtClean="0">
                <a:latin typeface="Times New Roman" pitchFamily="18" charset="0"/>
                <a:cs typeface="Times New Roman" pitchFamily="18" charset="0"/>
              </a:rPr>
              <a:t>Syphilis Epidemic</a:t>
            </a:r>
            <a:endParaRPr lang="ru-RU" sz="3600" dirty="0">
              <a:latin typeface="Times New Roman" pitchFamily="18" charset="0"/>
              <a:cs typeface="Times New Roman" pitchFamily="18" charset="0"/>
            </a:endParaRPr>
          </a:p>
        </p:txBody>
      </p:sp>
      <p:pic>
        <p:nvPicPr>
          <p:cNvPr id="5" name="Содержимое 4" descr="syph.jpg"/>
          <p:cNvPicPr>
            <a:picLocks noGrp="1" noChangeAspect="1"/>
          </p:cNvPicPr>
          <p:nvPr>
            <p:ph idx="1"/>
          </p:nvPr>
        </p:nvPicPr>
        <p:blipFill>
          <a:blip r:embed="rId2" cstate="print"/>
          <a:stretch>
            <a:fillRect/>
          </a:stretch>
        </p:blipFill>
        <p:spPr>
          <a:xfrm>
            <a:off x="3929058" y="857232"/>
            <a:ext cx="5008562" cy="5786478"/>
          </a:xfrm>
        </p:spPr>
      </p:pic>
      <p:sp>
        <p:nvSpPr>
          <p:cNvPr id="4" name="Текст 3"/>
          <p:cNvSpPr>
            <a:spLocks noGrp="1"/>
          </p:cNvSpPr>
          <p:nvPr>
            <p:ph type="body" sz="half" idx="2"/>
          </p:nvPr>
        </p:nvSpPr>
        <p:spPr>
          <a:xfrm>
            <a:off x="214282" y="785794"/>
            <a:ext cx="3714776" cy="5857916"/>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400" dirty="0" smtClean="0">
                <a:latin typeface="Times New Roman" pitchFamily="18" charset="0"/>
                <a:cs typeface="Times New Roman" pitchFamily="18" charset="0"/>
              </a:rPr>
              <a:t>New diseases appeared.</a:t>
            </a:r>
          </a:p>
          <a:p>
            <a:pPr>
              <a:buFont typeface="Arial" pitchFamily="34" charset="0"/>
              <a:buChar char="•"/>
            </a:pPr>
            <a:r>
              <a:rPr lang="en-US" sz="2400" dirty="0" smtClean="0">
                <a:latin typeface="Times New Roman" pitchFamily="18" charset="0"/>
                <a:cs typeface="Times New Roman" pitchFamily="18" charset="0"/>
              </a:rPr>
              <a:t>Syphilis and typhus killed many millions. </a:t>
            </a:r>
          </a:p>
          <a:p>
            <a:pPr>
              <a:buFont typeface="Arial" pitchFamily="34" charset="0"/>
              <a:buChar char="•"/>
            </a:pPr>
            <a:r>
              <a:rPr lang="en-US" sz="2400" dirty="0" smtClean="0">
                <a:latin typeface="Times New Roman" pitchFamily="18" charset="0"/>
                <a:cs typeface="Times New Roman" pitchFamily="18" charset="0"/>
              </a:rPr>
              <a:t>Syphilis appeared in the early 1490s.</a:t>
            </a:r>
            <a:endParaRPr lang="ru-RU" sz="2400" dirty="0" smtClean="0">
              <a:latin typeface="Times New Roman" pitchFamily="18" charset="0"/>
              <a:cs typeface="Times New Roman" pitchFamily="18" charset="0"/>
            </a:endParaRPr>
          </a:p>
          <a:p>
            <a:pPr>
              <a:buFont typeface="Arial" pitchFamily="34" charset="0"/>
              <a:buChar char="•"/>
            </a:pPr>
            <a:r>
              <a:rPr lang="en-US" sz="2400" dirty="0" smtClean="0">
                <a:latin typeface="Times New Roman" pitchFamily="18" charset="0"/>
                <a:cs typeface="Times New Roman" pitchFamily="18" charset="0"/>
              </a:rPr>
              <a:t>‘Syphilis’, an inexplicably transmitted, devastating, and incurable epidemic (at that time) was spreading wildly, affecting an alarming population. </a:t>
            </a:r>
          </a:p>
          <a:p>
            <a:pPr>
              <a:buFont typeface="Arial" pitchFamily="34" charset="0"/>
              <a:buChar char="•"/>
            </a:pPr>
            <a:r>
              <a:rPr lang="en-US" sz="2400" dirty="0" smtClean="0">
                <a:latin typeface="Times New Roman" pitchFamily="18" charset="0"/>
                <a:cs typeface="Times New Roman" pitchFamily="18" charset="0"/>
              </a:rPr>
              <a:t>The name ‘Syphilis’ is derived from </a:t>
            </a:r>
            <a:r>
              <a:rPr lang="en-US" sz="2400" dirty="0" err="1" smtClean="0">
                <a:latin typeface="Times New Roman" pitchFamily="18" charset="0"/>
                <a:cs typeface="Times New Roman" pitchFamily="18" charset="0"/>
              </a:rPr>
              <a:t>Fracastoro's</a:t>
            </a:r>
            <a:r>
              <a:rPr lang="en-US" sz="2400" dirty="0" smtClean="0">
                <a:latin typeface="Times New Roman" pitchFamily="18" charset="0"/>
                <a:cs typeface="Times New Roman" pitchFamily="18" charset="0"/>
              </a:rPr>
              <a:t> 1530 larger-than-life poem in three books.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214290"/>
            <a:ext cx="4213702" cy="6429420"/>
          </a:xfrm>
          <a:ln/>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en-US" sz="3200" dirty="0" smtClean="0">
                <a:latin typeface="Times New Roman" pitchFamily="18" charset="0"/>
                <a:cs typeface="Times New Roman" pitchFamily="18" charset="0"/>
              </a:rPr>
              <a:t>Attempts to treat syphilis were probably deliberately harsh, sufferers need do penance as well as receive mercury .</a:t>
            </a:r>
          </a:p>
          <a:p>
            <a:r>
              <a:rPr lang="en-US" sz="3200" i="1" dirty="0" smtClean="0">
                <a:latin typeface="Times New Roman" pitchFamily="18" charset="0"/>
                <a:cs typeface="Times New Roman" pitchFamily="18" charset="0"/>
              </a:rPr>
              <a:t>On the right is an image of a small cell in which a patient would endure the torment of isolation, heat and mercury vapor. The caption says ‘for a moment of pleasure, a thousand of suffering’.</a:t>
            </a:r>
            <a:endParaRPr lang="ru-RU" sz="3200" i="1" dirty="0" smtClean="0">
              <a:latin typeface="Times New Roman" pitchFamily="18" charset="0"/>
              <a:cs typeface="Times New Roman" pitchFamily="18" charset="0"/>
            </a:endParaRPr>
          </a:p>
          <a:p>
            <a:endParaRPr lang="ru-RU" dirty="0"/>
          </a:p>
        </p:txBody>
      </p:sp>
      <p:pic>
        <p:nvPicPr>
          <p:cNvPr id="5" name="Содержимое 4" descr="http://dprbcn.files.wordpress.com/2010/03/quar-fumigationstove1660-l.jpg?w=600&amp;h=412"/>
          <p:cNvPicPr>
            <a:picLocks noGrp="1"/>
          </p:cNvPicPr>
          <p:nvPr>
            <p:ph idx="1"/>
          </p:nvPr>
        </p:nvPicPr>
        <p:blipFill>
          <a:blip r:embed="rId2" cstate="print"/>
          <a:srcRect/>
          <a:stretch>
            <a:fillRect/>
          </a:stretch>
        </p:blipFill>
        <p:spPr bwMode="auto">
          <a:xfrm>
            <a:off x="4429123" y="214290"/>
            <a:ext cx="4429157" cy="6500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285728"/>
            <a:ext cx="4214272" cy="6383632"/>
          </a:xfrm>
        </p:spPr>
        <p:style>
          <a:lnRef idx="1">
            <a:schemeClr val="accent6"/>
          </a:lnRef>
          <a:fillRef idx="2">
            <a:schemeClr val="accent6"/>
          </a:fillRef>
          <a:effectRef idx="1">
            <a:schemeClr val="accent6"/>
          </a:effectRef>
          <a:fontRef idx="minor">
            <a:schemeClr val="dk1"/>
          </a:fontRef>
        </p:style>
        <p:txBody>
          <a:bodyPr>
            <a:normAutofit/>
          </a:bodyPr>
          <a:lstStyle/>
          <a:p>
            <a:r>
              <a:rPr lang="en-US" sz="5400" dirty="0" smtClean="0">
                <a:latin typeface="Times New Roman" pitchFamily="18" charset="0"/>
                <a:cs typeface="Times New Roman" pitchFamily="18" charset="0"/>
              </a:rPr>
              <a:t>Plague also remained one of the biggest takers of human life.</a:t>
            </a:r>
          </a:p>
          <a:p>
            <a:endParaRPr lang="ru-RU" dirty="0"/>
          </a:p>
        </p:txBody>
      </p:sp>
      <p:pic>
        <p:nvPicPr>
          <p:cNvPr id="5" name="Содержимое 4" descr="the_black_plauge.gif"/>
          <p:cNvPicPr>
            <a:picLocks noGrp="1" noChangeAspect="1"/>
          </p:cNvPicPr>
          <p:nvPr>
            <p:ph idx="1"/>
          </p:nvPr>
        </p:nvPicPr>
        <p:blipFill>
          <a:blip r:embed="rId2" cstate="print"/>
          <a:stretch>
            <a:fillRect/>
          </a:stretch>
        </p:blipFill>
        <p:spPr>
          <a:xfrm>
            <a:off x="4429124" y="285728"/>
            <a:ext cx="4413281" cy="6286544"/>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142852"/>
            <a:ext cx="4429726" cy="6500858"/>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600" dirty="0" smtClean="0">
                <a:latin typeface="Times New Roman" pitchFamily="18" charset="0"/>
                <a:cs typeface="Times New Roman" pitchFamily="18" charset="0"/>
              </a:rPr>
              <a:t>Physicians visited plague patients wearing beaks stuffed with herbs in an attempt to dry the air thought to cause plague. </a:t>
            </a:r>
          </a:p>
          <a:p>
            <a:pPr>
              <a:buFont typeface="Arial" pitchFamily="34" charset="0"/>
              <a:buChar char="•"/>
            </a:pPr>
            <a:r>
              <a:rPr lang="en-US" sz="3600" dirty="0" smtClean="0">
                <a:latin typeface="Times New Roman" pitchFamily="18" charset="0"/>
                <a:cs typeface="Times New Roman" pitchFamily="18" charset="0"/>
              </a:rPr>
              <a:t>Secular and religious explanations co-existed.</a:t>
            </a:r>
          </a:p>
          <a:p>
            <a:pPr>
              <a:buFont typeface="Arial" pitchFamily="34" charset="0"/>
              <a:buChar char="•"/>
            </a:pPr>
            <a:r>
              <a:rPr lang="en-US" sz="3600" dirty="0" smtClean="0">
                <a:latin typeface="Times New Roman" pitchFamily="18" charset="0"/>
                <a:cs typeface="Times New Roman" pitchFamily="18" charset="0"/>
              </a:rPr>
              <a:t>Holy </a:t>
            </a:r>
            <a:r>
              <a:rPr lang="en-US" sz="3600" dirty="0" smtClean="0">
                <a:latin typeface="Times New Roman" pitchFamily="18" charset="0"/>
                <a:cs typeface="Times New Roman" pitchFamily="18" charset="0"/>
              </a:rPr>
              <a:t>processions</a:t>
            </a:r>
            <a:endParaRPr lang="ru-RU" sz="3600" dirty="0">
              <a:latin typeface="Times New Roman" pitchFamily="18" charset="0"/>
              <a:cs typeface="Times New Roman" pitchFamily="18" charset="0"/>
            </a:endParaRPr>
          </a:p>
        </p:txBody>
      </p:sp>
      <p:pic>
        <p:nvPicPr>
          <p:cNvPr id="6" name="Содержимое 5" descr="plague5.jpg"/>
          <p:cNvPicPr>
            <a:picLocks noGrp="1" noChangeAspect="1"/>
          </p:cNvPicPr>
          <p:nvPr>
            <p:ph idx="1"/>
          </p:nvPr>
        </p:nvPicPr>
        <p:blipFill>
          <a:blip r:embed="rId2" cstate="print"/>
          <a:stretch>
            <a:fillRect/>
          </a:stretch>
        </p:blipFill>
        <p:spPr>
          <a:xfrm>
            <a:off x="4788024" y="142852"/>
            <a:ext cx="4213131" cy="6500858"/>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0"/>
            <a:ext cx="4286280" cy="6858000"/>
          </a:xfrm>
        </p:spPr>
        <p:style>
          <a:lnRef idx="1">
            <a:schemeClr val="accent6"/>
          </a:lnRef>
          <a:fillRef idx="2">
            <a:schemeClr val="accent6"/>
          </a:fillRef>
          <a:effectRef idx="1">
            <a:schemeClr val="accent6"/>
          </a:effectRef>
          <a:fontRef idx="minor">
            <a:schemeClr val="dk1"/>
          </a:fontRef>
        </p:style>
        <p:txBody>
          <a:bodyPr>
            <a:normAutofit/>
          </a:bodyPr>
          <a:lstStyle/>
          <a:p>
            <a:r>
              <a:rPr lang="en-US" sz="2400" dirty="0" smtClean="0">
                <a:latin typeface="Times New Roman" pitchFamily="18" charset="0"/>
                <a:cs typeface="Times New Roman" pitchFamily="18" charset="0"/>
              </a:rPr>
              <a:t>Most people were treated by: </a:t>
            </a:r>
          </a:p>
          <a:p>
            <a:pPr>
              <a:buFont typeface="Arial" pitchFamily="34" charset="0"/>
              <a:buChar char="•"/>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themselves, </a:t>
            </a:r>
          </a:p>
          <a:p>
            <a:pPr>
              <a:buFont typeface="Arial" pitchFamily="34" charset="0"/>
              <a:buChar char="•"/>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priests, </a:t>
            </a:r>
          </a:p>
          <a:p>
            <a:pPr>
              <a:buFont typeface="Arial" pitchFamily="34" charset="0"/>
              <a:buChar char="•"/>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white witches, who recommended simple herbal remedies</a:t>
            </a:r>
          </a:p>
          <a:p>
            <a:pPr>
              <a:buFont typeface="Arial" pitchFamily="34" charset="0"/>
              <a:buChar char="•"/>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or by especially adult women who had recipe books of family cures. </a:t>
            </a:r>
          </a:p>
          <a:p>
            <a:r>
              <a:rPr lang="en-US" sz="2400" i="1" dirty="0" smtClean="0">
                <a:latin typeface="Times New Roman" pitchFamily="18" charset="0"/>
                <a:cs typeface="Times New Roman" pitchFamily="18" charset="0"/>
              </a:rPr>
              <a:t>Robert Burton, explained in 1621. </a:t>
            </a:r>
            <a:r>
              <a:rPr lang="en-US" sz="2400" i="1" dirty="0" err="1" smtClean="0">
                <a:latin typeface="Times New Roman" pitchFamily="18" charset="0"/>
                <a:cs typeface="Times New Roman" pitchFamily="18" charset="0"/>
              </a:rPr>
              <a:t>‘Tis</a:t>
            </a:r>
            <a:r>
              <a:rPr lang="en-US" sz="2400" i="1" dirty="0" smtClean="0">
                <a:latin typeface="Times New Roman" pitchFamily="18" charset="0"/>
                <a:cs typeface="Times New Roman" pitchFamily="18" charset="0"/>
              </a:rPr>
              <a:t> a common practice of some men to go first to a Witch, and then to a Physician; if one cannot, the other shall: if they cannot bend Heaven, they will try Hell.’</a:t>
            </a:r>
            <a:endParaRPr lang="ru-RU" sz="2400" i="1" dirty="0" smtClean="0">
              <a:latin typeface="Times New Roman" pitchFamily="18" charset="0"/>
              <a:cs typeface="Times New Roman" pitchFamily="18" charset="0"/>
            </a:endParaRPr>
          </a:p>
          <a:p>
            <a:endParaRPr lang="ru-RU" dirty="0"/>
          </a:p>
        </p:txBody>
      </p:sp>
      <p:pic>
        <p:nvPicPr>
          <p:cNvPr id="5" name="Содержимое 4" descr="49-aspetti_di_vita_quotidiana,_vomito,Taccuino_Sanitatis,_Ca.jpg"/>
          <p:cNvPicPr>
            <a:picLocks noGrp="1" noChangeAspect="1"/>
          </p:cNvPicPr>
          <p:nvPr>
            <p:ph idx="1"/>
          </p:nvPr>
        </p:nvPicPr>
        <p:blipFill>
          <a:blip r:embed="rId2" cstate="print"/>
          <a:stretch>
            <a:fillRect/>
          </a:stretch>
        </p:blipFill>
        <p:spPr>
          <a:xfrm>
            <a:off x="4572001" y="0"/>
            <a:ext cx="4571999"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 (1).jpg"/>
          <p:cNvPicPr>
            <a:picLocks noGrp="1" noChangeAspect="1"/>
          </p:cNvPicPr>
          <p:nvPr>
            <p:ph idx="1"/>
          </p:nvPr>
        </p:nvPicPr>
        <p:blipFill>
          <a:blip r:embed="rId2" cstate="print"/>
          <a:stretch>
            <a:fillRect/>
          </a:stretch>
        </p:blipFill>
        <p:spPr>
          <a:xfrm>
            <a:off x="4357686" y="357166"/>
            <a:ext cx="4500594" cy="6215106"/>
          </a:xfrm>
        </p:spPr>
      </p:pic>
      <p:sp>
        <p:nvSpPr>
          <p:cNvPr id="7" name="Текст 6"/>
          <p:cNvSpPr>
            <a:spLocks noGrp="1"/>
          </p:cNvSpPr>
          <p:nvPr>
            <p:ph type="body" sz="half" idx="2"/>
          </p:nvPr>
        </p:nvSpPr>
        <p:spPr>
          <a:xfrm>
            <a:off x="179512" y="332656"/>
            <a:ext cx="3960440" cy="6336704"/>
          </a:xfrm>
          <a:ln/>
        </p:spPr>
        <p:style>
          <a:lnRef idx="1">
            <a:schemeClr val="accent6"/>
          </a:lnRef>
          <a:fillRef idx="2">
            <a:schemeClr val="accent6"/>
          </a:fillRef>
          <a:effectRef idx="1">
            <a:schemeClr val="accent6"/>
          </a:effectRef>
          <a:fontRef idx="minor">
            <a:schemeClr val="dk1"/>
          </a:fontRef>
        </p:style>
        <p:txBody>
          <a:bodyPr anchor="b">
            <a:noAutofit/>
          </a:bodyPr>
          <a:lstStyle/>
          <a:p>
            <a:r>
              <a:rPr lang="en-US" sz="4000" dirty="0" smtClean="0">
                <a:latin typeface="Times New Roman" pitchFamily="18" charset="0"/>
                <a:cs typeface="Times New Roman" pitchFamily="18" charset="0"/>
              </a:rPr>
              <a:t>The Early Middle Ages are also known as the Dark Ages</a:t>
            </a:r>
            <a:r>
              <a:rPr lang="ru-RU" sz="4000" dirty="0" smtClean="0">
                <a:latin typeface="Times New Roman" pitchFamily="18" charset="0"/>
                <a:cs typeface="Times New Roman" pitchFamily="18" charset="0"/>
              </a:rPr>
              <a:t>.</a:t>
            </a:r>
          </a:p>
          <a:p>
            <a:r>
              <a:rPr lang="en-US" sz="4000" dirty="0" smtClean="0">
                <a:latin typeface="Times New Roman" pitchFamily="18" charset="0"/>
                <a:cs typeface="Times New Roman" pitchFamily="18" charset="0"/>
              </a:rPr>
              <a:t>No scientific accomplishments,  no great art produced, no great leaders born. </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285728"/>
            <a:ext cx="4214272" cy="6357982"/>
          </a:xfrm>
        </p:spPr>
        <p:style>
          <a:lnRef idx="1">
            <a:schemeClr val="accent6"/>
          </a:lnRef>
          <a:fillRef idx="2">
            <a:schemeClr val="accent6"/>
          </a:fillRef>
          <a:effectRef idx="1">
            <a:schemeClr val="accent6"/>
          </a:effectRef>
          <a:fontRef idx="minor">
            <a:schemeClr val="dk1"/>
          </a:fontRef>
        </p:style>
        <p:txBody>
          <a:bodyPr>
            <a:normAutofit/>
          </a:bodyPr>
          <a:lstStyle/>
          <a:p>
            <a:r>
              <a:rPr lang="en-US" sz="3200" dirty="0" smtClean="0">
                <a:latin typeface="Times New Roman" pitchFamily="18" charset="0"/>
                <a:cs typeface="Times New Roman" pitchFamily="18" charset="0"/>
              </a:rPr>
              <a:t>Physicians favored the classic remedies of purging and blood letting), changes of diet, light exercise, bathing in sweet waters.</a:t>
            </a:r>
          </a:p>
          <a:p>
            <a:r>
              <a:rPr lang="en-US" sz="3200" dirty="0" smtClean="0">
                <a:latin typeface="Times New Roman" pitchFamily="18" charset="0"/>
                <a:cs typeface="Times New Roman" pitchFamily="18" charset="0"/>
              </a:rPr>
              <a:t>Observation</a:t>
            </a:r>
            <a:r>
              <a:rPr lang="ru-RU" sz="3200" dirty="0" smtClean="0">
                <a:latin typeface="Times New Roman" pitchFamily="18" charset="0"/>
                <a:cs typeface="Times New Roman" pitchFamily="18" charset="0"/>
              </a:rPr>
              <a:t>: </a:t>
            </a:r>
          </a:p>
          <a:p>
            <a:pPr>
              <a:buFont typeface="Arial" pitchFamily="34" charset="0"/>
              <a:buChar char="•"/>
            </a:pPr>
            <a:r>
              <a:rPr lang="en-US" sz="3200" dirty="0" smtClean="0">
                <a:latin typeface="Times New Roman" pitchFamily="18" charset="0"/>
                <a:cs typeface="Times New Roman" pitchFamily="18" charset="0"/>
              </a:rPr>
              <a:t> checking the patient’s pulse</a:t>
            </a:r>
          </a:p>
          <a:p>
            <a:pPr>
              <a:buFont typeface="Arial" pitchFamily="34" charset="0"/>
              <a:buChar char="•"/>
            </a:pPr>
            <a:r>
              <a:rPr lang="en-US" sz="3200" dirty="0" smtClean="0">
                <a:latin typeface="Times New Roman" pitchFamily="18" charset="0"/>
                <a:cs typeface="Times New Roman" pitchFamily="18" charset="0"/>
              </a:rPr>
              <a:t>inspecting his or her urine and stools</a:t>
            </a:r>
            <a:endParaRPr lang="ru-RU" sz="3200" dirty="0"/>
          </a:p>
        </p:txBody>
      </p:sp>
      <p:pic>
        <p:nvPicPr>
          <p:cNvPr id="7" name="Содержимое 4" descr="A physician taking the pulse of a young woman, while an old"/>
          <p:cNvPicPr>
            <a:picLocks noGrp="1"/>
          </p:cNvPicPr>
          <p:nvPr>
            <p:ph idx="1"/>
          </p:nvPr>
        </p:nvPicPr>
        <p:blipFill>
          <a:blip r:embed="rId2" cstate="print"/>
          <a:srcRect b="6157"/>
          <a:stretch>
            <a:fillRect/>
          </a:stretch>
        </p:blipFill>
        <p:spPr bwMode="auto">
          <a:xfrm>
            <a:off x="4572000" y="285728"/>
            <a:ext cx="4143403" cy="6215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0"/>
            <a:ext cx="8229600" cy="200024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The most brilliant anatomist was Andreas Vesalius</a:t>
            </a:r>
            <a:r>
              <a:rPr lang="en-US" sz="3600" i="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Born in Brussels, Vesalius studied medicine in Paris and then took up a chair at the University of Padua in Italy.</a:t>
            </a:r>
            <a:r>
              <a:rPr lang="en-US" sz="3600"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pic>
        <p:nvPicPr>
          <p:cNvPr id="5" name="Содержимое 4" descr="vesalius04.jpg"/>
          <p:cNvPicPr>
            <a:picLocks noGrp="1" noChangeAspect="1"/>
          </p:cNvPicPr>
          <p:nvPr>
            <p:ph sz="half" idx="1"/>
          </p:nvPr>
        </p:nvPicPr>
        <p:blipFill>
          <a:blip r:embed="rId2" cstate="print"/>
          <a:srcRect b="3892"/>
          <a:stretch>
            <a:fillRect/>
          </a:stretch>
        </p:blipFill>
        <p:spPr>
          <a:xfrm>
            <a:off x="395536" y="2204864"/>
            <a:ext cx="3643338" cy="4471979"/>
          </a:xfrm>
        </p:spPr>
      </p:pic>
      <p:pic>
        <p:nvPicPr>
          <p:cNvPr id="7" name="Содержимое 6" descr="Vesalius-2.jpg"/>
          <p:cNvPicPr>
            <a:picLocks noGrp="1" noChangeAspect="1"/>
          </p:cNvPicPr>
          <p:nvPr>
            <p:ph sz="half" idx="2"/>
          </p:nvPr>
        </p:nvPicPr>
        <p:blipFill>
          <a:blip r:embed="rId3" cstate="print"/>
          <a:stretch>
            <a:fillRect/>
          </a:stretch>
        </p:blipFill>
        <p:spPr>
          <a:xfrm>
            <a:off x="4139952" y="2143092"/>
            <a:ext cx="4786346" cy="4526268"/>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188640"/>
            <a:ext cx="8640960" cy="70767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THE TABULAE SEX</a:t>
            </a:r>
            <a:endParaRPr lang="ru-RU" sz="3200" dirty="0">
              <a:latin typeface="Times New Roman" pitchFamily="18" charset="0"/>
              <a:cs typeface="Times New Roman" pitchFamily="18" charset="0"/>
            </a:endParaRPr>
          </a:p>
        </p:txBody>
      </p:sp>
      <p:sp>
        <p:nvSpPr>
          <p:cNvPr id="7" name="Текст 6"/>
          <p:cNvSpPr>
            <a:spLocks noGrp="1"/>
          </p:cNvSpPr>
          <p:nvPr>
            <p:ph type="body" sz="half" idx="2"/>
          </p:nvPr>
        </p:nvSpPr>
        <p:spPr>
          <a:xfrm>
            <a:off x="323528" y="1124744"/>
            <a:ext cx="4536504" cy="5544616"/>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Font typeface="Arial" pitchFamily="34" charset="0"/>
              <a:buChar char="•"/>
            </a:pPr>
            <a:r>
              <a:rPr lang="en-US" sz="3200" dirty="0" smtClean="0">
                <a:latin typeface="Times New Roman" pitchFamily="18" charset="0"/>
                <a:cs typeface="Times New Roman" pitchFamily="18" charset="0"/>
              </a:rPr>
              <a:t>In 1538 Vesalius published the</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Tabulae</a:t>
            </a:r>
            <a:r>
              <a:rPr lang="en-US" sz="3200" i="1" dirty="0" smtClean="0">
                <a:latin typeface="Times New Roman" pitchFamily="18" charset="0"/>
                <a:cs typeface="Times New Roman" pitchFamily="18" charset="0"/>
              </a:rPr>
              <a:t> sex.</a:t>
            </a:r>
            <a:r>
              <a:rPr lang="en-US" sz="3200" dirty="0" smtClean="0">
                <a:latin typeface="Times New Roman" pitchFamily="18" charset="0"/>
                <a:cs typeface="Times New Roman" pitchFamily="18" charset="0"/>
              </a:rPr>
              <a:t> </a:t>
            </a:r>
          </a:p>
          <a:p>
            <a:pPr>
              <a:buFont typeface="Arial" pitchFamily="34" charset="0"/>
              <a:buChar char="•"/>
            </a:pPr>
            <a:r>
              <a:rPr lang="en-US" sz="3200" dirty="0" smtClean="0">
                <a:latin typeface="Times New Roman" pitchFamily="18" charset="0"/>
                <a:cs typeface="Times New Roman" pitchFamily="18" charset="0"/>
              </a:rPr>
              <a:t>6 large sheets of drawings.</a:t>
            </a:r>
          </a:p>
          <a:p>
            <a:pPr>
              <a:buFont typeface="Arial" pitchFamily="34" charset="0"/>
              <a:buChar char="•"/>
            </a:pPr>
            <a:r>
              <a:rPr lang="en-US" sz="3200" dirty="0" smtClean="0">
                <a:latin typeface="Times New Roman" pitchFamily="18" charset="0"/>
                <a:cs typeface="Times New Roman" pitchFamily="18" charset="0"/>
              </a:rPr>
              <a:t>In some drawings liver had 5 lobes.</a:t>
            </a:r>
          </a:p>
          <a:p>
            <a:pPr>
              <a:buFont typeface="Arial" pitchFamily="34" charset="0"/>
              <a:buChar char="•"/>
            </a:pPr>
            <a:r>
              <a:rPr lang="en-US" sz="3200" dirty="0" smtClean="0">
                <a:latin typeface="Times New Roman" pitchFamily="18" charset="0"/>
                <a:cs typeface="Times New Roman" pitchFamily="18" charset="0"/>
              </a:rPr>
              <a:t>One drawing showed 2 lobed liver.</a:t>
            </a:r>
          </a:p>
          <a:p>
            <a:pPr>
              <a:buFont typeface="Arial" pitchFamily="34" charset="0"/>
              <a:buChar char="•"/>
            </a:pPr>
            <a:r>
              <a:rPr lang="en-US" sz="3200" dirty="0" smtClean="0">
                <a:latin typeface="Times New Roman" pitchFamily="18" charset="0"/>
                <a:cs typeface="Times New Roman" pitchFamily="18" charset="0"/>
              </a:rPr>
              <a:t>Vesalius was beginning to question what Galen said.</a:t>
            </a:r>
          </a:p>
          <a:p>
            <a:endParaRPr lang="ru-RU" dirty="0"/>
          </a:p>
        </p:txBody>
      </p:sp>
      <p:pic>
        <p:nvPicPr>
          <p:cNvPr id="10" name="Содержимое 9" descr="загруженное.jpg"/>
          <p:cNvPicPr>
            <a:picLocks noGrp="1" noChangeAspect="1"/>
          </p:cNvPicPr>
          <p:nvPr>
            <p:ph idx="1"/>
          </p:nvPr>
        </p:nvPicPr>
        <p:blipFill>
          <a:blip r:embed="rId2" cstate="print"/>
          <a:srcRect l="23871" t="8557" r="29838" b="4279"/>
          <a:stretch>
            <a:fillRect/>
          </a:stretch>
        </p:blipFill>
        <p:spPr>
          <a:xfrm>
            <a:off x="5148064" y="1196752"/>
            <a:ext cx="3744416" cy="5472608"/>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219256" cy="77968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i="1" dirty="0" smtClean="0">
                <a:latin typeface="Times New Roman" pitchFamily="18" charset="0"/>
                <a:cs typeface="Times New Roman" pitchFamily="18" charset="0"/>
              </a:rPr>
              <a:t>On the Fabric of the Human Body</a:t>
            </a:r>
            <a:endParaRPr lang="ru-RU" sz="4000" dirty="0"/>
          </a:p>
        </p:txBody>
      </p:sp>
      <p:sp>
        <p:nvSpPr>
          <p:cNvPr id="4" name="Текст 3"/>
          <p:cNvSpPr>
            <a:spLocks noGrp="1"/>
          </p:cNvSpPr>
          <p:nvPr>
            <p:ph type="body" sz="half" idx="2"/>
          </p:nvPr>
        </p:nvSpPr>
        <p:spPr>
          <a:xfrm>
            <a:off x="457200" y="1196752"/>
            <a:ext cx="4330824" cy="5472608"/>
          </a:xfrm>
        </p:spPr>
        <p:style>
          <a:lnRef idx="1">
            <a:schemeClr val="accent6"/>
          </a:lnRef>
          <a:fillRef idx="2">
            <a:schemeClr val="accent6"/>
          </a:fillRef>
          <a:effectRef idx="1">
            <a:schemeClr val="accent6"/>
          </a:effectRef>
          <a:fontRef idx="minor">
            <a:schemeClr val="dk1"/>
          </a:fontRef>
        </p:style>
        <p:txBody>
          <a:bodyPr>
            <a:noAutofit/>
          </a:bodyPr>
          <a:lstStyle/>
          <a:p>
            <a:pPr marL="514350" indent="-514350">
              <a:buAutoNum type="arabicPeriod"/>
            </a:pPr>
            <a:r>
              <a:rPr lang="en-US" sz="3200" dirty="0" smtClean="0">
                <a:latin typeface="Times New Roman" pitchFamily="18" charset="0"/>
                <a:cs typeface="Times New Roman" pitchFamily="18" charset="0"/>
              </a:rPr>
              <a:t>The pictures were drawn from real human bodies.</a:t>
            </a:r>
          </a:p>
          <a:p>
            <a:pPr marL="514350" indent="-514350">
              <a:buAutoNum type="arabicPeriod"/>
            </a:pPr>
            <a:r>
              <a:rPr lang="en-US" sz="3200" dirty="0" smtClean="0">
                <a:latin typeface="Times New Roman" pitchFamily="18" charset="0"/>
                <a:cs typeface="Times New Roman" pitchFamily="18" charset="0"/>
              </a:rPr>
              <a:t>Vesalius starts from the outside and works in</a:t>
            </a:r>
            <a:r>
              <a:rPr lang="ru-RU"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from skin to bones).</a:t>
            </a:r>
          </a:p>
          <a:p>
            <a:pPr marL="514350" indent="-514350">
              <a:buAutoNum type="arabicPeriod"/>
            </a:pPr>
            <a:r>
              <a:rPr lang="en-US" sz="3200" dirty="0" smtClean="0">
                <a:latin typeface="Times New Roman" pitchFamily="18" charset="0"/>
                <a:cs typeface="Times New Roman" pitchFamily="18" charset="0"/>
              </a:rPr>
              <a:t>Vesalius corrected some of Galen’s mistakes.</a:t>
            </a:r>
          </a:p>
          <a:p>
            <a:pPr marL="514350" indent="-514350">
              <a:buAutoNum type="arabicPeriod"/>
            </a:pPr>
            <a:endParaRPr lang="ru-RU" sz="3200" dirty="0">
              <a:latin typeface="Times New Roman" pitchFamily="18" charset="0"/>
              <a:cs typeface="Times New Roman" pitchFamily="18" charset="0"/>
            </a:endParaRPr>
          </a:p>
        </p:txBody>
      </p:sp>
      <p:pic>
        <p:nvPicPr>
          <p:cNvPr id="6" name="Содержимое 10" descr="andreas-vesalius-2-sized.jpg"/>
          <p:cNvPicPr>
            <a:picLocks noChangeAspect="1"/>
          </p:cNvPicPr>
          <p:nvPr/>
        </p:nvPicPr>
        <p:blipFill>
          <a:blip r:embed="rId2" cstate="print"/>
          <a:stretch>
            <a:fillRect/>
          </a:stretch>
        </p:blipFill>
        <p:spPr>
          <a:xfrm>
            <a:off x="5004048" y="1196752"/>
            <a:ext cx="3711356" cy="547260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435280" cy="77968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i="1" dirty="0" smtClean="0">
                <a:latin typeface="Times New Roman" pitchFamily="18" charset="0"/>
                <a:cs typeface="Times New Roman" pitchFamily="18" charset="0"/>
              </a:rPr>
              <a:t>On the Fabric of the Human Body</a:t>
            </a:r>
            <a:endParaRPr lang="ru-RU" sz="4000" dirty="0"/>
          </a:p>
        </p:txBody>
      </p:sp>
      <p:sp>
        <p:nvSpPr>
          <p:cNvPr id="4" name="Текст 3"/>
          <p:cNvSpPr>
            <a:spLocks noGrp="1"/>
          </p:cNvSpPr>
          <p:nvPr>
            <p:ph type="body" sz="half" idx="2"/>
          </p:nvPr>
        </p:nvSpPr>
        <p:spPr>
          <a:xfrm>
            <a:off x="457200" y="1196752"/>
            <a:ext cx="4690864" cy="5472608"/>
          </a:xfrm>
        </p:spPr>
        <p:style>
          <a:lnRef idx="1">
            <a:schemeClr val="accent6"/>
          </a:lnRef>
          <a:fillRef idx="2">
            <a:schemeClr val="accent6"/>
          </a:fillRef>
          <a:effectRef idx="1">
            <a:schemeClr val="accent6"/>
          </a:effectRef>
          <a:fontRef idx="minor">
            <a:schemeClr val="dk1"/>
          </a:fontRef>
        </p:style>
        <p:txBody>
          <a:bodyPr>
            <a:noAutofit/>
          </a:bodyPr>
          <a:lstStyle/>
          <a:p>
            <a:pPr marL="514350" indent="-514350"/>
            <a:r>
              <a:rPr lang="en-US" sz="3200" dirty="0" smtClean="0">
                <a:latin typeface="Times New Roman" pitchFamily="18" charset="0"/>
                <a:cs typeface="Times New Roman" pitchFamily="18" charset="0"/>
              </a:rPr>
              <a:t>4. New way of teaching – public dissections backed up with pictures.</a:t>
            </a:r>
          </a:p>
          <a:p>
            <a:pPr marL="514350" indent="-514350"/>
            <a:r>
              <a:rPr lang="en-US" sz="3200" dirty="0" smtClean="0">
                <a:latin typeface="Times New Roman" pitchFamily="18" charset="0"/>
                <a:cs typeface="Times New Roman" pitchFamily="18" charset="0"/>
              </a:rPr>
              <a:t>5. It was new type of book.</a:t>
            </a:r>
          </a:p>
          <a:p>
            <a:pPr marL="514350" indent="-514350"/>
            <a:r>
              <a:rPr lang="en-US" sz="3200" dirty="0" smtClean="0">
                <a:latin typeface="Times New Roman" pitchFamily="18" charset="0"/>
                <a:cs typeface="Times New Roman" pitchFamily="18" charset="0"/>
              </a:rPr>
              <a:t>6. Vesalius’ book was printed(not hand written) so there were lots of copies. Soon each medical school in Europe had a copy. </a:t>
            </a:r>
          </a:p>
          <a:p>
            <a:pPr marL="514350" indent="-514350"/>
            <a:endParaRPr lang="ru-RU" sz="3200" dirty="0">
              <a:latin typeface="Times New Roman" pitchFamily="18" charset="0"/>
              <a:cs typeface="Times New Roman" pitchFamily="18" charset="0"/>
            </a:endParaRPr>
          </a:p>
        </p:txBody>
      </p:sp>
      <p:pic>
        <p:nvPicPr>
          <p:cNvPr id="8" name="Рисунок 7" descr="Vesalius_b.jpg"/>
          <p:cNvPicPr>
            <a:picLocks noChangeAspect="1"/>
          </p:cNvPicPr>
          <p:nvPr/>
        </p:nvPicPr>
        <p:blipFill>
          <a:blip r:embed="rId2" cstate="print"/>
          <a:stretch>
            <a:fillRect/>
          </a:stretch>
        </p:blipFill>
        <p:spPr>
          <a:xfrm>
            <a:off x="5292081" y="1268760"/>
            <a:ext cx="3600399" cy="54006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401080" cy="116205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5400" dirty="0" smtClean="0">
                <a:latin typeface="Times New Roman" pitchFamily="18" charset="0"/>
                <a:cs typeface="Times New Roman" pitchFamily="18" charset="0"/>
              </a:rPr>
              <a:t>WILLIAM  HARVEY</a:t>
            </a:r>
            <a:endParaRPr lang="ru-RU" sz="5400"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571612"/>
            <a:ext cx="4400552" cy="5143536"/>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Was born in 1578.</a:t>
            </a:r>
          </a:p>
          <a:p>
            <a:pPr>
              <a:buFont typeface="Arial" pitchFamily="34" charset="0"/>
              <a:buChar char="•"/>
            </a:pPr>
            <a:r>
              <a:rPr lang="en-US" sz="2800" dirty="0" smtClean="0">
                <a:latin typeface="Times New Roman" pitchFamily="18" charset="0"/>
                <a:cs typeface="Times New Roman" pitchFamily="18" charset="0"/>
              </a:rPr>
              <a:t>Studied medicine at Padua 1598-1602</a:t>
            </a:r>
          </a:p>
          <a:p>
            <a:pPr>
              <a:buFont typeface="Arial" pitchFamily="34" charset="0"/>
              <a:buChar char="•"/>
            </a:pPr>
            <a:r>
              <a:rPr lang="en-US" sz="2800" dirty="0" err="1" smtClean="0">
                <a:latin typeface="Times New Roman" pitchFamily="18" charset="0"/>
                <a:cs typeface="Times New Roman" pitchFamily="18" charset="0"/>
              </a:rPr>
              <a:t>Fabricius</a:t>
            </a:r>
            <a:r>
              <a:rPr lang="en-US" sz="2800" dirty="0" smtClean="0">
                <a:latin typeface="Times New Roman" pitchFamily="18" charset="0"/>
                <a:cs typeface="Times New Roman" pitchFamily="18" charset="0"/>
              </a:rPr>
              <a:t> taught him anatomy</a:t>
            </a:r>
          </a:p>
          <a:p>
            <a:pPr>
              <a:buFont typeface="Arial" pitchFamily="34" charset="0"/>
              <a:buChar char="•"/>
            </a:pPr>
            <a:r>
              <a:rPr lang="en-US" sz="2800" dirty="0" smtClean="0">
                <a:latin typeface="Times New Roman" pitchFamily="18" charset="0"/>
                <a:cs typeface="Times New Roman" pitchFamily="18" charset="0"/>
              </a:rPr>
              <a:t>Then worked in London as a doctor and later as lecturer in anatomy at the Royal College of Surgeons</a:t>
            </a:r>
          </a:p>
          <a:p>
            <a:pPr>
              <a:buFont typeface="Arial" pitchFamily="34" charset="0"/>
              <a:buChar char="•"/>
            </a:pPr>
            <a:r>
              <a:rPr lang="en-US" sz="2800" dirty="0" smtClean="0">
                <a:latin typeface="Times New Roman" pitchFamily="18" charset="0"/>
                <a:cs typeface="Times New Roman" pitchFamily="18" charset="0"/>
              </a:rPr>
              <a:t>From 1618 was physician to James I and Charles I</a:t>
            </a:r>
            <a:endParaRPr lang="ru-RU" sz="2800" dirty="0">
              <a:latin typeface="Times New Roman" pitchFamily="18" charset="0"/>
              <a:cs typeface="Times New Roman" pitchFamily="18" charset="0"/>
            </a:endParaRPr>
          </a:p>
        </p:txBody>
      </p:sp>
      <p:pic>
        <p:nvPicPr>
          <p:cNvPr id="8" name="Содержимое 11" descr="William_Harvey-Foto.jpg"/>
          <p:cNvPicPr>
            <a:picLocks noChangeAspect="1"/>
          </p:cNvPicPr>
          <p:nvPr/>
        </p:nvPicPr>
        <p:blipFill>
          <a:blip r:embed="rId2" cstate="print"/>
          <a:stretch>
            <a:fillRect/>
          </a:stretch>
        </p:blipFill>
        <p:spPr>
          <a:xfrm>
            <a:off x="5000628" y="1500174"/>
            <a:ext cx="3929090" cy="516747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142852"/>
            <a:ext cx="4429726" cy="6500858"/>
          </a:xfrm>
        </p:spPr>
        <p:style>
          <a:lnRef idx="1">
            <a:schemeClr val="accent6"/>
          </a:lnRef>
          <a:fillRef idx="2">
            <a:schemeClr val="accent6"/>
          </a:fillRef>
          <a:effectRef idx="1">
            <a:schemeClr val="accent6"/>
          </a:effectRef>
          <a:fontRef idx="minor">
            <a:schemeClr val="dk1"/>
          </a:fontRef>
        </p:style>
        <p:txBody>
          <a:bodyPr>
            <a:normAutofit/>
          </a:bodyPr>
          <a:lstStyle/>
          <a:p>
            <a:r>
              <a:rPr lang="en-US" sz="2400" b="1" dirty="0" smtClean="0">
                <a:latin typeface="Times New Roman" pitchFamily="18" charset="0"/>
                <a:cs typeface="Times New Roman" pitchFamily="18" charset="0"/>
              </a:rPr>
              <a:t>1616</a:t>
            </a:r>
          </a:p>
          <a:p>
            <a:r>
              <a:rPr lang="en-US" sz="2400" dirty="0" smtClean="0">
                <a:latin typeface="Times New Roman" pitchFamily="18" charset="0"/>
                <a:cs typeface="Times New Roman" pitchFamily="18" charset="0"/>
              </a:rPr>
              <a:t>He calculated that it was impossible for the blood to be burned up in the muscles (as Galen had claimed).</a:t>
            </a:r>
          </a:p>
          <a:p>
            <a:r>
              <a:rPr lang="en-US" sz="2400" b="1" dirty="0" smtClean="0">
                <a:latin typeface="Times New Roman" pitchFamily="18" charset="0"/>
                <a:cs typeface="Times New Roman" pitchFamily="18" charset="0"/>
              </a:rPr>
              <a:t>1628</a:t>
            </a:r>
          </a:p>
          <a:p>
            <a:r>
              <a:rPr lang="en-US" sz="2400" dirty="0" smtClean="0">
                <a:latin typeface="Times New Roman" pitchFamily="18" charset="0"/>
                <a:cs typeface="Times New Roman" pitchFamily="18" charset="0"/>
              </a:rPr>
              <a:t>He published 'Anatomical Account of the Motion of the Heart and Blood', which scientifically proved the principle of the circulation of the blood</a:t>
            </a:r>
            <a:r>
              <a:rPr lang="ru-RU" sz="2400"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the heart acting as a pump and the blood returning via the lungs This book marked the end of Galen's influence on anatomy.</a:t>
            </a:r>
          </a:p>
          <a:p>
            <a:endParaRPr lang="ru-RU" dirty="0"/>
          </a:p>
        </p:txBody>
      </p:sp>
      <p:pic>
        <p:nvPicPr>
          <p:cNvPr id="8" name="Содержимое 7" descr="A-History-of-Medicine-2nd-ed-L.-Magner-Taylor-and-Francis-2005-WW_page263_image1.jpg"/>
          <p:cNvPicPr>
            <a:picLocks noGrp="1" noChangeAspect="1"/>
          </p:cNvPicPr>
          <p:nvPr>
            <p:ph idx="1"/>
          </p:nvPr>
        </p:nvPicPr>
        <p:blipFill>
          <a:blip r:embed="rId2" cstate="print"/>
          <a:stretch>
            <a:fillRect/>
          </a:stretch>
        </p:blipFill>
        <p:spPr>
          <a:xfrm>
            <a:off x="4714876" y="214290"/>
            <a:ext cx="4169351" cy="642942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2844" y="0"/>
            <a:ext cx="4861204" cy="6643710"/>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He showed that too much blood leaves the left of the heart in any given time to be fully burnt up by the body and for it to be replaced by the liver.</a:t>
            </a:r>
          </a:p>
          <a:p>
            <a:pPr>
              <a:buFont typeface="Arial" pitchFamily="34" charset="0"/>
              <a:buChar char="•"/>
            </a:pPr>
            <a:r>
              <a:rPr lang="en-US" sz="2800" dirty="0" smtClean="0">
                <a:latin typeface="Times New Roman" pitchFamily="18" charset="0"/>
                <a:cs typeface="Times New Roman" pitchFamily="18" charset="0"/>
              </a:rPr>
              <a:t> He also performed a famous experiment involving </a:t>
            </a:r>
            <a:r>
              <a:rPr lang="en-US" sz="2800" dirty="0" err="1" smtClean="0">
                <a:latin typeface="Times New Roman" pitchFamily="18" charset="0"/>
                <a:cs typeface="Times New Roman" pitchFamily="18" charset="0"/>
              </a:rPr>
              <a:t>ligating</a:t>
            </a:r>
            <a:r>
              <a:rPr lang="en-US" sz="2800" dirty="0" smtClean="0">
                <a:latin typeface="Times New Roman" pitchFamily="18" charset="0"/>
                <a:cs typeface="Times New Roman" pitchFamily="18" charset="0"/>
              </a:rPr>
              <a:t> the arm so as to allow some movement of arterial blood but no movement of venous blood. </a:t>
            </a:r>
          </a:p>
          <a:p>
            <a:pPr>
              <a:buFont typeface="Arial" pitchFamily="34" charset="0"/>
              <a:buChar char="•"/>
            </a:pPr>
            <a:r>
              <a:rPr lang="en-US" sz="2800" dirty="0" smtClean="0">
                <a:latin typeface="Times New Roman" pitchFamily="18" charset="0"/>
                <a:cs typeface="Times New Roman" pitchFamily="18" charset="0"/>
              </a:rPr>
              <a:t>This allowed him to demonstrate that veins and arteries are indeed linked together: they are part of a single circulatory system. </a:t>
            </a:r>
            <a:endParaRPr lang="ru-RU" sz="2800" dirty="0">
              <a:latin typeface="Times New Roman" pitchFamily="18" charset="0"/>
              <a:cs typeface="Times New Roman" pitchFamily="18" charset="0"/>
            </a:endParaRPr>
          </a:p>
        </p:txBody>
      </p:sp>
      <p:pic>
        <p:nvPicPr>
          <p:cNvPr id="5" name="Содержимое 4" descr="1628.jpg"/>
          <p:cNvPicPr>
            <a:picLocks noGrp="1" noChangeAspect="1"/>
          </p:cNvPicPr>
          <p:nvPr>
            <p:ph idx="1"/>
          </p:nvPr>
        </p:nvPicPr>
        <p:blipFill>
          <a:blip r:embed="rId2" cstate="print"/>
          <a:stretch>
            <a:fillRect/>
          </a:stretch>
        </p:blipFill>
        <p:spPr>
          <a:xfrm>
            <a:off x="5214910" y="214290"/>
            <a:ext cx="3929090" cy="607223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rembrandt.jpg"/>
          <p:cNvPicPr>
            <a:picLocks noGrp="1" noChangeAspect="1"/>
          </p:cNvPicPr>
          <p:nvPr>
            <p:ph idx="1"/>
          </p:nvPr>
        </p:nvPicPr>
        <p:blipFill>
          <a:blip r:embed="rId2" cstate="print"/>
          <a:stretch>
            <a:fillRect/>
          </a:stretch>
        </p:blipFill>
        <p:spPr>
          <a:xfrm>
            <a:off x="3673474" y="214290"/>
            <a:ext cx="5256244" cy="6357982"/>
          </a:xfrm>
        </p:spPr>
      </p:pic>
      <p:sp>
        <p:nvSpPr>
          <p:cNvPr id="4" name="Текст 3"/>
          <p:cNvSpPr>
            <a:spLocks noGrp="1"/>
          </p:cNvSpPr>
          <p:nvPr>
            <p:ph type="body" sz="half" idx="2"/>
          </p:nvPr>
        </p:nvSpPr>
        <p:spPr>
          <a:xfrm>
            <a:off x="179512" y="214290"/>
            <a:ext cx="3108355" cy="6357982"/>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Thanks to the labors of men like Vesalius and Harvey, anatomy had become a far more prestigious aspect of medical training</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214290"/>
            <a:ext cx="8606760" cy="857256"/>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4400" dirty="0" smtClean="0">
                <a:latin typeface="Times New Roman" pitchFamily="18" charset="0"/>
                <a:cs typeface="Times New Roman" pitchFamily="18" charset="0"/>
              </a:rPr>
              <a:t>Renaissance surgery</a:t>
            </a:r>
            <a:endParaRPr lang="ru-RU" sz="4400" dirty="0">
              <a:latin typeface="Times New Roman" pitchFamily="18" charset="0"/>
              <a:cs typeface="Times New Roman" pitchFamily="18" charset="0"/>
            </a:endParaRPr>
          </a:p>
        </p:txBody>
      </p:sp>
      <p:pic>
        <p:nvPicPr>
          <p:cNvPr id="6" name="Содержимое 5" descr="images.jpg"/>
          <p:cNvPicPr>
            <a:picLocks noGrp="1" noChangeAspect="1"/>
          </p:cNvPicPr>
          <p:nvPr>
            <p:ph idx="1"/>
          </p:nvPr>
        </p:nvPicPr>
        <p:blipFill>
          <a:blip r:embed="rId2" cstate="print"/>
          <a:stretch>
            <a:fillRect/>
          </a:stretch>
        </p:blipFill>
        <p:spPr>
          <a:xfrm>
            <a:off x="4857752" y="1285860"/>
            <a:ext cx="4000528" cy="5357850"/>
          </a:xfrm>
        </p:spPr>
      </p:pic>
      <p:sp>
        <p:nvSpPr>
          <p:cNvPr id="5" name="Текст 4"/>
          <p:cNvSpPr>
            <a:spLocks noGrp="1"/>
          </p:cNvSpPr>
          <p:nvPr>
            <p:ph type="body" sz="half" idx="2"/>
          </p:nvPr>
        </p:nvSpPr>
        <p:spPr>
          <a:xfrm>
            <a:off x="323528" y="1142984"/>
            <a:ext cx="4605662" cy="5454368"/>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2800" b="1" dirty="0" err="1" smtClean="0">
                <a:latin typeface="Times New Roman" pitchFamily="18" charset="0"/>
                <a:cs typeface="Times New Roman" pitchFamily="18" charset="0"/>
              </a:rPr>
              <a:t>Ambroise</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Paré</a:t>
            </a:r>
            <a:r>
              <a:rPr lang="en-US" sz="2800" dirty="0" smtClean="0">
                <a:latin typeface="Times New Roman" pitchFamily="18" charset="0"/>
                <a:cs typeface="Times New Roman" pitchFamily="18" charset="0"/>
              </a:rPr>
              <a:t> changed people's ideas about surgery. </a:t>
            </a:r>
          </a:p>
          <a:p>
            <a:pPr>
              <a:buFont typeface="Arial" pitchFamily="34" charset="0"/>
              <a:buChar char="•"/>
            </a:pPr>
            <a:r>
              <a:rPr lang="en-US" sz="2800" dirty="0" smtClean="0">
                <a:latin typeface="Times New Roman" pitchFamily="18" charset="0"/>
                <a:cs typeface="Times New Roman" pitchFamily="18" charset="0"/>
              </a:rPr>
              <a:t>Pare, son of a barber-surgeon, was born in 1510 in France.</a:t>
            </a:r>
          </a:p>
          <a:p>
            <a:pPr>
              <a:buFont typeface="Arial" pitchFamily="34" charset="0"/>
              <a:buChar char="•"/>
            </a:pPr>
            <a:r>
              <a:rPr lang="en-US" sz="2800" dirty="0" smtClean="0">
                <a:latin typeface="Times New Roman" pitchFamily="18" charset="0"/>
                <a:cs typeface="Times New Roman" pitchFamily="18" charset="0"/>
              </a:rPr>
              <a:t>Barber-surgeons were the lowest of the low in the 16 century.</a:t>
            </a:r>
          </a:p>
          <a:p>
            <a:pPr>
              <a:buFont typeface="Arial" pitchFamily="34" charset="0"/>
              <a:buChar char="•"/>
            </a:pPr>
            <a:r>
              <a:rPr lang="en-US" sz="2800" dirty="0" smtClean="0">
                <a:latin typeface="Times New Roman" pitchFamily="18" charset="0"/>
                <a:cs typeface="Times New Roman" pitchFamily="18" charset="0"/>
              </a:rPr>
              <a:t>When Pare died aged 80 he had been surgeons of 4 successive kings of France </a:t>
            </a:r>
          </a:p>
          <a:p>
            <a:pPr>
              <a:buFont typeface="Arial" pitchFamily="34" charset="0"/>
              <a:buChar char="•"/>
            </a:pPr>
            <a:r>
              <a:rPr lang="en-US" sz="2800" dirty="0" smtClean="0">
                <a:latin typeface="Times New Roman" pitchFamily="18" charset="0"/>
                <a:cs typeface="Times New Roman" pitchFamily="18" charset="0"/>
              </a:rPr>
              <a:t>And he was the most famous surgeon of his age.</a:t>
            </a: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body" sz="half" idx="2"/>
          </p:nvPr>
        </p:nvSpPr>
        <p:spPr>
          <a:xfrm>
            <a:off x="142844" y="4857760"/>
            <a:ext cx="8643998" cy="1857388"/>
          </a:xfrm>
        </p:spPr>
        <p:style>
          <a:lnRef idx="1">
            <a:schemeClr val="accent6"/>
          </a:lnRef>
          <a:fillRef idx="2">
            <a:schemeClr val="accent6"/>
          </a:fillRef>
          <a:effectRef idx="1">
            <a:schemeClr val="accent6"/>
          </a:effectRef>
          <a:fontRef idx="minor">
            <a:schemeClr val="dk1"/>
          </a:fontRef>
        </p:style>
        <p:txBody>
          <a:bodyPr anchor="ctr">
            <a:noAutofit/>
          </a:bodyPr>
          <a:lstStyle/>
          <a:p>
            <a:pPr algn="ctr"/>
            <a:r>
              <a:rPr lang="en-US" sz="2800" dirty="0" smtClean="0">
                <a:latin typeface="Times New Roman" pitchFamily="18" charset="0"/>
                <a:cs typeface="Times New Roman" pitchFamily="18" charset="0"/>
              </a:rPr>
              <a:t>Around 500 AD, hoards of Goths, Vikings, Vandals and Saxons, often collectively referred to as "Barbarians", invaded much of Western Europe. </a:t>
            </a:r>
            <a:endParaRPr lang="ru-RU" sz="2800" dirty="0" smtClean="0">
              <a:latin typeface="Times New Roman" pitchFamily="18" charset="0"/>
              <a:cs typeface="Times New Roman" pitchFamily="18" charset="0"/>
            </a:endParaRPr>
          </a:p>
        </p:txBody>
      </p:sp>
      <p:pic>
        <p:nvPicPr>
          <p:cNvPr id="7" name="Рисунок 6" descr="db32979dde84.jpg"/>
          <p:cNvPicPr>
            <a:picLocks noChangeAspect="1"/>
          </p:cNvPicPr>
          <p:nvPr/>
        </p:nvPicPr>
        <p:blipFill>
          <a:blip r:embed="rId2" cstate="print"/>
          <a:stretch>
            <a:fillRect/>
          </a:stretch>
        </p:blipFill>
        <p:spPr>
          <a:xfrm>
            <a:off x="5286380" y="285728"/>
            <a:ext cx="3500462" cy="4357718"/>
          </a:xfrm>
          <a:prstGeom prst="rect">
            <a:avLst/>
          </a:prstGeom>
        </p:spPr>
      </p:pic>
      <p:pic>
        <p:nvPicPr>
          <p:cNvPr id="8" name="Рисунок 7" descr="b823287d96e715ba52eabcac59e26d44_1M.png"/>
          <p:cNvPicPr>
            <a:picLocks noChangeAspect="1"/>
          </p:cNvPicPr>
          <p:nvPr/>
        </p:nvPicPr>
        <p:blipFill>
          <a:blip r:embed="rId3" cstate="print"/>
          <a:stretch>
            <a:fillRect/>
          </a:stretch>
        </p:blipFill>
        <p:spPr>
          <a:xfrm>
            <a:off x="214282" y="285728"/>
            <a:ext cx="5072098" cy="442915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472518" cy="78581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400" dirty="0" err="1" smtClean="0">
                <a:latin typeface="Times New Roman" pitchFamily="18" charset="0"/>
                <a:cs typeface="Times New Roman" pitchFamily="18" charset="0"/>
              </a:rPr>
              <a:t>Ambroise</a:t>
            </a:r>
            <a:r>
              <a:rPr lang="en-US" sz="4400" dirty="0" smtClean="0">
                <a:latin typeface="Times New Roman" pitchFamily="18" charset="0"/>
                <a:cs typeface="Times New Roman" pitchFamily="18" charset="0"/>
              </a:rPr>
              <a:t> Pare</a:t>
            </a:r>
            <a:endParaRPr lang="ru-RU" sz="4400" dirty="0">
              <a:latin typeface="Times New Roman" pitchFamily="18" charset="0"/>
              <a:cs typeface="Times New Roman" pitchFamily="18" charset="0"/>
            </a:endParaRPr>
          </a:p>
        </p:txBody>
      </p:sp>
      <p:pic>
        <p:nvPicPr>
          <p:cNvPr id="5" name="Содержимое 4" descr="James_Bertrand-Ambroise_Paré.jpg"/>
          <p:cNvPicPr>
            <a:picLocks noGrp="1" noChangeAspect="1"/>
          </p:cNvPicPr>
          <p:nvPr>
            <p:ph idx="1"/>
          </p:nvPr>
        </p:nvPicPr>
        <p:blipFill>
          <a:blip r:embed="rId2" cstate="print"/>
          <a:stretch>
            <a:fillRect/>
          </a:stretch>
        </p:blipFill>
        <p:spPr>
          <a:xfrm>
            <a:off x="4429125" y="1285860"/>
            <a:ext cx="4500593" cy="5357850"/>
          </a:xfrm>
        </p:spPr>
      </p:pic>
      <p:sp>
        <p:nvSpPr>
          <p:cNvPr id="4" name="Текст 3"/>
          <p:cNvSpPr>
            <a:spLocks noGrp="1"/>
          </p:cNvSpPr>
          <p:nvPr>
            <p:ph type="body" sz="half" idx="2"/>
          </p:nvPr>
        </p:nvSpPr>
        <p:spPr>
          <a:xfrm>
            <a:off x="457200" y="1214422"/>
            <a:ext cx="3757610" cy="5429288"/>
          </a:xfrm>
        </p:spPr>
        <p:style>
          <a:lnRef idx="1">
            <a:schemeClr val="accent6"/>
          </a:lnRef>
          <a:fillRef idx="2">
            <a:schemeClr val="accent6"/>
          </a:fillRef>
          <a:effectRef idx="1">
            <a:schemeClr val="accent6"/>
          </a:effectRef>
          <a:fontRef idx="minor">
            <a:schemeClr val="dk1"/>
          </a:fontRef>
        </p:style>
        <p:txBody>
          <a:bodyPr/>
          <a:lstStyle/>
          <a:p>
            <a:pPr>
              <a:buFont typeface="Arial" pitchFamily="34" charset="0"/>
              <a:buChar char="•"/>
            </a:pPr>
            <a:r>
              <a:rPr lang="en-US" sz="2400" dirty="0" smtClean="0">
                <a:latin typeface="Times New Roman" pitchFamily="18" charset="0"/>
                <a:cs typeface="Times New Roman" pitchFamily="18" charset="0"/>
              </a:rPr>
              <a:t>In 1533 Pare went to Paris to train as barber.</a:t>
            </a:r>
          </a:p>
          <a:p>
            <a:pPr>
              <a:buFont typeface="Arial" pitchFamily="34" charset="0"/>
              <a:buChar char="•"/>
            </a:pPr>
            <a:r>
              <a:rPr lang="en-US" sz="2400" dirty="0" smtClean="0">
                <a:latin typeface="Times New Roman" pitchFamily="18" charset="0"/>
                <a:cs typeface="Times New Roman" pitchFamily="18" charset="0"/>
              </a:rPr>
              <a:t>In 1534 he became surgeon of Hotel-</a:t>
            </a:r>
            <a:r>
              <a:rPr lang="en-US" sz="2400" dirty="0" err="1" smtClean="0">
                <a:latin typeface="Times New Roman" pitchFamily="18" charset="0"/>
                <a:cs typeface="Times New Roman" pitchFamily="18" charset="0"/>
              </a:rPr>
              <a:t>Dieu</a:t>
            </a:r>
            <a:r>
              <a:rPr lang="en-US" sz="2400" dirty="0" smtClean="0">
                <a:latin typeface="Times New Roman" pitchFamily="18" charset="0"/>
                <a:cs typeface="Times New Roman" pitchFamily="18" charset="0"/>
              </a:rPr>
              <a:t> .</a:t>
            </a:r>
          </a:p>
          <a:p>
            <a:pPr>
              <a:buFont typeface="Arial" pitchFamily="34" charset="0"/>
              <a:buChar char="•"/>
            </a:pPr>
            <a:r>
              <a:rPr lang="en-US" sz="2400" dirty="0" smtClean="0">
                <a:latin typeface="Times New Roman" pitchFamily="18" charset="0"/>
                <a:cs typeface="Times New Roman" pitchFamily="18" charset="0"/>
              </a:rPr>
              <a:t>In 1537  he  left and joined the French army as a military surgeon.</a:t>
            </a:r>
          </a:p>
          <a:p>
            <a:pPr>
              <a:buFont typeface="Arial" pitchFamily="34" charset="0"/>
              <a:buChar char="•"/>
            </a:pPr>
            <a:r>
              <a:rPr lang="en-US" sz="2400" dirty="0" smtClean="0">
                <a:latin typeface="Times New Roman" pitchFamily="18" charset="0"/>
                <a:cs typeface="Times New Roman" pitchFamily="18" charset="0"/>
              </a:rPr>
              <a:t>In 1545 he published  his first book on the treatment of gunshot wounds , </a:t>
            </a:r>
            <a:r>
              <a:rPr lang="en-US" sz="2400" i="1" dirty="0" smtClean="0">
                <a:latin typeface="Times New Roman" pitchFamily="18" charset="0"/>
                <a:cs typeface="Times New Roman" pitchFamily="18" charset="0"/>
              </a:rPr>
              <a:t>Method of Treating Wounds.</a:t>
            </a:r>
          </a:p>
          <a:p>
            <a:r>
              <a:rPr lang="en-US" sz="2400" b="1" i="1" dirty="0" smtClean="0">
                <a:latin typeface="Times New Roman" pitchFamily="18" charset="0"/>
                <a:cs typeface="Times New Roman" pitchFamily="18" charset="0"/>
              </a:rPr>
              <a:t>It was written in French, not Latin!</a:t>
            </a: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 (1).jpg"/>
          <p:cNvPicPr>
            <a:picLocks noGrp="1" noChangeAspect="1"/>
          </p:cNvPicPr>
          <p:nvPr>
            <p:ph idx="1"/>
          </p:nvPr>
        </p:nvPicPr>
        <p:blipFill>
          <a:blip r:embed="rId2" cstate="print"/>
          <a:stretch>
            <a:fillRect/>
          </a:stretch>
        </p:blipFill>
        <p:spPr>
          <a:xfrm>
            <a:off x="4357686" y="428604"/>
            <a:ext cx="4500594" cy="6215106"/>
          </a:xfrm>
        </p:spPr>
      </p:pic>
      <p:sp>
        <p:nvSpPr>
          <p:cNvPr id="4" name="Текст 3"/>
          <p:cNvSpPr>
            <a:spLocks noGrp="1"/>
          </p:cNvSpPr>
          <p:nvPr>
            <p:ph type="body" sz="half" idx="2"/>
          </p:nvPr>
        </p:nvSpPr>
        <p:spPr>
          <a:xfrm>
            <a:off x="251520" y="285728"/>
            <a:ext cx="4104456" cy="6311624"/>
          </a:xfrm>
        </p:spPr>
        <p:style>
          <a:lnRef idx="1">
            <a:schemeClr val="accent6"/>
          </a:lnRef>
          <a:fillRef idx="2">
            <a:schemeClr val="accent6"/>
          </a:fillRef>
          <a:effectRef idx="1">
            <a:schemeClr val="accent6"/>
          </a:effectRef>
          <a:fontRef idx="minor">
            <a:schemeClr val="dk1"/>
          </a:fontRef>
        </p:style>
        <p:txBody>
          <a:bodyPr>
            <a:normAutofit/>
          </a:bodyPr>
          <a:lstStyle/>
          <a:p>
            <a:r>
              <a:rPr lang="en-US" sz="2400" dirty="0" smtClean="0">
                <a:latin typeface="Times New Roman" pitchFamily="18" charset="0"/>
                <a:cs typeface="Times New Roman" pitchFamily="18" charset="0"/>
              </a:rPr>
              <a:t>In </a:t>
            </a:r>
            <a:r>
              <a:rPr lang="en-US" sz="2400" b="1" dirty="0" smtClean="0">
                <a:latin typeface="Times New Roman" pitchFamily="18" charset="0"/>
                <a:cs typeface="Times New Roman" pitchFamily="18" charset="0"/>
              </a:rPr>
              <a:t>1536</a:t>
            </a:r>
            <a:r>
              <a:rPr lang="en-US" sz="2400" dirty="0" smtClean="0">
                <a:latin typeface="Times New Roman" pitchFamily="18" charset="0"/>
                <a:cs typeface="Times New Roman" pitchFamily="18" charset="0"/>
              </a:rPr>
              <a:t> he discovered by chance that wounds healed better if they were treated with a 'soothing digestive' (boiled </a:t>
            </a:r>
            <a:r>
              <a:rPr lang="en-US" sz="2400" i="1" dirty="0" smtClean="0">
                <a:latin typeface="Times New Roman" pitchFamily="18" charset="0"/>
                <a:cs typeface="Times New Roman" pitchFamily="18" charset="0"/>
              </a:rPr>
              <a:t>poultice</a:t>
            </a:r>
            <a:r>
              <a:rPr lang="en-US" sz="2400" dirty="0" smtClean="0">
                <a:latin typeface="Times New Roman" pitchFamily="18" charset="0"/>
                <a:cs typeface="Times New Roman" pitchFamily="18" charset="0"/>
              </a:rPr>
              <a:t>) of yolks and rose oil.</a:t>
            </a:r>
          </a:p>
          <a:p>
            <a:r>
              <a:rPr lang="en-US" sz="2400" dirty="0" smtClean="0">
                <a:latin typeface="Times New Roman" pitchFamily="18" charset="0"/>
                <a:cs typeface="Times New Roman" pitchFamily="18" charset="0"/>
              </a:rPr>
              <a:t>He used catgut ligatures to tie arteries during amputations instead of </a:t>
            </a:r>
            <a:r>
              <a:rPr lang="en-US" sz="2400" dirty="0" err="1" smtClean="0">
                <a:latin typeface="Times New Roman" pitchFamily="18" charset="0"/>
                <a:cs typeface="Times New Roman" pitchFamily="18" charset="0"/>
              </a:rPr>
              <a:t>cauterising</a:t>
            </a:r>
            <a:r>
              <a:rPr lang="en-US" sz="2400" dirty="0" smtClean="0">
                <a:latin typeface="Times New Roman" pitchFamily="18" charset="0"/>
                <a:cs typeface="Times New Roman" pitchFamily="18" charset="0"/>
              </a:rPr>
              <a:t> the wound.</a:t>
            </a:r>
          </a:p>
          <a:p>
            <a:r>
              <a:rPr lang="en-US" sz="2400" dirty="0" smtClean="0">
                <a:latin typeface="Times New Roman" pitchFamily="18" charset="0"/>
                <a:cs typeface="Times New Roman" pitchFamily="18" charset="0"/>
              </a:rPr>
              <a:t>In </a:t>
            </a:r>
            <a:r>
              <a:rPr lang="en-US" sz="2400" b="1" dirty="0" smtClean="0">
                <a:latin typeface="Times New Roman" pitchFamily="18" charset="0"/>
                <a:cs typeface="Times New Roman" pitchFamily="18" charset="0"/>
              </a:rPr>
              <a:t>1575</a:t>
            </a:r>
            <a:r>
              <a:rPr lang="en-US" sz="2400" dirty="0" smtClean="0">
                <a:latin typeface="Times New Roman" pitchFamily="18" charset="0"/>
                <a:cs typeface="Times New Roman" pitchFamily="18" charset="0"/>
              </a:rPr>
              <a:t> he published his 'Apology and Treatise', with changes to the way surgeons treated wounds and amputations.</a:t>
            </a:r>
          </a:p>
          <a:p>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lant-redo-thumb-550x252-389.jpg"/>
          <p:cNvPicPr>
            <a:picLocks noGrp="1" noChangeAspect="1"/>
          </p:cNvPicPr>
          <p:nvPr>
            <p:ph idx="1"/>
          </p:nvPr>
        </p:nvPicPr>
        <p:blipFill>
          <a:blip r:embed="rId2" cstate="print"/>
          <a:stretch>
            <a:fillRect/>
          </a:stretch>
        </p:blipFill>
        <p:spPr>
          <a:xfrm>
            <a:off x="3857620" y="214290"/>
            <a:ext cx="5048008" cy="6429420"/>
          </a:xfrm>
        </p:spPr>
      </p:pic>
      <p:sp>
        <p:nvSpPr>
          <p:cNvPr id="4" name="Текст 3"/>
          <p:cNvSpPr>
            <a:spLocks noGrp="1"/>
          </p:cNvSpPr>
          <p:nvPr>
            <p:ph type="body" sz="half" idx="2"/>
          </p:nvPr>
        </p:nvSpPr>
        <p:spPr>
          <a:xfrm>
            <a:off x="214282" y="142852"/>
            <a:ext cx="3781654" cy="6500858"/>
          </a:xfrm>
        </p:spPr>
        <p:style>
          <a:lnRef idx="1">
            <a:schemeClr val="accent6"/>
          </a:lnRef>
          <a:fillRef idx="2">
            <a:schemeClr val="accent6"/>
          </a:fillRef>
          <a:effectRef idx="1">
            <a:schemeClr val="accent6"/>
          </a:effectRef>
          <a:fontRef idx="minor">
            <a:schemeClr val="dk1"/>
          </a:fontRef>
        </p:style>
        <p:txBody>
          <a:bodyPr>
            <a:noAutofit/>
          </a:bodyPr>
          <a:lstStyle/>
          <a:p>
            <a:pPr>
              <a:buFont typeface="Arial" pitchFamily="34" charset="0"/>
              <a:buChar char="•"/>
            </a:pPr>
            <a:r>
              <a:rPr lang="en-US" sz="3200" dirty="0" smtClean="0">
                <a:latin typeface="Times New Roman" pitchFamily="18" charset="0"/>
                <a:cs typeface="Times New Roman" pitchFamily="18" charset="0"/>
              </a:rPr>
              <a:t>Physicians were also increasingly open to new remedies. </a:t>
            </a:r>
          </a:p>
          <a:p>
            <a:pPr>
              <a:buFont typeface="Arial" pitchFamily="34" charset="0"/>
              <a:buChar char="•"/>
            </a:pPr>
            <a:r>
              <a:rPr lang="en-US" sz="3200" dirty="0" smtClean="0">
                <a:latin typeface="Times New Roman" pitchFamily="18" charset="0"/>
                <a:cs typeface="Times New Roman" pitchFamily="18" charset="0"/>
              </a:rPr>
              <a:t>In the early 1500s a leading herbal described 258 known plants. </a:t>
            </a:r>
          </a:p>
          <a:p>
            <a:pPr>
              <a:buFont typeface="Arial" pitchFamily="34" charset="0"/>
              <a:buChar char="•"/>
            </a:pPr>
            <a:r>
              <a:rPr lang="en-US" sz="3200" dirty="0" smtClean="0">
                <a:latin typeface="Times New Roman" pitchFamily="18" charset="0"/>
                <a:cs typeface="Times New Roman" pitchFamily="18" charset="0"/>
              </a:rPr>
              <a:t>Under a century later the standard botanical text told of around 6000 different plants!</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9144000" cy="1000108"/>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PARACELSUS.</a:t>
            </a:r>
            <a:endParaRPr lang="ru-RU" dirty="0"/>
          </a:p>
        </p:txBody>
      </p:sp>
      <p:pic>
        <p:nvPicPr>
          <p:cNvPr id="8" name="Содержимое 4" descr="paracelsus.JPG"/>
          <p:cNvPicPr>
            <a:picLocks noGrp="1" noChangeAspect="1"/>
          </p:cNvPicPr>
          <p:nvPr>
            <p:ph idx="1"/>
          </p:nvPr>
        </p:nvPicPr>
        <p:blipFill>
          <a:blip r:embed="rId2" cstate="print"/>
          <a:stretch>
            <a:fillRect/>
          </a:stretch>
        </p:blipFill>
        <p:spPr>
          <a:xfrm>
            <a:off x="0" y="1000108"/>
            <a:ext cx="9144000" cy="5857892"/>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3050"/>
            <a:ext cx="8462744" cy="70767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dirty="0" smtClean="0">
                <a:latin typeface="Times New Roman" pitchFamily="18" charset="0"/>
                <a:cs typeface="Times New Roman" pitchFamily="18" charset="0"/>
              </a:rPr>
              <a:t>Paracelsus</a:t>
            </a:r>
            <a:r>
              <a:rPr lang="uk-UA"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
        <p:nvSpPr>
          <p:cNvPr id="4" name="Текст 3"/>
          <p:cNvSpPr>
            <a:spLocks noGrp="1"/>
          </p:cNvSpPr>
          <p:nvPr>
            <p:ph type="body" sz="half" idx="2"/>
          </p:nvPr>
        </p:nvSpPr>
        <p:spPr>
          <a:xfrm>
            <a:off x="323528" y="1124744"/>
            <a:ext cx="4177034" cy="5472608"/>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buFont typeface="Arial" pitchFamily="34" charset="0"/>
              <a:buChar char="•"/>
            </a:pPr>
            <a:r>
              <a:rPr lang="en-US" sz="2400" dirty="0" smtClean="0">
                <a:latin typeface="Times New Roman" pitchFamily="18" charset="0"/>
                <a:cs typeface="Times New Roman" pitchFamily="18" charset="0"/>
              </a:rPr>
              <a:t>In 1527 Paracelsus was appointed town physician and lecturer in Basel.</a:t>
            </a:r>
          </a:p>
          <a:p>
            <a:pPr>
              <a:buFont typeface="Arial" pitchFamily="34" charset="0"/>
              <a:buChar char="•"/>
            </a:pPr>
            <a:r>
              <a:rPr lang="en-US" sz="2400" dirty="0" smtClean="0">
                <a:latin typeface="Times New Roman" pitchFamily="18" charset="0"/>
                <a:cs typeface="Times New Roman" pitchFamily="18" charset="0"/>
              </a:rPr>
              <a:t>He invited all people including barber-surgeons to his lecture theatre.</a:t>
            </a:r>
          </a:p>
          <a:p>
            <a:pPr>
              <a:buFont typeface="Arial" pitchFamily="34" charset="0"/>
              <a:buChar char="•"/>
            </a:pPr>
            <a:r>
              <a:rPr lang="en-US" sz="2400" dirty="0" smtClean="0">
                <a:latin typeface="Times New Roman" pitchFamily="18" charset="0"/>
                <a:cs typeface="Times New Roman" pitchFamily="18" charset="0"/>
              </a:rPr>
              <a:t>3 weeks later he started his 1 lecture by burning book by Galen and Avicenna.</a:t>
            </a:r>
          </a:p>
          <a:p>
            <a:pPr>
              <a:buFont typeface="Arial" pitchFamily="34" charset="0"/>
              <a:buChar char="•"/>
            </a:pPr>
            <a:r>
              <a:rPr lang="en-US" sz="2400" dirty="0" smtClean="0">
                <a:latin typeface="Times New Roman" pitchFamily="18" charset="0"/>
                <a:cs typeface="Times New Roman" pitchFamily="18" charset="0"/>
              </a:rPr>
              <a:t>He lectured in German. Not in Latin.</a:t>
            </a:r>
          </a:p>
          <a:p>
            <a:r>
              <a:rPr lang="en-US" sz="2400" i="1" dirty="0" smtClean="0">
                <a:latin typeface="Times New Roman" pitchFamily="18" charset="0"/>
                <a:cs typeface="Times New Roman" pitchFamily="18" charset="0"/>
              </a:rPr>
              <a:t>Galen is a liar and a fake.</a:t>
            </a:r>
          </a:p>
          <a:p>
            <a:r>
              <a:rPr lang="en-US" sz="2400" i="1" dirty="0" smtClean="0">
                <a:latin typeface="Times New Roman" pitchFamily="18" charset="0"/>
                <a:cs typeface="Times New Roman" pitchFamily="18" charset="0"/>
              </a:rPr>
              <a:t>Avicenna is a kitchen master. They are good for nothing.</a:t>
            </a:r>
          </a:p>
          <a:p>
            <a:r>
              <a:rPr lang="en-US" sz="2400" i="1" dirty="0" smtClean="0">
                <a:latin typeface="Times New Roman" pitchFamily="18" charset="0"/>
                <a:cs typeface="Times New Roman" pitchFamily="18" charset="0"/>
              </a:rPr>
              <a:t>You will not need them. Reading never made a doctor. Patients are the only books.</a:t>
            </a:r>
          </a:p>
          <a:p>
            <a:r>
              <a:rPr lang="en-US" sz="2400" i="1" dirty="0" smtClean="0">
                <a:latin typeface="Times New Roman" pitchFamily="18" charset="0"/>
                <a:cs typeface="Times New Roman" pitchFamily="18" charset="0"/>
              </a:rPr>
              <a:t>You will follow me.</a:t>
            </a:r>
            <a:endParaRPr lang="ru-RU" sz="2400" i="1" dirty="0">
              <a:latin typeface="Times New Roman" pitchFamily="18" charset="0"/>
              <a:cs typeface="Times New Roman" pitchFamily="18" charset="0"/>
            </a:endParaRPr>
          </a:p>
        </p:txBody>
      </p:sp>
      <p:pic>
        <p:nvPicPr>
          <p:cNvPr id="8" name="Содержимое 4" descr="images (3).jpg"/>
          <p:cNvPicPr>
            <a:picLocks noGrp="1" noChangeAspect="1"/>
          </p:cNvPicPr>
          <p:nvPr>
            <p:ph idx="1"/>
          </p:nvPr>
        </p:nvPicPr>
        <p:blipFill>
          <a:blip r:embed="rId2" cstate="print"/>
          <a:stretch>
            <a:fillRect/>
          </a:stretch>
        </p:blipFill>
        <p:spPr>
          <a:xfrm>
            <a:off x="4786314" y="1214422"/>
            <a:ext cx="3929089" cy="5429288"/>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707678"/>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4000" dirty="0" smtClean="0">
                <a:latin typeface="Times New Roman" pitchFamily="18" charset="0"/>
                <a:cs typeface="Times New Roman" pitchFamily="18" charset="0"/>
              </a:rPr>
              <a:t>Paracelsus</a:t>
            </a:r>
            <a:endParaRPr lang="ru-RU" sz="4000" dirty="0">
              <a:latin typeface="Times New Roman" pitchFamily="18" charset="0"/>
              <a:cs typeface="Times New Roman" pitchFamily="18" charset="0"/>
            </a:endParaRPr>
          </a:p>
        </p:txBody>
      </p:sp>
      <p:pic>
        <p:nvPicPr>
          <p:cNvPr id="5" name="Содержимое 4" descr="загруженное (2).jpg"/>
          <p:cNvPicPr>
            <a:picLocks noGrp="1" noChangeAspect="1"/>
          </p:cNvPicPr>
          <p:nvPr>
            <p:ph idx="1"/>
          </p:nvPr>
        </p:nvPicPr>
        <p:blipFill>
          <a:blip r:embed="rId2" cstate="print"/>
          <a:stretch>
            <a:fillRect/>
          </a:stretch>
        </p:blipFill>
        <p:spPr>
          <a:xfrm>
            <a:off x="4929190" y="1214422"/>
            <a:ext cx="3857652" cy="5286411"/>
          </a:xfrm>
        </p:spPr>
      </p:pic>
      <p:sp>
        <p:nvSpPr>
          <p:cNvPr id="4" name="Текст 3"/>
          <p:cNvSpPr>
            <a:spLocks noGrp="1"/>
          </p:cNvSpPr>
          <p:nvPr>
            <p:ph type="body" sz="half" idx="2"/>
          </p:nvPr>
        </p:nvSpPr>
        <p:spPr>
          <a:xfrm>
            <a:off x="323528" y="1124744"/>
            <a:ext cx="4462786" cy="5472608"/>
          </a:xfrm>
        </p:spPr>
        <p:style>
          <a:lnRef idx="1">
            <a:schemeClr val="accent6"/>
          </a:lnRef>
          <a:fillRef idx="2">
            <a:schemeClr val="accent6"/>
          </a:fillRef>
          <a:effectRef idx="1">
            <a:schemeClr val="accent6"/>
          </a:effectRef>
          <a:fontRef idx="minor">
            <a:schemeClr val="dk1"/>
          </a:fontRef>
        </p:style>
        <p:txBody>
          <a:bodyPr>
            <a:normAutofit/>
          </a:bodyPr>
          <a:lstStyle/>
          <a:p>
            <a:pPr>
              <a:buFont typeface="Arial" pitchFamily="34" charset="0"/>
              <a:buChar char="•"/>
            </a:pPr>
            <a:r>
              <a:rPr lang="en-US" sz="3200" b="1" dirty="0" smtClean="0">
                <a:latin typeface="Times New Roman" pitchFamily="18" charset="0"/>
                <a:cs typeface="Times New Roman" pitchFamily="18" charset="0"/>
              </a:rPr>
              <a:t>Paracelsus</a:t>
            </a:r>
            <a:r>
              <a:rPr lang="en-US" sz="3200" dirty="0" smtClean="0">
                <a:latin typeface="Times New Roman" pitchFamily="18" charset="0"/>
                <a:cs typeface="Times New Roman" pitchFamily="18" charset="0"/>
              </a:rPr>
              <a:t> discovered that </a:t>
            </a:r>
            <a:r>
              <a:rPr lang="en-US" sz="3200" b="1" dirty="0" smtClean="0">
                <a:latin typeface="Times New Roman" pitchFamily="18" charset="0"/>
                <a:cs typeface="Times New Roman" pitchFamily="18" charset="0"/>
              </a:rPr>
              <a:t>laudanum</a:t>
            </a:r>
            <a:r>
              <a:rPr lang="en-US" sz="3200" dirty="0" smtClean="0">
                <a:latin typeface="Times New Roman" pitchFamily="18" charset="0"/>
                <a:cs typeface="Times New Roman" pitchFamily="18" charset="0"/>
              </a:rPr>
              <a:t> (a derivative of opium) was a </a:t>
            </a:r>
            <a:r>
              <a:rPr lang="en-US" sz="3200" b="1" dirty="0" smtClean="0">
                <a:latin typeface="Times New Roman" pitchFamily="18" charset="0"/>
                <a:cs typeface="Times New Roman" pitchFamily="18" charset="0"/>
              </a:rPr>
              <a:t>painkiller</a:t>
            </a:r>
            <a:r>
              <a:rPr lang="en-US" sz="3200" dirty="0" smtClean="0">
                <a:latin typeface="Times New Roman" pitchFamily="18" charset="0"/>
                <a:cs typeface="Times New Roman" pitchFamily="18" charset="0"/>
              </a:rPr>
              <a:t> that could be used to help his patients. </a:t>
            </a:r>
          </a:p>
          <a:p>
            <a:pPr>
              <a:buFont typeface="Arial" pitchFamily="34" charset="0"/>
              <a:buChar char="•"/>
            </a:pPr>
            <a:r>
              <a:rPr lang="en-US" sz="3200" dirty="0" smtClean="0">
                <a:latin typeface="Times New Roman" pitchFamily="18" charset="0"/>
                <a:cs typeface="Times New Roman" pitchFamily="18" charset="0"/>
              </a:rPr>
              <a:t>For many years it was used for general pain such as headaches and period pain (and many people became addicted to it).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paracelsus.png"/>
          <p:cNvPicPr>
            <a:picLocks noGrp="1" noChangeAspect="1"/>
          </p:cNvPicPr>
          <p:nvPr>
            <p:ph idx="1"/>
          </p:nvPr>
        </p:nvPicPr>
        <p:blipFill>
          <a:blip r:embed="rId2" cstate="print"/>
          <a:stretch>
            <a:fillRect/>
          </a:stretch>
        </p:blipFill>
        <p:spPr>
          <a:xfrm>
            <a:off x="251520" y="188640"/>
            <a:ext cx="8640960" cy="648072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octrine.jpg"/>
          <p:cNvPicPr>
            <a:picLocks noGrp="1" noChangeAspect="1"/>
          </p:cNvPicPr>
          <p:nvPr>
            <p:ph idx="1"/>
          </p:nvPr>
        </p:nvPicPr>
        <p:blipFill>
          <a:blip r:embed="rId2" cstate="print"/>
          <a:stretch>
            <a:fillRect/>
          </a:stretch>
        </p:blipFill>
        <p:spPr>
          <a:xfrm>
            <a:off x="3779912" y="0"/>
            <a:ext cx="5364087" cy="6858000"/>
          </a:xfrm>
        </p:spPr>
      </p:pic>
      <p:sp>
        <p:nvSpPr>
          <p:cNvPr id="4" name="Текст 3"/>
          <p:cNvSpPr>
            <a:spLocks noGrp="1"/>
          </p:cNvSpPr>
          <p:nvPr>
            <p:ph type="body" sz="half" idx="2"/>
          </p:nvPr>
        </p:nvSpPr>
        <p:spPr>
          <a:xfrm>
            <a:off x="0" y="0"/>
            <a:ext cx="3786182" cy="68580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2400" dirty="0" smtClean="0">
                <a:latin typeface="Times New Roman" pitchFamily="18" charset="0"/>
                <a:cs typeface="Times New Roman" pitchFamily="18" charset="0"/>
              </a:rPr>
              <a:t>‘DOCTRINE OF SIGNATURES.’ </a:t>
            </a:r>
            <a:r>
              <a:rPr lang="en-US" sz="3200" dirty="0" smtClean="0">
                <a:latin typeface="Times New Roman" pitchFamily="18" charset="0"/>
                <a:cs typeface="Times New Roman" pitchFamily="18" charset="0"/>
              </a:rPr>
              <a:t>Paracelsus, believed that God had left signs in things of the maladies they were designed to treat. </a:t>
            </a:r>
          </a:p>
          <a:p>
            <a:pPr algn="ctr"/>
            <a:r>
              <a:rPr lang="en-US" sz="3200" dirty="0" smtClean="0">
                <a:latin typeface="Times New Roman" pitchFamily="18" charset="0"/>
                <a:cs typeface="Times New Roman" pitchFamily="18" charset="0"/>
              </a:rPr>
              <a:t>The pomegranate apparently looks a bit like teeth when peeled and so Paracelsus insisted that it was ideal for treating toothache.</a:t>
            </a:r>
            <a:r>
              <a:rPr lang="en-US" sz="3200" dirty="0" smtClean="0"/>
              <a:t> </a:t>
            </a:r>
            <a:endParaRPr lang="ru-RU" sz="3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normAutofit/>
          </a:bodyPr>
          <a:lstStyle/>
          <a:p>
            <a:pPr algn="ctr">
              <a:buNone/>
            </a:pPr>
            <a:r>
              <a:rPr lang="en-US" sz="8800" i="1" dirty="0" smtClean="0">
                <a:solidFill>
                  <a:srgbClr val="00B050"/>
                </a:solidFill>
                <a:latin typeface="Times New Roman" pitchFamily="18" charset="0"/>
                <a:cs typeface="Times New Roman" pitchFamily="18" charset="0"/>
              </a:rPr>
              <a:t>Thank you </a:t>
            </a:r>
          </a:p>
          <a:p>
            <a:pPr algn="ctr">
              <a:buNone/>
            </a:pPr>
            <a:r>
              <a:rPr lang="en-US" sz="8800" i="1" dirty="0" smtClean="0">
                <a:solidFill>
                  <a:srgbClr val="00B050"/>
                </a:solidFill>
                <a:latin typeface="Times New Roman" pitchFamily="18" charset="0"/>
                <a:cs typeface="Times New Roman" pitchFamily="18" charset="0"/>
              </a:rPr>
              <a:t>for </a:t>
            </a:r>
          </a:p>
          <a:p>
            <a:pPr algn="ctr">
              <a:buNone/>
            </a:pPr>
            <a:r>
              <a:rPr lang="en-US" sz="8800" i="1" dirty="0" smtClean="0">
                <a:solidFill>
                  <a:srgbClr val="00B050"/>
                </a:solidFill>
                <a:latin typeface="Times New Roman" pitchFamily="18" charset="0"/>
                <a:cs typeface="Times New Roman" pitchFamily="18" charset="0"/>
              </a:rPr>
              <a:t>your </a:t>
            </a:r>
          </a:p>
          <a:p>
            <a:pPr algn="ctr">
              <a:buNone/>
            </a:pPr>
            <a:r>
              <a:rPr lang="en-US" sz="8800" i="1" dirty="0" smtClean="0">
                <a:solidFill>
                  <a:srgbClr val="00B050"/>
                </a:solidFill>
                <a:latin typeface="Times New Roman" pitchFamily="18" charset="0"/>
                <a:cs typeface="Times New Roman" pitchFamily="18" charset="0"/>
              </a:rPr>
              <a:t>attention!</a:t>
            </a: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564b7b59e3aa047968cc88c0f5203c2_1M.png"/>
          <p:cNvPicPr>
            <a:picLocks noGrp="1" noChangeAspect="1"/>
          </p:cNvPicPr>
          <p:nvPr>
            <p:ph idx="1"/>
          </p:nvPr>
        </p:nvPicPr>
        <p:blipFill>
          <a:blip r:embed="rId2" cstate="print"/>
          <a:stretch>
            <a:fillRect/>
          </a:stretch>
        </p:blipFill>
        <p:spPr>
          <a:xfrm>
            <a:off x="4143372" y="214290"/>
            <a:ext cx="4786346" cy="6429420"/>
          </a:xfrm>
        </p:spPr>
      </p:pic>
      <p:sp>
        <p:nvSpPr>
          <p:cNvPr id="5" name="Заголовок 1"/>
          <p:cNvSpPr>
            <a:spLocks noGrp="1"/>
          </p:cNvSpPr>
          <p:nvPr>
            <p:ph type="body" sz="half" idx="2"/>
          </p:nvPr>
        </p:nvSpPr>
        <p:spPr>
          <a:xfrm>
            <a:off x="142844" y="142852"/>
            <a:ext cx="3929090" cy="6572296"/>
          </a:xfrm>
        </p:spPr>
        <p:style>
          <a:lnRef idx="1">
            <a:schemeClr val="accent6"/>
          </a:lnRef>
          <a:fillRef idx="2">
            <a:schemeClr val="accent6"/>
          </a:fillRef>
          <a:effectRef idx="1">
            <a:schemeClr val="accent6"/>
          </a:effectRef>
          <a:fontRef idx="minor">
            <a:schemeClr val="dk1"/>
          </a:fontRef>
        </p:style>
        <p:txBody>
          <a:bodyPr anchor="ctr">
            <a:noAutofit/>
          </a:bodyPr>
          <a:lstStyle/>
          <a:p>
            <a:pPr>
              <a:buFont typeface="Arial" pitchFamily="34" charset="0"/>
              <a:buChar char="•"/>
            </a:pPr>
            <a:r>
              <a:rPr lang="en-US" sz="3200" dirty="0" smtClean="0">
                <a:latin typeface="Times New Roman" pitchFamily="18" charset="0"/>
                <a:cs typeface="Times New Roman" pitchFamily="18" charset="0"/>
              </a:rPr>
              <a:t>The whole area broke up into a large number of tiny fiefdoms - territories run by feudal lords. </a:t>
            </a:r>
            <a:endParaRPr lang="ru-RU" sz="3200" dirty="0" smtClean="0">
              <a:latin typeface="Times New Roman" pitchFamily="18" charset="0"/>
              <a:cs typeface="Times New Roman" pitchFamily="18" charset="0"/>
            </a:endParaRPr>
          </a:p>
          <a:p>
            <a:pPr>
              <a:buFont typeface="Arial" pitchFamily="34" charset="0"/>
              <a:buChar char="•"/>
            </a:pPr>
            <a:r>
              <a:rPr lang="en-US" sz="3200" dirty="0" smtClean="0">
                <a:latin typeface="Times New Roman" pitchFamily="18" charset="0"/>
                <a:cs typeface="Times New Roman" pitchFamily="18" charset="0"/>
              </a:rPr>
              <a:t>The feudal lord literally owned his peasants. </a:t>
            </a:r>
            <a:endParaRPr lang="ru-RU" sz="3200" dirty="0" smtClean="0">
              <a:latin typeface="Times New Roman" pitchFamily="18" charset="0"/>
              <a:cs typeface="Times New Roman" pitchFamily="18" charset="0"/>
            </a:endParaRPr>
          </a:p>
          <a:p>
            <a:pPr>
              <a:buFont typeface="Arial" pitchFamily="34" charset="0"/>
              <a:buChar char="•"/>
            </a:pPr>
            <a:r>
              <a:rPr lang="en-US" sz="3200" dirty="0" smtClean="0">
                <a:latin typeface="Times New Roman" pitchFamily="18" charset="0"/>
                <a:cs typeface="Times New Roman" pitchFamily="18" charset="0"/>
              </a:rPr>
              <a:t>These fiefdoms had no public health systems, universities or centers of excellence.</a:t>
            </a:r>
            <a:endParaRPr lang="ru-RU" sz="3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142852"/>
            <a:ext cx="3429024" cy="6572296"/>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buFont typeface="Arial" pitchFamily="34" charset="0"/>
              <a:buChar char="•"/>
            </a:pPr>
            <a:r>
              <a:rPr lang="en-US" sz="3200" dirty="0" smtClean="0">
                <a:latin typeface="Times New Roman" pitchFamily="18" charset="0"/>
                <a:cs typeface="Times New Roman" pitchFamily="18" charset="0"/>
              </a:rPr>
              <a:t>Scientific theories were not exchanged -  poor  communication. </a:t>
            </a:r>
          </a:p>
          <a:p>
            <a:pPr>
              <a:buFont typeface="Arial" pitchFamily="34" charset="0"/>
              <a:buChar char="•"/>
            </a:pPr>
            <a:r>
              <a:rPr lang="en-US" sz="3200" dirty="0" smtClean="0">
                <a:latin typeface="Times New Roman" pitchFamily="18" charset="0"/>
                <a:cs typeface="Times New Roman" pitchFamily="18" charset="0"/>
              </a:rPr>
              <a:t>The only places </a:t>
            </a:r>
            <a:r>
              <a:rPr lang="uk-UA"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for learning and studying - monasteries.</a:t>
            </a:r>
          </a:p>
          <a:p>
            <a:pPr>
              <a:buFont typeface="Arial" pitchFamily="34" charset="0"/>
              <a:buChar char="•"/>
            </a:pPr>
            <a:r>
              <a:rPr lang="en-US" sz="3200" dirty="0" smtClean="0">
                <a:latin typeface="Times New Roman" pitchFamily="18" charset="0"/>
                <a:cs typeface="Times New Roman" pitchFamily="18" charset="0"/>
              </a:rPr>
              <a:t> In many places only monks knew how to read and write. </a:t>
            </a:r>
          </a:p>
          <a:p>
            <a:pPr>
              <a:buFont typeface="Arial" pitchFamily="34" charset="0"/>
              <a:buChar char="•"/>
            </a:pPr>
            <a:r>
              <a:rPr lang="en-US" sz="3200" dirty="0" smtClean="0">
                <a:latin typeface="Times New Roman" pitchFamily="18" charset="0"/>
                <a:cs typeface="Times New Roman" pitchFamily="18" charset="0"/>
              </a:rPr>
              <a:t>Greek and Roman medical records and literature disappeared.</a:t>
            </a:r>
          </a:p>
          <a:p>
            <a:endParaRPr lang="ru-RU" dirty="0"/>
          </a:p>
        </p:txBody>
      </p:sp>
      <p:pic>
        <p:nvPicPr>
          <p:cNvPr id="7" name="Содержимое 6" descr="i.jpg"/>
          <p:cNvPicPr>
            <a:picLocks noGrp="1" noChangeAspect="1"/>
          </p:cNvPicPr>
          <p:nvPr>
            <p:ph idx="1"/>
          </p:nvPr>
        </p:nvPicPr>
        <p:blipFill>
          <a:blip r:embed="rId2" cstate="print"/>
          <a:stretch>
            <a:fillRect/>
          </a:stretch>
        </p:blipFill>
        <p:spPr>
          <a:xfrm>
            <a:off x="3786182" y="214290"/>
            <a:ext cx="5143536" cy="642942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72518" cy="86993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3600" dirty="0" smtClean="0">
                <a:latin typeface="Times New Roman" pitchFamily="18" charset="0"/>
                <a:cs typeface="Times New Roman" pitchFamily="18" charset="0"/>
              </a:rPr>
              <a:t>Medical stagnation in Europe</a:t>
            </a:r>
            <a:r>
              <a:rPr lang="ru-RU" dirty="0" smtClean="0"/>
              <a:t/>
            </a:r>
            <a:br>
              <a:rPr lang="ru-RU" dirty="0" smtClean="0"/>
            </a:br>
            <a:endParaRPr lang="ru-RU" dirty="0"/>
          </a:p>
        </p:txBody>
      </p:sp>
      <p:pic>
        <p:nvPicPr>
          <p:cNvPr id="5" name="Содержимое 4" descr="i (1).jpg"/>
          <p:cNvPicPr>
            <a:picLocks noGrp="1" noChangeAspect="1"/>
          </p:cNvPicPr>
          <p:nvPr>
            <p:ph idx="1"/>
          </p:nvPr>
        </p:nvPicPr>
        <p:blipFill>
          <a:blip r:embed="rId2" cstate="print"/>
          <a:stretch>
            <a:fillRect/>
          </a:stretch>
        </p:blipFill>
        <p:spPr>
          <a:xfrm>
            <a:off x="4643438" y="1428736"/>
            <a:ext cx="4357718" cy="5214974"/>
          </a:xfrm>
        </p:spPr>
      </p:pic>
      <p:sp>
        <p:nvSpPr>
          <p:cNvPr id="4" name="Текст 3"/>
          <p:cNvSpPr>
            <a:spLocks noGrp="1"/>
          </p:cNvSpPr>
          <p:nvPr>
            <p:ph type="body" sz="half" idx="2"/>
          </p:nvPr>
        </p:nvSpPr>
        <p:spPr>
          <a:xfrm>
            <a:off x="285720" y="1285860"/>
            <a:ext cx="4214842" cy="5429288"/>
          </a:xfrm>
        </p:spPr>
        <p:style>
          <a:lnRef idx="1">
            <a:schemeClr val="accent6"/>
          </a:lnRef>
          <a:fillRef idx="2">
            <a:schemeClr val="accent6"/>
          </a:fillRef>
          <a:effectRef idx="1">
            <a:schemeClr val="accent6"/>
          </a:effectRef>
          <a:fontRef idx="minor">
            <a:schemeClr val="dk1"/>
          </a:fontRef>
        </p:style>
        <p:txBody>
          <a:bodyPr>
            <a:noAutofit/>
          </a:bodyPr>
          <a:lstStyle/>
          <a:p>
            <a:pPr algn="ctr">
              <a:buFont typeface="Arial" pitchFamily="34" charset="0"/>
              <a:buChar char="•"/>
            </a:pPr>
            <a:r>
              <a:rPr lang="en-US" sz="2800" dirty="0" smtClean="0">
                <a:latin typeface="Times New Roman" pitchFamily="18" charset="0"/>
                <a:cs typeface="Times New Roman" pitchFamily="18" charset="0"/>
              </a:rPr>
              <a:t>Much medical knowledge from the Ancient world was lost.</a:t>
            </a:r>
          </a:p>
          <a:p>
            <a:pPr algn="ctr">
              <a:buFont typeface="Arial" pitchFamily="34" charset="0"/>
              <a:buChar char="•"/>
            </a:pPr>
            <a:r>
              <a:rPr lang="en-US" sz="2800" dirty="0" smtClean="0">
                <a:latin typeface="Times New Roman" pitchFamily="18" charset="0"/>
                <a:cs typeface="Times New Roman" pitchFamily="18" charset="0"/>
              </a:rPr>
              <a:t>The quality of medical practitioners was poor. </a:t>
            </a:r>
          </a:p>
          <a:p>
            <a:pPr algn="ctr">
              <a:buFont typeface="Arial" pitchFamily="34" charset="0"/>
              <a:buChar char="•"/>
            </a:pPr>
            <a:r>
              <a:rPr lang="en-US" sz="2800" dirty="0" smtClean="0">
                <a:latin typeface="Times New Roman" pitchFamily="18" charset="0"/>
                <a:cs typeface="Times New Roman" pitchFamily="18" charset="0"/>
              </a:rPr>
              <a:t>The Catholic Church did not allow corpses to be dissected.</a:t>
            </a:r>
          </a:p>
          <a:p>
            <a:pPr algn="ctr">
              <a:buFont typeface="Arial" pitchFamily="34" charset="0"/>
              <a:buChar char="•"/>
            </a:pPr>
            <a:r>
              <a:rPr lang="en-US" sz="2800" dirty="0" smtClean="0">
                <a:latin typeface="Times New Roman" pitchFamily="18" charset="0"/>
                <a:cs typeface="Times New Roman" pitchFamily="18" charset="0"/>
              </a:rPr>
              <a:t>People were encouraged to pray and fear of not doing as they were told by Church teachings. </a:t>
            </a:r>
            <a:endParaRPr lang="ru-RU"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58204" cy="798496"/>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n-US" sz="4000" dirty="0" smtClean="0">
                <a:latin typeface="Times New Roman" pitchFamily="18" charset="0"/>
                <a:cs typeface="Times New Roman" pitchFamily="18" charset="0"/>
              </a:rPr>
              <a:t>Origin of Disease and Treatment</a:t>
            </a:r>
            <a:endParaRPr lang="ru-RU" sz="40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85720" y="1285860"/>
            <a:ext cx="4714908" cy="5429288"/>
          </a:xfrm>
        </p:spPr>
        <p:style>
          <a:lnRef idx="1">
            <a:schemeClr val="accent6"/>
          </a:lnRef>
          <a:fillRef idx="2">
            <a:schemeClr val="accent6"/>
          </a:fillRef>
          <a:effectRef idx="1">
            <a:schemeClr val="accent6"/>
          </a:effectRef>
          <a:fontRef idx="minor">
            <a:schemeClr val="dk1"/>
          </a:fontRef>
        </p:style>
        <p:txBody>
          <a:bodyPr>
            <a:noAutofit/>
          </a:bodyPr>
          <a:lstStyle/>
          <a:p>
            <a:pPr algn="just">
              <a:buFont typeface="Arial" pitchFamily="34" charset="0"/>
              <a:buChar char="•"/>
            </a:pPr>
            <a:r>
              <a:rPr lang="en-US" sz="3600" dirty="0" smtClean="0">
                <a:latin typeface="Times New Roman" pitchFamily="18" charset="0"/>
                <a:cs typeface="Times New Roman" pitchFamily="18" charset="0"/>
              </a:rPr>
              <a:t>Sickness – punishment for a  sin or a test of faith. </a:t>
            </a:r>
          </a:p>
          <a:p>
            <a:pPr algn="just">
              <a:buFont typeface="Arial" pitchFamily="34" charset="0"/>
              <a:buChar char="•"/>
            </a:pPr>
            <a:r>
              <a:rPr lang="en-US" sz="3600" dirty="0" smtClean="0">
                <a:latin typeface="Times New Roman" pitchFamily="18" charset="0"/>
                <a:cs typeface="Times New Roman" pitchFamily="18" charset="0"/>
              </a:rPr>
              <a:t>Sole appropriate response - to suffer.</a:t>
            </a:r>
          </a:p>
          <a:p>
            <a:pPr algn="just">
              <a:buFont typeface="Arial" pitchFamily="34" charset="0"/>
              <a:buChar char="•"/>
            </a:pPr>
            <a:r>
              <a:rPr lang="en-US" sz="3600" dirty="0" smtClean="0">
                <a:latin typeface="Times New Roman" pitchFamily="18" charset="0"/>
                <a:cs typeface="Times New Roman" pitchFamily="18" charset="0"/>
              </a:rPr>
              <a:t>Possible cure -undeserved and unpredictable intervention of God. </a:t>
            </a:r>
            <a:endParaRPr lang="ru-RU" sz="3600" dirty="0">
              <a:latin typeface="Times New Roman" pitchFamily="18" charset="0"/>
              <a:cs typeface="Times New Roman" pitchFamily="18" charset="0"/>
            </a:endParaRPr>
          </a:p>
        </p:txBody>
      </p:sp>
      <p:pic>
        <p:nvPicPr>
          <p:cNvPr id="7" name="Содержимое 6" descr="Рисунок1.jpg"/>
          <p:cNvPicPr>
            <a:picLocks noGrp="1" noChangeAspect="1"/>
          </p:cNvPicPr>
          <p:nvPr>
            <p:ph idx="1"/>
          </p:nvPr>
        </p:nvPicPr>
        <p:blipFill>
          <a:blip r:embed="rId2" cstate="print"/>
          <a:stretch>
            <a:fillRect/>
          </a:stretch>
        </p:blipFill>
        <p:spPr>
          <a:xfrm>
            <a:off x="5286380" y="1428736"/>
            <a:ext cx="3524250" cy="523701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2042</Words>
  <Application>Microsoft Office PowerPoint</Application>
  <PresentationFormat>Экран (4:3)</PresentationFormat>
  <Paragraphs>218</Paragraphs>
  <Slides>58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Тема Office</vt:lpstr>
      <vt:lpstr>MEDICINE OF MIDDLE AGES AND RENAISSANCE</vt:lpstr>
      <vt:lpstr>PLAN.</vt:lpstr>
      <vt:lpstr>Слайд 3</vt:lpstr>
      <vt:lpstr>Слайд 4</vt:lpstr>
      <vt:lpstr>Слайд 5</vt:lpstr>
      <vt:lpstr>Слайд 6</vt:lpstr>
      <vt:lpstr>Слайд 7</vt:lpstr>
      <vt:lpstr>Medical stagnation in Europe </vt:lpstr>
      <vt:lpstr>Origin of Disease and Treatment</vt:lpstr>
      <vt:lpstr>Origin of Disease and Treatment</vt:lpstr>
      <vt:lpstr>Health care givers:</vt:lpstr>
      <vt:lpstr>Слайд 12</vt:lpstr>
      <vt:lpstr>The Rise of the Universities</vt:lpstr>
      <vt:lpstr>The Rise of the Universities</vt:lpstr>
      <vt:lpstr>The Black Death</vt:lpstr>
      <vt:lpstr>The Black Death</vt:lpstr>
      <vt:lpstr>The Black Death</vt:lpstr>
      <vt:lpstr>Surgery</vt:lpstr>
      <vt:lpstr>Treatment</vt:lpstr>
      <vt:lpstr>Arabic Medicine</vt:lpstr>
      <vt:lpstr>The contribution of  Arabists.</vt:lpstr>
      <vt:lpstr>Methodology and Treatment</vt:lpstr>
      <vt:lpstr>Surgery</vt:lpstr>
      <vt:lpstr>Avicenna </vt:lpstr>
      <vt:lpstr>MEDICINE OF THE RENAISSANCE</vt:lpstr>
      <vt:lpstr>Слайд 26</vt:lpstr>
      <vt:lpstr>SIX KEY CHANGES </vt:lpstr>
      <vt:lpstr>SIX KEY CHANGES </vt:lpstr>
      <vt:lpstr>SIX KEY CHANGES </vt:lpstr>
      <vt:lpstr>SIX KEY CHANGES </vt:lpstr>
      <vt:lpstr>SIX KEY CHANGES </vt:lpstr>
      <vt:lpstr>SIX KEY CHANGES </vt:lpstr>
      <vt:lpstr>SICKNESS AND MEDICINE IN THE RENAISSANCE ..</vt:lpstr>
      <vt:lpstr>Слайд 34</vt:lpstr>
      <vt:lpstr>Syphilis Epidemic</vt:lpstr>
      <vt:lpstr>Слайд 36</vt:lpstr>
      <vt:lpstr>Слайд 37</vt:lpstr>
      <vt:lpstr>Слайд 38</vt:lpstr>
      <vt:lpstr>Слайд 39</vt:lpstr>
      <vt:lpstr>Слайд 40</vt:lpstr>
      <vt:lpstr> The most brilliant anatomist was Andreas Vesalius. Born in Brussels, Vesalius studied medicine in Paris and then took up a chair at the University of Padua in Italy.  </vt:lpstr>
      <vt:lpstr>THE TABULAE SEX</vt:lpstr>
      <vt:lpstr>On the Fabric of the Human Body</vt:lpstr>
      <vt:lpstr>On the Fabric of the Human Body</vt:lpstr>
      <vt:lpstr>WILLIAM  HARVEY</vt:lpstr>
      <vt:lpstr>Слайд 46</vt:lpstr>
      <vt:lpstr>Слайд 47</vt:lpstr>
      <vt:lpstr>Слайд 48</vt:lpstr>
      <vt:lpstr>Renaissance surgery</vt:lpstr>
      <vt:lpstr>Ambroise Pare</vt:lpstr>
      <vt:lpstr>Слайд 51</vt:lpstr>
      <vt:lpstr>Слайд 52</vt:lpstr>
      <vt:lpstr>PARACELSUS.</vt:lpstr>
      <vt:lpstr>Paracelsus..</vt:lpstr>
      <vt:lpstr>Paracelsus</vt:lpstr>
      <vt:lpstr>Слайд 56</vt:lpstr>
      <vt:lpstr>Слайд 57</vt:lpstr>
      <vt:lpstr>Слайд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EdBas</dc:creator>
  <cp:lastModifiedBy>Edward</cp:lastModifiedBy>
  <cp:revision>101</cp:revision>
  <dcterms:modified xsi:type="dcterms:W3CDTF">2016-01-10T15:28:32Z</dcterms:modified>
</cp:coreProperties>
</file>