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59" r:id="rId4"/>
    <p:sldId id="290" r:id="rId5"/>
    <p:sldId id="260" r:id="rId6"/>
    <p:sldId id="261" r:id="rId7"/>
    <p:sldId id="262" r:id="rId8"/>
    <p:sldId id="293" r:id="rId9"/>
    <p:sldId id="263" r:id="rId10"/>
    <p:sldId id="336" r:id="rId11"/>
    <p:sldId id="264" r:id="rId12"/>
    <p:sldId id="265" r:id="rId13"/>
    <p:sldId id="266" r:id="rId14"/>
    <p:sldId id="267" r:id="rId15"/>
    <p:sldId id="286" r:id="rId16"/>
    <p:sldId id="287" r:id="rId17"/>
    <p:sldId id="268" r:id="rId18"/>
    <p:sldId id="269" r:id="rId19"/>
    <p:sldId id="297" r:id="rId20"/>
    <p:sldId id="270" r:id="rId21"/>
    <p:sldId id="299" r:id="rId22"/>
    <p:sldId id="272" r:id="rId23"/>
    <p:sldId id="285" r:id="rId24"/>
    <p:sldId id="275" r:id="rId25"/>
    <p:sldId id="273" r:id="rId26"/>
    <p:sldId id="274" r:id="rId27"/>
    <p:sldId id="276" r:id="rId28"/>
    <p:sldId id="277" r:id="rId29"/>
    <p:sldId id="278" r:id="rId30"/>
    <p:sldId id="279" r:id="rId31"/>
    <p:sldId id="280" r:id="rId32"/>
    <p:sldId id="281" r:id="rId33"/>
    <p:sldId id="282" r:id="rId34"/>
    <p:sldId id="283"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284" r:id="rId7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718" autoAdjust="0"/>
  </p:normalViewPr>
  <p:slideViewPr>
    <p:cSldViewPr>
      <p:cViewPr>
        <p:scale>
          <a:sx n="66" d="100"/>
          <a:sy n="66" d="100"/>
        </p:scale>
        <p:origin x="-12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2.bp.blogspot.com/-olcCialA7e0/ThIQoU0XysI/AAAAAAAAEC0/W2sWmIjCSMM/s1600/s0038001.jpg"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4.bp.blogspot.com/--d2YcWpIsWA/T5BoJeMav5I/AAAAAAAAFWQ/BO9m32tj2O4/s1600/s0038008.jpg" TargetMode="Externa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britannica.com/EBchecked/topic/636621/August-von-Wassermann" TargetMode="Externa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b="1" i="1" dirty="0" smtClean="0">
                <a:solidFill>
                  <a:srgbClr val="0070C0"/>
                </a:solidFill>
              </a:rPr>
              <a:t>MEDICINE OF THE 20</a:t>
            </a:r>
            <a:r>
              <a:rPr lang="en-US" b="1" i="1" baseline="30000" dirty="0" smtClean="0">
                <a:solidFill>
                  <a:srgbClr val="0070C0"/>
                </a:solidFill>
              </a:rPr>
              <a:t>TH</a:t>
            </a:r>
            <a:r>
              <a:rPr lang="en-US" b="1" i="1" dirty="0" smtClean="0">
                <a:solidFill>
                  <a:srgbClr val="0070C0"/>
                </a:solidFill>
              </a:rPr>
              <a:t> CENTURY</a:t>
            </a:r>
            <a:endParaRPr lang="ru-RU" b="1" i="1" dirty="0">
              <a:solidFill>
                <a:srgbClr val="0070C0"/>
              </a:solidFill>
            </a:endParaRPr>
          </a:p>
        </p:txBody>
      </p:sp>
      <p:pic>
        <p:nvPicPr>
          <p:cNvPr id="5" name="Содержимое 4" descr="ТИТУЛ.png"/>
          <p:cNvPicPr>
            <a:picLocks noGrp="1" noChangeAspect="1"/>
          </p:cNvPicPr>
          <p:nvPr>
            <p:ph idx="1"/>
          </p:nvPr>
        </p:nvPicPr>
        <p:blipFill>
          <a:blip r:embed="rId2" cstate="print"/>
          <a:stretch>
            <a:fillRect/>
          </a:stretch>
        </p:blipFill>
        <p:spPr>
          <a:xfrm>
            <a:off x="1460400" y="1600200"/>
            <a:ext cx="6223199" cy="4525963"/>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798496"/>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200" cap="all" dirty="0" smtClean="0">
                <a:latin typeface="Times New Roman" pitchFamily="18" charset="0"/>
                <a:cs typeface="Times New Roman" pitchFamily="18" charset="0"/>
              </a:rPr>
              <a:t>CORTISONE</a:t>
            </a:r>
            <a:r>
              <a:rPr lang="ru-RU" dirty="0" smtClean="0"/>
              <a:t/>
            </a:r>
            <a:br>
              <a:rPr lang="ru-RU" dirty="0" smtClean="0"/>
            </a:br>
            <a:endParaRPr lang="ru-RU" dirty="0"/>
          </a:p>
        </p:txBody>
      </p:sp>
      <p:pic>
        <p:nvPicPr>
          <p:cNvPr id="5" name="Содержимое 4" descr="Julian Lab DePauw.jpg"/>
          <p:cNvPicPr>
            <a:picLocks noGrp="1" noChangeAspect="1"/>
          </p:cNvPicPr>
          <p:nvPr>
            <p:ph idx="1"/>
          </p:nvPr>
        </p:nvPicPr>
        <p:blipFill>
          <a:blip r:embed="rId2" cstate="print"/>
          <a:stretch>
            <a:fillRect/>
          </a:stretch>
        </p:blipFill>
        <p:spPr>
          <a:xfrm>
            <a:off x="4714876" y="1214422"/>
            <a:ext cx="4215412" cy="5429288"/>
          </a:xfrm>
        </p:spPr>
      </p:pic>
      <p:sp>
        <p:nvSpPr>
          <p:cNvPr id="4" name="Текст 3"/>
          <p:cNvSpPr>
            <a:spLocks noGrp="1"/>
          </p:cNvSpPr>
          <p:nvPr>
            <p:ph type="body" sz="half" idx="2"/>
          </p:nvPr>
        </p:nvSpPr>
        <p:spPr>
          <a:xfrm>
            <a:off x="428596" y="1196752"/>
            <a:ext cx="4071396" cy="5400600"/>
          </a:xfrm>
        </p:spPr>
        <p:style>
          <a:lnRef idx="1">
            <a:schemeClr val="accent2"/>
          </a:lnRef>
          <a:fillRef idx="2">
            <a:schemeClr val="accent2"/>
          </a:fillRef>
          <a:effectRef idx="1">
            <a:schemeClr val="accent2"/>
          </a:effectRef>
          <a:fontRef idx="minor">
            <a:schemeClr val="dk1"/>
          </a:fontRef>
        </p:style>
        <p:txBody>
          <a:bodyPr>
            <a:normAutofit/>
          </a:bodyPr>
          <a:lstStyle/>
          <a:p>
            <a:pPr>
              <a:buFont typeface="Arial" pitchFamily="34" charset="0"/>
              <a:buChar char="•"/>
            </a:pPr>
            <a:r>
              <a:rPr lang="en-US" sz="2800" dirty="0" smtClean="0">
                <a:latin typeface="Times New Roman" pitchFamily="18" charset="0"/>
                <a:cs typeface="Times New Roman" pitchFamily="18" charset="0"/>
              </a:rPr>
              <a:t>In 1949 Philip S. Hench and his colleagues announced that a substance isolated from the cortex of the adrenal gland had a dramatic effect upon rheumatoid arthritis. </a:t>
            </a:r>
          </a:p>
          <a:p>
            <a:pPr>
              <a:buFont typeface="Arial" pitchFamily="34" charset="0"/>
              <a:buChar char="•"/>
            </a:pPr>
            <a:r>
              <a:rPr lang="en-US" sz="2800" dirty="0" smtClean="0">
                <a:latin typeface="Times New Roman" pitchFamily="18" charset="0"/>
                <a:cs typeface="Times New Roman" pitchFamily="18" charset="0"/>
              </a:rPr>
              <a:t>This was compound E, or cortisone, as it came to be known, which had been isolated by Edward C. Kendall in 1935. </a:t>
            </a:r>
            <a:endParaRPr lang="ru-R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543956" cy="928694"/>
          </a:xfrm>
        </p:spPr>
        <p:style>
          <a:lnRef idx="1">
            <a:schemeClr val="accent6"/>
          </a:lnRef>
          <a:fillRef idx="2">
            <a:schemeClr val="accent6"/>
          </a:fillRef>
          <a:effectRef idx="1">
            <a:schemeClr val="accent6"/>
          </a:effectRef>
          <a:fontRef idx="minor">
            <a:schemeClr val="dk1"/>
          </a:fontRef>
        </p:style>
        <p:txBody>
          <a:bodyPr/>
          <a:lstStyle/>
          <a:p>
            <a:r>
              <a:rPr lang="en-US" dirty="0" smtClean="0"/>
              <a:t>VITAMINS</a:t>
            </a:r>
            <a:endParaRPr lang="ru-RU" dirty="0"/>
          </a:p>
        </p:txBody>
      </p:sp>
      <p:sp>
        <p:nvSpPr>
          <p:cNvPr id="3" name="Текст 2"/>
          <p:cNvSpPr>
            <a:spLocks noGrp="1"/>
          </p:cNvSpPr>
          <p:nvPr>
            <p:ph type="body" idx="1"/>
          </p:nvPr>
        </p:nvSpPr>
        <p:spPr>
          <a:xfrm>
            <a:off x="457200" y="1285860"/>
            <a:ext cx="4040188" cy="1714512"/>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en-US" dirty="0" smtClean="0"/>
              <a:t>Hopkins demonstrated the need for thiamine in the diet in publications done from 1906-1912, and was a co-recipient of the 1929 Nobel Prize in Medicine</a:t>
            </a:r>
            <a:endParaRPr lang="ru-RU" dirty="0"/>
          </a:p>
        </p:txBody>
      </p:sp>
      <p:sp>
        <p:nvSpPr>
          <p:cNvPr id="5" name="Текст 4"/>
          <p:cNvSpPr>
            <a:spLocks noGrp="1"/>
          </p:cNvSpPr>
          <p:nvPr>
            <p:ph type="body" sz="quarter" idx="3"/>
          </p:nvPr>
        </p:nvSpPr>
        <p:spPr>
          <a:xfrm>
            <a:off x="4645025" y="1285860"/>
            <a:ext cx="4284693" cy="1785950"/>
          </a:xfrm>
        </p:spPr>
        <p:style>
          <a:lnRef idx="1">
            <a:schemeClr val="accent2"/>
          </a:lnRef>
          <a:fillRef idx="2">
            <a:schemeClr val="accent2"/>
          </a:fillRef>
          <a:effectRef idx="1">
            <a:schemeClr val="accent2"/>
          </a:effectRef>
          <a:fontRef idx="minor">
            <a:schemeClr val="dk1"/>
          </a:fontRef>
        </p:style>
        <p:txBody>
          <a:bodyPr>
            <a:normAutofit fontScale="92500"/>
          </a:bodyPr>
          <a:lstStyle/>
          <a:p>
            <a:r>
              <a:rPr lang="en-US" sz="1800" dirty="0" smtClean="0"/>
              <a:t>The name vitamin was  suggested by </a:t>
            </a:r>
            <a:r>
              <a:rPr lang="en-US" sz="1800" dirty="0" err="1" smtClean="0"/>
              <a:t>Casimir</a:t>
            </a:r>
            <a:r>
              <a:rPr lang="en-US" sz="1800" dirty="0" smtClean="0"/>
              <a:t> Funk , in the belief that they were amines( then term was altered to vitamin). Now,  by supplementing the diet with vitamins,  deficiency diseases such as rickets, </a:t>
            </a:r>
            <a:r>
              <a:rPr lang="en-US" sz="1800" dirty="0" err="1" smtClean="0"/>
              <a:t>scurvey</a:t>
            </a:r>
            <a:r>
              <a:rPr lang="en-US" sz="1800" dirty="0" smtClean="0"/>
              <a:t> and beriberi practically disappeared.</a:t>
            </a:r>
            <a:endParaRPr lang="ru-RU" sz="1800" dirty="0"/>
          </a:p>
        </p:txBody>
      </p:sp>
      <p:pic>
        <p:nvPicPr>
          <p:cNvPr id="3074" name="Picture 2" descr="D:\Documents and Settings\Администратор\Рабочий стол\лекция\beriberinetter1.jpg"/>
          <p:cNvPicPr>
            <a:picLocks noGrp="1" noChangeAspect="1" noChangeArrowheads="1"/>
          </p:cNvPicPr>
          <p:nvPr>
            <p:ph sz="half" idx="2"/>
          </p:nvPr>
        </p:nvPicPr>
        <p:blipFill>
          <a:blip r:embed="rId2" cstate="print"/>
          <a:stretch>
            <a:fillRect/>
          </a:stretch>
        </p:blipFill>
        <p:spPr bwMode="auto">
          <a:xfrm>
            <a:off x="357158" y="3071810"/>
            <a:ext cx="4214842" cy="3571900"/>
          </a:xfrm>
          <a:prstGeom prst="rect">
            <a:avLst/>
          </a:prstGeom>
          <a:noFill/>
        </p:spPr>
      </p:pic>
      <p:pic>
        <p:nvPicPr>
          <p:cNvPr id="3075" name="Picture 3" descr="D:\Documents and Settings\Администратор\Рабочий стол\лекция\scurvyntr.jpg"/>
          <p:cNvPicPr>
            <a:picLocks noGrp="1" noChangeAspect="1" noChangeArrowheads="1"/>
          </p:cNvPicPr>
          <p:nvPr>
            <p:ph sz="quarter" idx="4"/>
          </p:nvPr>
        </p:nvPicPr>
        <p:blipFill>
          <a:blip r:embed="rId3" cstate="print"/>
          <a:srcRect/>
          <a:stretch>
            <a:fillRect/>
          </a:stretch>
        </p:blipFill>
        <p:spPr bwMode="auto">
          <a:xfrm>
            <a:off x="4643438" y="3143248"/>
            <a:ext cx="4286280" cy="350046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8572560" cy="869934"/>
          </a:xfrm>
        </p:spPr>
        <p:style>
          <a:lnRef idx="1">
            <a:schemeClr val="accent6"/>
          </a:lnRef>
          <a:fillRef idx="2">
            <a:schemeClr val="accent6"/>
          </a:fillRef>
          <a:effectRef idx="1">
            <a:schemeClr val="accent6"/>
          </a:effectRef>
          <a:fontRef idx="minor">
            <a:schemeClr val="dk1"/>
          </a:fontRef>
        </p:style>
        <p:txBody>
          <a:bodyPr>
            <a:noAutofit/>
          </a:bodyPr>
          <a:lstStyle/>
          <a:p>
            <a:r>
              <a:rPr lang="en-US" sz="5400" dirty="0" smtClean="0"/>
              <a:t>   </a:t>
            </a:r>
            <a:r>
              <a:rPr lang="ru-RU" sz="5400" dirty="0" smtClean="0"/>
              <a:t>Т</a:t>
            </a:r>
            <a:r>
              <a:rPr lang="en-US" sz="5400" dirty="0" smtClean="0"/>
              <a:t>he human blood groups</a:t>
            </a:r>
            <a:endParaRPr lang="ru-RU" sz="5400" dirty="0"/>
          </a:p>
        </p:txBody>
      </p:sp>
      <p:pic>
        <p:nvPicPr>
          <p:cNvPr id="5" name="Содержимое 4" descr="blood-group.jpg"/>
          <p:cNvPicPr>
            <a:picLocks noGrp="1" noChangeAspect="1"/>
          </p:cNvPicPr>
          <p:nvPr>
            <p:ph idx="1"/>
          </p:nvPr>
        </p:nvPicPr>
        <p:blipFill>
          <a:blip r:embed="rId2" cstate="print"/>
          <a:stretch>
            <a:fillRect/>
          </a:stretch>
        </p:blipFill>
        <p:spPr>
          <a:xfrm>
            <a:off x="3929058" y="1500174"/>
            <a:ext cx="4929222" cy="5072098"/>
          </a:xfrm>
        </p:spPr>
      </p:pic>
      <p:sp>
        <p:nvSpPr>
          <p:cNvPr id="4" name="Текст 3"/>
          <p:cNvSpPr>
            <a:spLocks noGrp="1"/>
          </p:cNvSpPr>
          <p:nvPr>
            <p:ph type="body" sz="half" idx="2"/>
          </p:nvPr>
        </p:nvSpPr>
        <p:spPr>
          <a:xfrm>
            <a:off x="285720" y="1214422"/>
            <a:ext cx="3500462" cy="5429288"/>
          </a:xfrm>
        </p:spPr>
        <p:style>
          <a:lnRef idx="1">
            <a:schemeClr val="accent2"/>
          </a:lnRef>
          <a:fillRef idx="2">
            <a:schemeClr val="accent2"/>
          </a:fillRef>
          <a:effectRef idx="1">
            <a:schemeClr val="accent2"/>
          </a:effectRef>
          <a:fontRef idx="minor">
            <a:schemeClr val="dk1"/>
          </a:fontRef>
        </p:style>
        <p:txBody>
          <a:bodyPr>
            <a:noAutofit/>
          </a:bodyPr>
          <a:lstStyle/>
          <a:p>
            <a:r>
              <a:rPr lang="en-US" sz="2800" dirty="0" smtClean="0">
                <a:latin typeface="Times New Roman" pitchFamily="18" charset="0"/>
                <a:cs typeface="Times New Roman" pitchFamily="18" charset="0"/>
              </a:rPr>
              <a:t>The discovery of human </a:t>
            </a:r>
            <a:r>
              <a:rPr lang="en-US" sz="2800" b="1" dirty="0" smtClean="0">
                <a:latin typeface="Times New Roman" pitchFamily="18" charset="0"/>
                <a:cs typeface="Times New Roman" pitchFamily="18" charset="0"/>
              </a:rPr>
              <a:t>blood</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groups</a:t>
            </a:r>
            <a:r>
              <a:rPr lang="en-US" sz="2800" dirty="0" smtClean="0">
                <a:latin typeface="Times New Roman" pitchFamily="18" charset="0"/>
                <a:cs typeface="Times New Roman" pitchFamily="18" charset="0"/>
              </a:rPr>
              <a:t> was made in 1901 by the famous Austrian scientist Dr. Karl Landsteiner. He who won the </a:t>
            </a:r>
            <a:r>
              <a:rPr lang="en-US" sz="2800" b="1" dirty="0" smtClean="0">
                <a:latin typeface="Times New Roman" pitchFamily="18" charset="0"/>
                <a:cs typeface="Times New Roman" pitchFamily="18" charset="0"/>
              </a:rPr>
              <a:t>Nobel</a:t>
            </a:r>
            <a:r>
              <a:rPr lang="en-US" sz="28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Prize</a:t>
            </a:r>
            <a:r>
              <a:rPr lang="en-US" sz="2800" dirty="0" smtClean="0">
                <a:latin typeface="Times New Roman" pitchFamily="18" charset="0"/>
                <a:cs typeface="Times New Roman" pitchFamily="18" charset="0"/>
              </a:rPr>
              <a:t> for his discovery in 1930. He divided the blood group into four categories being A, B, AB, O . </a:t>
            </a:r>
            <a:endParaRPr lang="ru-RU"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643998" cy="221825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dirty="0" smtClean="0"/>
              <a:t>ECG</a:t>
            </a:r>
            <a:r>
              <a:rPr lang="uk-UA" sz="2000" dirty="0" smtClean="0"/>
              <a:t/>
            </a:r>
            <a:br>
              <a:rPr lang="uk-UA" sz="2000" dirty="0" smtClean="0"/>
            </a:br>
            <a:r>
              <a:rPr lang="en-US" sz="2200" b="1" dirty="0" smtClean="0"/>
              <a:t>The Nobel Prize in Physiology or Medicine 1924 was awarded to Willem Einthoven </a:t>
            </a:r>
            <a:r>
              <a:rPr lang="en-US" sz="2200" b="1" i="1" dirty="0" smtClean="0"/>
              <a:t>"for his discovery of the mechanism of the electrocardiogram</a:t>
            </a:r>
            <a:r>
              <a:rPr lang="uk-UA" sz="2200" b="1" i="1" dirty="0" smtClean="0"/>
              <a:t>”</a:t>
            </a:r>
            <a:r>
              <a:rPr lang="en-US" sz="2200" b="1" dirty="0" smtClean="0"/>
              <a:t> An electrocardiogram (EKG or ECG) is a test that checks for problems with the electrical activity of the heart. An EKG translates the heart’s electrical activity into line tracings on paper. The spikes and dips in the line tracings are called waves.</a:t>
            </a:r>
            <a:endParaRPr lang="ru-RU" sz="2200" b="1" dirty="0"/>
          </a:p>
        </p:txBody>
      </p:sp>
      <p:pic>
        <p:nvPicPr>
          <p:cNvPr id="6" name="Содержимое 5" descr="ekg2.jpg"/>
          <p:cNvPicPr>
            <a:picLocks noGrp="1" noChangeAspect="1"/>
          </p:cNvPicPr>
          <p:nvPr>
            <p:ph sz="half" idx="2"/>
          </p:nvPr>
        </p:nvPicPr>
        <p:blipFill>
          <a:blip r:embed="rId2" cstate="print"/>
          <a:stretch>
            <a:fillRect/>
          </a:stretch>
        </p:blipFill>
        <p:spPr>
          <a:xfrm>
            <a:off x="4427984" y="2564904"/>
            <a:ext cx="4329114" cy="3951320"/>
          </a:xfrm>
        </p:spPr>
      </p:pic>
      <p:pic>
        <p:nvPicPr>
          <p:cNvPr id="1026" name="Picture 2" descr="D:\Documents and Settings\Администратор\Рабочий стол\лекция\ecg1.gif"/>
          <p:cNvPicPr>
            <a:picLocks noGrp="1" noChangeAspect="1" noChangeArrowheads="1"/>
          </p:cNvPicPr>
          <p:nvPr>
            <p:ph sz="half" idx="1"/>
          </p:nvPr>
        </p:nvPicPr>
        <p:blipFill>
          <a:blip r:embed="rId3" cstate="print"/>
          <a:stretch>
            <a:fillRect/>
          </a:stretch>
        </p:blipFill>
        <p:spPr bwMode="auto">
          <a:xfrm>
            <a:off x="457200" y="2643182"/>
            <a:ext cx="3900486" cy="3882162"/>
          </a:xfrm>
          <a:prstGeom prst="rect">
            <a:avLst/>
          </a:prstGeom>
        </p:spPr>
        <p:style>
          <a:lnRef idx="1">
            <a:schemeClr val="accent2"/>
          </a:lnRef>
          <a:fillRef idx="2">
            <a:schemeClr val="accent2"/>
          </a:fillRef>
          <a:effectRef idx="1">
            <a:schemeClr val="accent2"/>
          </a:effectRef>
          <a:fontRef idx="minor">
            <a:schemeClr val="dk1"/>
          </a:fontRef>
        </p:style>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ru-RU" dirty="0" smtClean="0"/>
              <a:t/>
            </a:r>
            <a:br>
              <a:rPr lang="ru-RU" dirty="0" smtClean="0"/>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a:r>
            <a:br>
              <a:rPr lang="en-US" sz="4000" b="1" dirty="0" smtClean="0">
                <a:latin typeface="Times New Roman" pitchFamily="18" charset="0"/>
                <a:cs typeface="Times New Roman" pitchFamily="18" charset="0"/>
              </a:rPr>
            </a:br>
            <a:r>
              <a:rPr lang="en-US" sz="4000" b="1" dirty="0" smtClean="0">
                <a:latin typeface="Times New Roman" pitchFamily="18" charset="0"/>
                <a:cs typeface="Times New Roman" pitchFamily="18" charset="0"/>
              </a:rPr>
              <a:t> TROPICAL MEDICINE </a:t>
            </a:r>
            <a:br>
              <a:rPr lang="en-US" sz="4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first half of the 20</a:t>
            </a:r>
            <a:r>
              <a:rPr lang="en-US" sz="2000" b="1" baseline="30000" dirty="0" smtClean="0">
                <a:latin typeface="Times New Roman" pitchFamily="18" charset="0"/>
                <a:cs typeface="Times New Roman" pitchFamily="18" charset="0"/>
              </a:rPr>
              <a:t>th</a:t>
            </a:r>
            <a:r>
              <a:rPr lang="en-US" sz="2000" b="1" dirty="0" smtClean="0">
                <a:latin typeface="Times New Roman" pitchFamily="18" charset="0"/>
                <a:cs typeface="Times New Roman" pitchFamily="18" charset="0"/>
              </a:rPr>
              <a:t> century witnessed the virtual conquest of 3 of the major diseases of the tropics: malaria, yellow fever and leprosy.</a:t>
            </a:r>
            <a:r>
              <a:rPr lang="ru-RU" sz="2800" b="1" dirty="0" smtClean="0"/>
              <a:t/>
            </a:r>
            <a:br>
              <a:rPr lang="ru-RU" sz="2800" b="1" dirty="0" smtClean="0"/>
            </a:b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dirty="0" smtClean="0"/>
              <a:t/>
            </a:r>
            <a:br>
              <a:rPr lang="en-US" dirty="0" smtClean="0"/>
            </a:br>
            <a:endParaRPr lang="ru-RU" dirty="0"/>
          </a:p>
        </p:txBody>
      </p:sp>
      <p:sp>
        <p:nvSpPr>
          <p:cNvPr id="3" name="Текст 2"/>
          <p:cNvSpPr>
            <a:spLocks noGrp="1"/>
          </p:cNvSpPr>
          <p:nvPr>
            <p:ph type="body" idx="1"/>
          </p:nvPr>
        </p:nvSpPr>
        <p:spPr>
          <a:xfrm>
            <a:off x="500034" y="1571612"/>
            <a:ext cx="3997354" cy="1143008"/>
          </a:xfrm>
        </p:spPr>
        <p:style>
          <a:lnRef idx="1">
            <a:schemeClr val="accent6"/>
          </a:lnRef>
          <a:fillRef idx="2">
            <a:schemeClr val="accent6"/>
          </a:fillRef>
          <a:effectRef idx="1">
            <a:schemeClr val="accent6"/>
          </a:effectRef>
          <a:fontRef idx="minor">
            <a:schemeClr val="dk1"/>
          </a:fontRef>
        </p:style>
        <p:txBody>
          <a:bodyPr>
            <a:noAutofit/>
          </a:bodyPr>
          <a:lstStyle/>
          <a:p>
            <a:r>
              <a:rPr lang="en-US" sz="1600" dirty="0" smtClean="0"/>
              <a:t>The Nobel Prize in Physiology or Medicine 1948 was awarded to Paul </a:t>
            </a:r>
            <a:r>
              <a:rPr lang="en-US" sz="1600" dirty="0" err="1" smtClean="0"/>
              <a:t>Müller</a:t>
            </a:r>
            <a:r>
              <a:rPr lang="en-US" sz="1600" dirty="0" smtClean="0"/>
              <a:t> </a:t>
            </a:r>
            <a:r>
              <a:rPr lang="en-US" sz="1600" i="1" dirty="0" smtClean="0"/>
              <a:t>"for his discovery of the high efficiency of DDT as a contact poison against several arthropods"</a:t>
            </a:r>
            <a:r>
              <a:rPr lang="en-US" sz="1600" dirty="0" smtClean="0"/>
              <a:t>.</a:t>
            </a:r>
            <a:endParaRPr lang="ru-RU" sz="1600" dirty="0"/>
          </a:p>
        </p:txBody>
      </p:sp>
      <p:sp>
        <p:nvSpPr>
          <p:cNvPr id="5" name="Текст 4"/>
          <p:cNvSpPr>
            <a:spLocks noGrp="1"/>
          </p:cNvSpPr>
          <p:nvPr>
            <p:ph type="body" sz="quarter" idx="3"/>
          </p:nvPr>
        </p:nvSpPr>
        <p:spPr>
          <a:xfrm>
            <a:off x="4645025" y="1571612"/>
            <a:ext cx="4041775" cy="1143008"/>
          </a:xfrm>
        </p:spPr>
        <p:style>
          <a:lnRef idx="1">
            <a:schemeClr val="accent6"/>
          </a:lnRef>
          <a:fillRef idx="2">
            <a:schemeClr val="accent6"/>
          </a:fillRef>
          <a:effectRef idx="1">
            <a:schemeClr val="accent6"/>
          </a:effectRef>
          <a:fontRef idx="minor">
            <a:schemeClr val="dk1"/>
          </a:fontRef>
        </p:style>
        <p:txBody>
          <a:bodyPr>
            <a:noAutofit/>
          </a:bodyPr>
          <a:lstStyle/>
          <a:p>
            <a:r>
              <a:rPr lang="en-US" sz="1800" dirty="0" smtClean="0"/>
              <a:t>The major problem was that the mosquitoes were able to develop a resistance to DDT. Now DDT is strongly criticized by ecologists.</a:t>
            </a:r>
            <a:endParaRPr lang="ru-RU" sz="1800" dirty="0"/>
          </a:p>
        </p:txBody>
      </p:sp>
      <p:pic>
        <p:nvPicPr>
          <p:cNvPr id="1026" name="Picture 2" descr="D:\Documents and Settings\Администратор\Рабочий стол\лекция\malaria.jpg"/>
          <p:cNvPicPr>
            <a:picLocks noGrp="1" noChangeAspect="1" noChangeArrowheads="1"/>
          </p:cNvPicPr>
          <p:nvPr>
            <p:ph sz="half" idx="2"/>
          </p:nvPr>
        </p:nvPicPr>
        <p:blipFill>
          <a:blip r:embed="rId2" cstate="print"/>
          <a:srcRect/>
          <a:stretch>
            <a:fillRect/>
          </a:stretch>
        </p:blipFill>
        <p:spPr bwMode="auto">
          <a:xfrm>
            <a:off x="571472" y="2857496"/>
            <a:ext cx="3722991" cy="3786214"/>
          </a:xfrm>
          <a:prstGeom prst="rect">
            <a:avLst/>
          </a:prstGeom>
          <a:noFill/>
        </p:spPr>
      </p:pic>
      <p:pic>
        <p:nvPicPr>
          <p:cNvPr id="1031" name="Picture 7" descr="D:\Documents and Settings\Администратор\Рабочий стол\лекция\DDT.png"/>
          <p:cNvPicPr>
            <a:picLocks noGrp="1" noChangeAspect="1" noChangeArrowheads="1"/>
          </p:cNvPicPr>
          <p:nvPr>
            <p:ph sz="quarter" idx="4"/>
          </p:nvPr>
        </p:nvPicPr>
        <p:blipFill>
          <a:blip r:embed="rId3" cstate="print"/>
          <a:srcRect/>
          <a:stretch>
            <a:fillRect/>
          </a:stretch>
        </p:blipFill>
        <p:spPr bwMode="auto">
          <a:xfrm>
            <a:off x="4714876" y="2928934"/>
            <a:ext cx="4041775" cy="371477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186766" cy="642942"/>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4000" i="1" dirty="0" smtClean="0">
                <a:solidFill>
                  <a:srgbClr val="00B050"/>
                </a:solidFill>
                <a:latin typeface="Times New Roman" pitchFamily="18" charset="0"/>
                <a:cs typeface="Times New Roman" pitchFamily="18" charset="0"/>
              </a:rPr>
              <a:t>Medical </a:t>
            </a:r>
            <a:r>
              <a:rPr lang="en-US" sz="4000" i="1" dirty="0" err="1" smtClean="0">
                <a:solidFill>
                  <a:srgbClr val="00B050"/>
                </a:solidFill>
                <a:latin typeface="Times New Roman" pitchFamily="18" charset="0"/>
                <a:cs typeface="Times New Roman" pitchFamily="18" charset="0"/>
              </a:rPr>
              <a:t>ultrasonography</a:t>
            </a:r>
            <a:endParaRPr lang="ru-RU" sz="4000" i="1" dirty="0">
              <a:solidFill>
                <a:srgbClr val="00B050"/>
              </a:solidFill>
              <a:latin typeface="Times New Roman" pitchFamily="18" charset="0"/>
              <a:cs typeface="Times New Roman" pitchFamily="18" charset="0"/>
            </a:endParaRPr>
          </a:p>
        </p:txBody>
      </p:sp>
      <p:pic>
        <p:nvPicPr>
          <p:cNvPr id="5" name="Содержимое 4" descr="ultrasound.jpg"/>
          <p:cNvPicPr>
            <a:picLocks noGrp="1" noChangeAspect="1"/>
          </p:cNvPicPr>
          <p:nvPr>
            <p:ph idx="1"/>
          </p:nvPr>
        </p:nvPicPr>
        <p:blipFill>
          <a:blip r:embed="rId2" cstate="print"/>
          <a:stretch>
            <a:fillRect/>
          </a:stretch>
        </p:blipFill>
        <p:spPr>
          <a:xfrm>
            <a:off x="3571868" y="1214422"/>
            <a:ext cx="5400600" cy="5256584"/>
          </a:xfrm>
        </p:spPr>
      </p:pic>
      <p:sp>
        <p:nvSpPr>
          <p:cNvPr id="4" name="Текст 3"/>
          <p:cNvSpPr>
            <a:spLocks noGrp="1"/>
          </p:cNvSpPr>
          <p:nvPr>
            <p:ph type="body" sz="half" idx="2"/>
          </p:nvPr>
        </p:nvSpPr>
        <p:spPr>
          <a:xfrm>
            <a:off x="457200" y="1214422"/>
            <a:ext cx="3008313" cy="5357850"/>
          </a:xfrm>
        </p:spPr>
        <p:style>
          <a:lnRef idx="1">
            <a:schemeClr val="accent2"/>
          </a:lnRef>
          <a:fillRef idx="2">
            <a:schemeClr val="accent2"/>
          </a:fillRef>
          <a:effectRef idx="1">
            <a:schemeClr val="accent2"/>
          </a:effectRef>
          <a:fontRef idx="minor">
            <a:schemeClr val="dk1"/>
          </a:fontRef>
        </p:style>
        <p:txBody>
          <a:bodyPr>
            <a:normAutofit/>
          </a:bodyPr>
          <a:lstStyle/>
          <a:p>
            <a:r>
              <a:rPr lang="en-US" sz="2000" dirty="0" smtClean="0"/>
              <a:t>Ultrasonic energy was first applied to the human body for medical purposes by Dr. George Ludwig in the late 1940s.</a:t>
            </a:r>
          </a:p>
          <a:p>
            <a:r>
              <a:rPr lang="en-US" sz="2000" dirty="0" smtClean="0"/>
              <a:t>  English born and educated John Wild (1914–2009) first used ultrasound to assess the thickness of bowel tissue as early as 1949: for his early work he has been described as the "father of medical ultrasound</a:t>
            </a:r>
            <a:r>
              <a:rPr lang="en-US" dirty="0" smtClean="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401080" cy="74003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smtClean="0">
                <a:solidFill>
                  <a:srgbClr val="00B050"/>
                </a:solidFill>
              </a:rPr>
              <a:t>Computerized axial tomography</a:t>
            </a:r>
            <a:endParaRPr lang="ru-RU" sz="3200" dirty="0">
              <a:solidFill>
                <a:srgbClr val="00B050"/>
              </a:solidFill>
            </a:endParaRPr>
          </a:p>
        </p:txBody>
      </p:sp>
      <p:pic>
        <p:nvPicPr>
          <p:cNvPr id="5" name="Содержимое 4" descr="en2520510.jpg"/>
          <p:cNvPicPr>
            <a:picLocks noGrp="1" noChangeAspect="1"/>
          </p:cNvPicPr>
          <p:nvPr>
            <p:ph idx="1"/>
          </p:nvPr>
        </p:nvPicPr>
        <p:blipFill>
          <a:blip r:embed="rId2" cstate="print"/>
          <a:stretch>
            <a:fillRect/>
          </a:stretch>
        </p:blipFill>
        <p:spPr>
          <a:xfrm>
            <a:off x="3643306" y="1071546"/>
            <a:ext cx="5184576" cy="5572164"/>
          </a:xfrm>
        </p:spPr>
      </p:pic>
      <p:sp>
        <p:nvSpPr>
          <p:cNvPr id="4" name="Текст 3"/>
          <p:cNvSpPr>
            <a:spLocks noGrp="1"/>
          </p:cNvSpPr>
          <p:nvPr>
            <p:ph type="body" sz="half" idx="2"/>
          </p:nvPr>
        </p:nvSpPr>
        <p:spPr>
          <a:xfrm>
            <a:off x="457200" y="1071546"/>
            <a:ext cx="3008313" cy="5500726"/>
          </a:xfrm>
        </p:spPr>
        <p:style>
          <a:lnRef idx="1">
            <a:schemeClr val="accent2"/>
          </a:lnRef>
          <a:fillRef idx="2">
            <a:schemeClr val="accent2"/>
          </a:fillRef>
          <a:effectRef idx="1">
            <a:schemeClr val="accent2"/>
          </a:effectRef>
          <a:fontRef idx="minor">
            <a:schemeClr val="dk1"/>
          </a:fontRef>
        </p:style>
        <p:txBody>
          <a:bodyPr>
            <a:noAutofit/>
          </a:bodyPr>
          <a:lstStyle/>
          <a:p>
            <a:r>
              <a:rPr lang="en-US" sz="2000" b="1" dirty="0" smtClean="0"/>
              <a:t>  The first commercially viable CT scanner was invented by Sir Godfrey Hounsfield at EMI Central Research Laboratories using X-rays. </a:t>
            </a:r>
          </a:p>
          <a:p>
            <a:r>
              <a:rPr lang="en-US" sz="2000" b="1" dirty="0" smtClean="0"/>
              <a:t>Hounsfield conceived his idea in 1967 and the first patient brain-scan was done on 1 October 1971. It was publicly announced in 1972.</a:t>
            </a:r>
          </a:p>
          <a:p>
            <a:r>
              <a:rPr lang="en-US" sz="2000" b="1" dirty="0" smtClean="0"/>
              <a:t>Hounsfield and Cormack shared the 1979 Nobel Prize in Medicine.</a:t>
            </a:r>
            <a:endParaRPr lang="ru-RU" sz="20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b="1" dirty="0" smtClean="0">
                <a:solidFill>
                  <a:schemeClr val="accent1">
                    <a:lumMod val="75000"/>
                  </a:schemeClr>
                </a:solidFill>
              </a:rPr>
              <a:t>Surgery In The 20th Century</a:t>
            </a:r>
            <a:endParaRPr lang="ru-RU" b="1" dirty="0">
              <a:solidFill>
                <a:schemeClr val="accent1">
                  <a:lumMod val="75000"/>
                </a:schemeClr>
              </a:solidFill>
            </a:endParaRPr>
          </a:p>
        </p:txBody>
      </p:sp>
      <p:pic>
        <p:nvPicPr>
          <p:cNvPr id="25602" name="Picture 2" descr="D:\Documents and Settings\Администратор\Рабочий стол\лекция\surgery.jpg"/>
          <p:cNvPicPr>
            <a:picLocks noGrp="1" noChangeAspect="1" noChangeArrowheads="1"/>
          </p:cNvPicPr>
          <p:nvPr>
            <p:ph idx="1"/>
          </p:nvPr>
        </p:nvPicPr>
        <p:blipFill>
          <a:blip r:embed="rId2" cstate="print"/>
          <a:stretch>
            <a:fillRect/>
          </a:stretch>
        </p:blipFill>
        <p:spPr bwMode="auto">
          <a:xfrm>
            <a:off x="714348" y="1571612"/>
            <a:ext cx="7786742" cy="471490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07157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dirty="0" smtClean="0"/>
              <a:t>The problem of Shock</a:t>
            </a:r>
            <a:r>
              <a:rPr lang="en-US" sz="2000" dirty="0" smtClean="0"/>
              <a:t/>
            </a:r>
            <a:br>
              <a:rPr lang="en-US" sz="2000" dirty="0" smtClean="0"/>
            </a:br>
            <a:r>
              <a:rPr lang="en-US" sz="2000" dirty="0" smtClean="0"/>
              <a:t>The first problem of the surgery in the 20</a:t>
            </a:r>
            <a:r>
              <a:rPr lang="en-US" sz="2000" baseline="30000" dirty="0" smtClean="0"/>
              <a:t>th</a:t>
            </a:r>
            <a:r>
              <a:rPr lang="en-US" sz="2000" dirty="0" smtClean="0"/>
              <a:t> century was shock  , that happens because of decrease in the effective  volume of the circulation.</a:t>
            </a:r>
            <a:endParaRPr lang="ru-RU" sz="2000" dirty="0"/>
          </a:p>
        </p:txBody>
      </p:sp>
      <p:sp>
        <p:nvSpPr>
          <p:cNvPr id="3" name="Текст 2"/>
          <p:cNvSpPr>
            <a:spLocks noGrp="1"/>
          </p:cNvSpPr>
          <p:nvPr>
            <p:ph type="body" idx="1"/>
          </p:nvPr>
        </p:nvSpPr>
        <p:spPr>
          <a:xfrm>
            <a:off x="571472" y="1500174"/>
            <a:ext cx="3925916" cy="1714512"/>
          </a:xfrm>
        </p:spPr>
        <p:style>
          <a:lnRef idx="1">
            <a:schemeClr val="accent2"/>
          </a:lnRef>
          <a:fillRef idx="2">
            <a:schemeClr val="accent2"/>
          </a:fillRef>
          <a:effectRef idx="1">
            <a:schemeClr val="accent2"/>
          </a:effectRef>
          <a:fontRef idx="minor">
            <a:schemeClr val="dk1"/>
          </a:fontRef>
        </p:style>
        <p:txBody>
          <a:bodyPr>
            <a:noAutofit/>
          </a:bodyPr>
          <a:lstStyle/>
          <a:p>
            <a:r>
              <a:rPr lang="en-US" sz="2000" dirty="0" smtClean="0"/>
              <a:t>In 1901 Karl Landsteiner discovered the AB0 blood groups . In 1914 sodium citrate was added to freshly drawn blood to prevent clotting.</a:t>
            </a:r>
            <a:endParaRPr lang="ru-RU" sz="2000" dirty="0"/>
          </a:p>
        </p:txBody>
      </p:sp>
      <p:sp>
        <p:nvSpPr>
          <p:cNvPr id="5" name="Текст 4"/>
          <p:cNvSpPr>
            <a:spLocks noGrp="1"/>
          </p:cNvSpPr>
          <p:nvPr>
            <p:ph type="body" sz="quarter" idx="3"/>
          </p:nvPr>
        </p:nvSpPr>
        <p:spPr>
          <a:xfrm>
            <a:off x="4643438" y="1428736"/>
            <a:ext cx="4043362" cy="1928826"/>
          </a:xfrm>
        </p:spPr>
        <p:style>
          <a:lnRef idx="1">
            <a:schemeClr val="accent2"/>
          </a:lnRef>
          <a:fillRef idx="2">
            <a:schemeClr val="accent2"/>
          </a:fillRef>
          <a:effectRef idx="1">
            <a:schemeClr val="accent2"/>
          </a:effectRef>
          <a:fontRef idx="minor">
            <a:schemeClr val="dk1"/>
          </a:fontRef>
        </p:style>
        <p:txBody>
          <a:bodyPr>
            <a:noAutofit/>
          </a:bodyPr>
          <a:lstStyle/>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ru-RU" sz="1800" dirty="0" smtClean="0"/>
          </a:p>
          <a:p>
            <a:endParaRPr lang="ru-RU" sz="1800" dirty="0" smtClean="0"/>
          </a:p>
          <a:p>
            <a:pPr algn="ctr"/>
            <a:r>
              <a:rPr lang="en-US" sz="1800" dirty="0" smtClean="0"/>
              <a:t>As blood transfusion increased in frequency and volume blood banks were required. </a:t>
            </a:r>
          </a:p>
          <a:p>
            <a:pPr algn="ctr"/>
            <a:r>
              <a:rPr lang="en-US" sz="1800" dirty="0" smtClean="0"/>
              <a:t>In 1933 S.S. </a:t>
            </a:r>
            <a:r>
              <a:rPr lang="en-US" sz="1800" dirty="0" err="1" smtClean="0"/>
              <a:t>Yudin</a:t>
            </a:r>
            <a:r>
              <a:rPr lang="en-US" sz="1800" dirty="0" smtClean="0"/>
              <a:t> used cadaver blood.</a:t>
            </a:r>
          </a:p>
          <a:p>
            <a:pPr algn="ctr"/>
            <a:r>
              <a:rPr lang="en-US" sz="1800" dirty="0" smtClean="0"/>
              <a:t>In 1937 B. </a:t>
            </a:r>
            <a:r>
              <a:rPr lang="en-US" sz="1800" dirty="0" err="1" smtClean="0"/>
              <a:t>Fantus</a:t>
            </a:r>
            <a:r>
              <a:rPr lang="en-US" sz="1800" dirty="0" smtClean="0"/>
              <a:t> used living donors.</a:t>
            </a:r>
          </a:p>
          <a:p>
            <a:pPr algn="ctr"/>
            <a:endParaRPr lang="ru-RU" sz="1800" dirty="0"/>
          </a:p>
        </p:txBody>
      </p:sp>
      <p:pic>
        <p:nvPicPr>
          <p:cNvPr id="26626" name="Picture 2" descr="D:\Documents and Settings\Администратор\Рабочий стол\лекция\blood_transfusion.jpg"/>
          <p:cNvPicPr>
            <a:picLocks noGrp="1" noChangeAspect="1" noChangeArrowheads="1"/>
          </p:cNvPicPr>
          <p:nvPr>
            <p:ph sz="half" idx="2"/>
          </p:nvPr>
        </p:nvPicPr>
        <p:blipFill>
          <a:blip r:embed="rId2" cstate="print"/>
          <a:stretch>
            <a:fillRect/>
          </a:stretch>
        </p:blipFill>
        <p:spPr bwMode="auto">
          <a:xfrm>
            <a:off x="571472" y="3500438"/>
            <a:ext cx="3810000" cy="3212911"/>
          </a:xfrm>
          <a:prstGeom prst="rect">
            <a:avLst/>
          </a:prstGeom>
          <a:noFill/>
        </p:spPr>
      </p:pic>
      <p:pic>
        <p:nvPicPr>
          <p:cNvPr id="26627" name="Picture 3" descr="D:\Documents and Settings\Администратор\Рабочий стол\лекция\blood bank.jpg"/>
          <p:cNvPicPr>
            <a:picLocks noGrp="1" noChangeAspect="1" noChangeArrowheads="1"/>
          </p:cNvPicPr>
          <p:nvPr>
            <p:ph sz="quarter" idx="4"/>
          </p:nvPr>
        </p:nvPicPr>
        <p:blipFill>
          <a:blip r:embed="rId3" cstate="print"/>
          <a:stretch>
            <a:fillRect/>
          </a:stretch>
        </p:blipFill>
        <p:spPr bwMode="auto">
          <a:xfrm>
            <a:off x="4786314" y="3500438"/>
            <a:ext cx="3786214" cy="321471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maska.gif"/>
          <p:cNvPicPr>
            <a:picLocks noGrp="1" noChangeAspect="1"/>
          </p:cNvPicPr>
          <p:nvPr>
            <p:ph idx="1"/>
          </p:nvPr>
        </p:nvPicPr>
        <p:blipFill>
          <a:blip r:embed="rId2" cstate="print"/>
          <a:stretch>
            <a:fillRect/>
          </a:stretch>
        </p:blipFill>
        <p:spPr>
          <a:xfrm>
            <a:off x="4786314" y="142852"/>
            <a:ext cx="4178173" cy="3286148"/>
          </a:xfrm>
          <a:ln>
            <a:solidFill>
              <a:srgbClr val="FFC000"/>
            </a:solidFill>
          </a:ln>
        </p:spPr>
      </p:pic>
      <p:sp>
        <p:nvSpPr>
          <p:cNvPr id="9" name="Текст 8"/>
          <p:cNvSpPr>
            <a:spLocks noGrp="1"/>
          </p:cNvSpPr>
          <p:nvPr>
            <p:ph type="body" sz="half" idx="2"/>
          </p:nvPr>
        </p:nvSpPr>
        <p:spPr>
          <a:xfrm>
            <a:off x="179512" y="2000240"/>
            <a:ext cx="4320480" cy="4597112"/>
          </a:xfrm>
        </p:spPr>
        <p:style>
          <a:lnRef idx="1">
            <a:schemeClr val="accent2"/>
          </a:lnRef>
          <a:fillRef idx="2">
            <a:schemeClr val="accent2"/>
          </a:fillRef>
          <a:effectRef idx="1">
            <a:schemeClr val="accent2"/>
          </a:effectRef>
          <a:fontRef idx="minor">
            <a:schemeClr val="dk1"/>
          </a:fontRef>
        </p:style>
        <p:txBody>
          <a:bodyPr>
            <a:noAutofit/>
          </a:bodyPr>
          <a:lstStyle/>
          <a:p>
            <a:r>
              <a:rPr lang="en-US" sz="2400" dirty="0" smtClean="0">
                <a:latin typeface="Times New Roman" pitchFamily="18" charset="0"/>
                <a:cs typeface="Times New Roman" pitchFamily="18" charset="0"/>
              </a:rPr>
              <a:t>Hermann </a:t>
            </a:r>
            <a:r>
              <a:rPr lang="en-US" sz="2400" dirty="0" err="1" smtClean="0">
                <a:latin typeface="Times New Roman" pitchFamily="18" charset="0"/>
                <a:cs typeface="Times New Roman" pitchFamily="18" charset="0"/>
              </a:rPr>
              <a:t>Kümmell</a:t>
            </a:r>
            <a:r>
              <a:rPr lang="en-US" sz="2400" dirty="0" smtClean="0">
                <a:latin typeface="Times New Roman" pitchFamily="18" charset="0"/>
                <a:cs typeface="Times New Roman" pitchFamily="18" charset="0"/>
              </a:rPr>
              <a:t>, of Hamburg, devised the routine of “scrubbing up.” </a:t>
            </a:r>
          </a:p>
          <a:p>
            <a:r>
              <a:rPr lang="en-US" sz="2400" dirty="0" smtClean="0">
                <a:latin typeface="Times New Roman" pitchFamily="18" charset="0"/>
                <a:cs typeface="Times New Roman" pitchFamily="18" charset="0"/>
              </a:rPr>
              <a:t>In 1890 William Stewart Halsted, of Johns Hopkins University, had rubber gloves specially made for operating.</a:t>
            </a:r>
          </a:p>
          <a:p>
            <a:r>
              <a:rPr lang="en-US" sz="2400" dirty="0" smtClean="0">
                <a:latin typeface="Times New Roman" pitchFamily="18" charset="0"/>
                <a:cs typeface="Times New Roman" pitchFamily="18" charset="0"/>
              </a:rPr>
              <a:t>In 1896 Johannes von </a:t>
            </a:r>
            <a:r>
              <a:rPr lang="en-US" sz="2400" dirty="0" err="1" smtClean="0">
                <a:latin typeface="Times New Roman" pitchFamily="18" charset="0"/>
                <a:cs typeface="Times New Roman" pitchFamily="18" charset="0"/>
              </a:rPr>
              <a:t>Mikulicz-Radecki</a:t>
            </a:r>
            <a:r>
              <a:rPr lang="en-US" sz="2400" dirty="0" smtClean="0">
                <a:latin typeface="Times New Roman" pitchFamily="18" charset="0"/>
                <a:cs typeface="Times New Roman" pitchFamily="18" charset="0"/>
              </a:rPr>
              <a:t>, a Pole working at Breslau, Ger., invented the gauze mask.</a:t>
            </a:r>
            <a:endParaRPr lang="ru-RU" sz="2400" dirty="0" smtClean="0">
              <a:latin typeface="Times New Roman" pitchFamily="18" charset="0"/>
              <a:cs typeface="Times New Roman" pitchFamily="18" charset="0"/>
            </a:endParaRPr>
          </a:p>
        </p:txBody>
      </p:sp>
      <p:sp>
        <p:nvSpPr>
          <p:cNvPr id="4" name="Овал 3"/>
          <p:cNvSpPr/>
          <p:nvPr/>
        </p:nvSpPr>
        <p:spPr>
          <a:xfrm>
            <a:off x="214282" y="142852"/>
            <a:ext cx="3929090" cy="1557342"/>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Times New Roman" pitchFamily="18" charset="0"/>
                <a:cs typeface="Times New Roman" pitchFamily="18" charset="0"/>
              </a:rPr>
              <a:t>Aseptic and antiseptic</a:t>
            </a:r>
            <a:endParaRPr lang="ru-RU" sz="2800" dirty="0">
              <a:latin typeface="Times New Roman" pitchFamily="18" charset="0"/>
              <a:cs typeface="Times New Roman" pitchFamily="18" charset="0"/>
            </a:endParaRPr>
          </a:p>
        </p:txBody>
      </p:sp>
      <p:pic>
        <p:nvPicPr>
          <p:cNvPr id="5" name="Содержимое 3" descr="chgprod.jpg"/>
          <p:cNvPicPr>
            <a:picLocks noChangeAspect="1"/>
          </p:cNvPicPr>
          <p:nvPr/>
        </p:nvPicPr>
        <p:blipFill>
          <a:blip r:embed="rId3" cstate="print"/>
          <a:stretch>
            <a:fillRect/>
          </a:stretch>
        </p:blipFill>
        <p:spPr>
          <a:xfrm>
            <a:off x="4786314" y="3571876"/>
            <a:ext cx="4214842" cy="307183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INFECTIOUS DISEASES AND CHEMOTHERAPY</a:t>
            </a:r>
            <a:endParaRPr lang="ru-RU" dirty="0"/>
          </a:p>
        </p:txBody>
      </p:sp>
      <p:pic>
        <p:nvPicPr>
          <p:cNvPr id="2051" name="Picture 3" descr="D:\Documents and Settings\Администратор\Рабочий стол\лекция\1298818703_vsemirnuyu-organizaciyu-zdorovya-bespokoit-nashestvie-bakteriy-stoykih-k-antibiotikam.jpg"/>
          <p:cNvPicPr>
            <a:picLocks noGrp="1" noChangeAspect="1" noChangeArrowheads="1"/>
          </p:cNvPicPr>
          <p:nvPr>
            <p:ph idx="1"/>
          </p:nvPr>
        </p:nvPicPr>
        <p:blipFill>
          <a:blip r:embed="rId2" cstate="print"/>
          <a:srcRect/>
          <a:stretch>
            <a:fillRect/>
          </a:stretch>
        </p:blipFill>
        <p:spPr bwMode="auto">
          <a:xfrm>
            <a:off x="1554691" y="1600200"/>
            <a:ext cx="6034617" cy="504351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143380"/>
            <a:ext cx="5486400" cy="642942"/>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dirty="0" smtClean="0"/>
              <a:t>                        </a:t>
            </a:r>
            <a:r>
              <a:rPr lang="en-US" sz="4000" dirty="0" smtClean="0"/>
              <a:t>ANESTHESIA</a:t>
            </a:r>
            <a:endParaRPr lang="ru-RU" dirty="0"/>
          </a:p>
        </p:txBody>
      </p:sp>
      <p:sp>
        <p:nvSpPr>
          <p:cNvPr id="4" name="Текст 3"/>
          <p:cNvSpPr>
            <a:spLocks noGrp="1"/>
          </p:cNvSpPr>
          <p:nvPr>
            <p:ph type="body" sz="half" idx="2"/>
          </p:nvPr>
        </p:nvSpPr>
        <p:spPr>
          <a:xfrm>
            <a:off x="357158" y="5000636"/>
            <a:ext cx="8429684" cy="1571636"/>
          </a:xfrm>
        </p:spPr>
        <p:style>
          <a:lnRef idx="1">
            <a:schemeClr val="accent2"/>
          </a:lnRef>
          <a:fillRef idx="2">
            <a:schemeClr val="accent2"/>
          </a:fillRef>
          <a:effectRef idx="1">
            <a:schemeClr val="accent2"/>
          </a:effectRef>
          <a:fontRef idx="minor">
            <a:schemeClr val="dk1"/>
          </a:fontRef>
        </p:style>
        <p:txBody>
          <a:bodyPr>
            <a:normAutofit fontScale="92500" lnSpcReduction="20000"/>
          </a:bodyPr>
          <a:lstStyle/>
          <a:p>
            <a:r>
              <a:rPr lang="en-US" sz="1600" b="1" dirty="0" smtClean="0"/>
              <a:t>        </a:t>
            </a:r>
            <a:r>
              <a:rPr lang="en-US" sz="1800" b="1" dirty="0" smtClean="0"/>
              <a:t>IN 1933 – INTRODUCTION OF THE GENERAL ANESTHTIC  </a:t>
            </a:r>
            <a:r>
              <a:rPr lang="en-US" sz="2200" b="1" dirty="0" smtClean="0">
                <a:solidFill>
                  <a:srgbClr val="FF0000"/>
                </a:solidFill>
              </a:rPr>
              <a:t>CYCLOPROPANE</a:t>
            </a:r>
            <a:r>
              <a:rPr lang="en-US" sz="1800" b="1" dirty="0" smtClean="0">
                <a:solidFill>
                  <a:srgbClr val="FF0000"/>
                </a:solidFill>
              </a:rPr>
              <a:t>  </a:t>
            </a:r>
            <a:r>
              <a:rPr lang="en-US" sz="1800" b="1" dirty="0" smtClean="0"/>
              <a:t> BY RALPH WATERS</a:t>
            </a:r>
          </a:p>
          <a:p>
            <a:r>
              <a:rPr lang="en-US" sz="1800" b="1" dirty="0" smtClean="0"/>
              <a:t>         IN 1937 – INTRAVENOSUS ANESTHESIA WAS INTRODUCED – JOHN LUNDY USED </a:t>
            </a:r>
            <a:r>
              <a:rPr lang="en-US" sz="2200" b="1" dirty="0" smtClean="0">
                <a:solidFill>
                  <a:srgbClr val="FF0000"/>
                </a:solidFill>
              </a:rPr>
              <a:t>PENTOTHAL   </a:t>
            </a:r>
            <a:r>
              <a:rPr lang="en-US" sz="1800" b="1" dirty="0" smtClean="0"/>
              <a:t>FOR FIRST</a:t>
            </a:r>
          </a:p>
          <a:p>
            <a:r>
              <a:rPr lang="en-US" sz="1800" b="1" dirty="0" smtClean="0"/>
              <a:t>         IN 1942 GRIFFITH AND JOHNSON PRODUCED MUSCULAR PARALYSIS BY THE INJECTION OF   </a:t>
            </a:r>
            <a:r>
              <a:rPr lang="en-US" sz="2200" b="1" dirty="0" smtClean="0">
                <a:solidFill>
                  <a:srgbClr val="FF0000"/>
                </a:solidFill>
              </a:rPr>
              <a:t>CURARE</a:t>
            </a:r>
            <a:endParaRPr lang="ru-RU" sz="2200" b="1" dirty="0">
              <a:solidFill>
                <a:srgbClr val="FF0000"/>
              </a:solidFill>
            </a:endParaRPr>
          </a:p>
        </p:txBody>
      </p:sp>
      <p:pic>
        <p:nvPicPr>
          <p:cNvPr id="27650" name="Picture 2" descr="D:\Documents and Settings\Администратор\Рабочий стол\лекция\anesth.jpg"/>
          <p:cNvPicPr>
            <a:picLocks noGrp="1" noChangeAspect="1" noChangeArrowheads="1"/>
          </p:cNvPicPr>
          <p:nvPr>
            <p:ph type="pic" idx="1"/>
          </p:nvPr>
        </p:nvPicPr>
        <p:blipFill>
          <a:blip r:embed="rId2" cstate="print"/>
          <a:srcRect t="8065" b="8065"/>
          <a:stretch>
            <a:fillRect/>
          </a:stretch>
        </p:blipFill>
        <p:spPr bwMode="auto">
          <a:xfrm>
            <a:off x="1792288" y="428605"/>
            <a:ext cx="5486400" cy="3500461"/>
          </a:xfrm>
          <a:prstGeom prst="rect">
            <a:avLst/>
          </a:prstGeom>
          <a:noFill/>
          <a:ln>
            <a:solidFill>
              <a:srgbClr val="FF0000"/>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3050"/>
            <a:ext cx="8219256" cy="72705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3200" i="1" cap="all" dirty="0" smtClean="0">
                <a:latin typeface="Times New Roman" pitchFamily="18" charset="0"/>
                <a:cs typeface="Times New Roman" pitchFamily="18" charset="0"/>
              </a:rPr>
              <a:t>ABDOMINAL SURGERY</a:t>
            </a:r>
            <a:endParaRPr lang="ru-RU" sz="3200" dirty="0">
              <a:latin typeface="Times New Roman" pitchFamily="18" charset="0"/>
              <a:cs typeface="Times New Roman" pitchFamily="18" charset="0"/>
            </a:endParaRPr>
          </a:p>
        </p:txBody>
      </p:sp>
      <p:pic>
        <p:nvPicPr>
          <p:cNvPr id="8" name="Содержимое 7" descr="200802291436_26430_000.jpg"/>
          <p:cNvPicPr>
            <a:picLocks noGrp="1" noChangeAspect="1"/>
          </p:cNvPicPr>
          <p:nvPr>
            <p:ph idx="1"/>
          </p:nvPr>
        </p:nvPicPr>
        <p:blipFill>
          <a:blip r:embed="rId2" cstate="print"/>
          <a:stretch>
            <a:fillRect/>
          </a:stretch>
        </p:blipFill>
        <p:spPr>
          <a:xfrm>
            <a:off x="5000628" y="1428736"/>
            <a:ext cx="3672408" cy="5214974"/>
          </a:xfrm>
          <a:ln w="76200">
            <a:solidFill>
              <a:srgbClr val="FFFF00"/>
            </a:solidFill>
          </a:ln>
        </p:spPr>
      </p:pic>
      <p:sp>
        <p:nvSpPr>
          <p:cNvPr id="7" name="Текст 6"/>
          <p:cNvSpPr>
            <a:spLocks noGrp="1"/>
          </p:cNvSpPr>
          <p:nvPr>
            <p:ph type="body" sz="half" idx="2"/>
          </p:nvPr>
        </p:nvSpPr>
        <p:spPr>
          <a:xfrm>
            <a:off x="285720" y="1285860"/>
            <a:ext cx="4430296" cy="5383500"/>
          </a:xfrm>
        </p:spPr>
        <p:style>
          <a:lnRef idx="1">
            <a:schemeClr val="accent6"/>
          </a:lnRef>
          <a:fillRef idx="2">
            <a:schemeClr val="accent6"/>
          </a:fillRef>
          <a:effectRef idx="1">
            <a:schemeClr val="accent6"/>
          </a:effectRef>
          <a:fontRef idx="minor">
            <a:schemeClr val="dk1"/>
          </a:fontRef>
        </p:style>
        <p:txBody>
          <a:bodyPr>
            <a:normAutofit/>
          </a:bodyPr>
          <a:lstStyle/>
          <a:p>
            <a:pPr>
              <a:buFont typeface="Arial" pitchFamily="34" charset="0"/>
              <a:buChar char="•"/>
            </a:pPr>
            <a:r>
              <a:rPr lang="en-US" sz="3200" dirty="0" smtClean="0">
                <a:latin typeface="Times New Roman" pitchFamily="18" charset="0"/>
                <a:cs typeface="Times New Roman" pitchFamily="18" charset="0"/>
              </a:rPr>
              <a:t>In 1881 </a:t>
            </a:r>
            <a:r>
              <a:rPr lang="en-US" sz="3200" dirty="0" err="1" smtClean="0">
                <a:latin typeface="Times New Roman" pitchFamily="18" charset="0"/>
                <a:cs typeface="Times New Roman" pitchFamily="18" charset="0"/>
              </a:rPr>
              <a:t>Billroth</a:t>
            </a:r>
            <a:r>
              <a:rPr lang="en-US" sz="3200" dirty="0" smtClean="0">
                <a:latin typeface="Times New Roman" pitchFamily="18" charset="0"/>
                <a:cs typeface="Times New Roman" pitchFamily="18" charset="0"/>
              </a:rPr>
              <a:t> had performed the first successful removal of part of the stomach for cancer. </a:t>
            </a:r>
          </a:p>
          <a:p>
            <a:pPr>
              <a:buFont typeface="Arial" pitchFamily="34" charset="0"/>
              <a:buChar char="•"/>
            </a:pPr>
            <a:r>
              <a:rPr lang="en-US" sz="3200" dirty="0" smtClean="0">
                <a:latin typeface="Times New Roman" pitchFamily="18" charset="0"/>
                <a:cs typeface="Times New Roman" pitchFamily="18" charset="0"/>
              </a:rPr>
              <a:t>By 1891 had carried out 41 more of these operations with 16 deaths—a remarkable achievement for that era.</a:t>
            </a:r>
            <a:endParaRPr lang="ru-RU" sz="3200" dirty="0" smtClean="0">
              <a:latin typeface="Times New Roman" pitchFamily="18" charset="0"/>
              <a:cs typeface="Times New Roman" pitchFamily="18" charset="0"/>
            </a:endParaRP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186766" cy="79849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4000" i="1" dirty="0" smtClean="0">
                <a:solidFill>
                  <a:schemeClr val="tx1"/>
                </a:solidFill>
                <a:latin typeface="Times New Roman" pitchFamily="18" charset="0"/>
                <a:cs typeface="Times New Roman" pitchFamily="18" charset="0"/>
              </a:rPr>
              <a:t>HEART   SURGERY</a:t>
            </a:r>
            <a:endParaRPr lang="ru-RU" sz="4000" i="1" dirty="0">
              <a:solidFill>
                <a:schemeClr val="tx1"/>
              </a:solidFill>
              <a:latin typeface="Times New Roman" pitchFamily="18" charset="0"/>
              <a:cs typeface="Times New Roman" pitchFamily="18" charset="0"/>
            </a:endParaRPr>
          </a:p>
        </p:txBody>
      </p:sp>
      <p:pic>
        <p:nvPicPr>
          <p:cNvPr id="5" name="Содержимое 4" descr="mitral-valve-surgery.jpg"/>
          <p:cNvPicPr>
            <a:picLocks noGrp="1" noChangeAspect="1"/>
          </p:cNvPicPr>
          <p:nvPr>
            <p:ph idx="1"/>
          </p:nvPr>
        </p:nvPicPr>
        <p:blipFill>
          <a:blip r:embed="rId2" cstate="print"/>
          <a:stretch>
            <a:fillRect/>
          </a:stretch>
        </p:blipFill>
        <p:spPr>
          <a:xfrm>
            <a:off x="4000496" y="1214422"/>
            <a:ext cx="4857784" cy="5500726"/>
          </a:xfrm>
        </p:spPr>
      </p:pic>
      <p:sp>
        <p:nvSpPr>
          <p:cNvPr id="4" name="Текст 3"/>
          <p:cNvSpPr>
            <a:spLocks noGrp="1"/>
          </p:cNvSpPr>
          <p:nvPr>
            <p:ph type="body" sz="half" idx="2"/>
          </p:nvPr>
        </p:nvSpPr>
        <p:spPr>
          <a:xfrm>
            <a:off x="500034" y="1357298"/>
            <a:ext cx="3214710" cy="5286412"/>
          </a:xfrm>
        </p:spPr>
        <p:style>
          <a:lnRef idx="1">
            <a:schemeClr val="accent6"/>
          </a:lnRef>
          <a:fillRef idx="2">
            <a:schemeClr val="accent6"/>
          </a:fillRef>
          <a:effectRef idx="1">
            <a:schemeClr val="accent6"/>
          </a:effectRef>
          <a:fontRef idx="minor">
            <a:schemeClr val="dk1"/>
          </a:fontRef>
        </p:style>
        <p:txBody>
          <a:bodyPr>
            <a:normAutofit lnSpcReduction="10000"/>
          </a:bodyPr>
          <a:lstStyle/>
          <a:p>
            <a:r>
              <a:rPr lang="en-US" b="1" dirty="0" smtClean="0"/>
              <a:t> </a:t>
            </a:r>
            <a:r>
              <a:rPr lang="en-US" sz="1600" b="1" dirty="0" smtClean="0">
                <a:latin typeface="Times New Roman" pitchFamily="18" charset="0"/>
                <a:cs typeface="Times New Roman" pitchFamily="18" charset="0"/>
              </a:rPr>
              <a:t>1912 – OPERATION ON THE AORTIC  VALVE ( TUFFIER)</a:t>
            </a:r>
          </a:p>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 1923 – CUTLER OPERATED MITRAL STENOSIS</a:t>
            </a:r>
          </a:p>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1938 -  GROSS SUCCESSFULLY TIED OFF A PERSISTENT DUCTUS ARTERIOSUS</a:t>
            </a:r>
          </a:p>
          <a:p>
            <a:endParaRPr lang="ru-RU" sz="1600" b="1"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1953 – </a:t>
            </a:r>
            <a:r>
              <a:rPr lang="en-US" sz="1600" b="1" dirty="0" smtClean="0">
                <a:latin typeface="Times New Roman" pitchFamily="18" charset="0"/>
                <a:cs typeface="Times New Roman" pitchFamily="18" charset="0"/>
              </a:rPr>
              <a:t> JOHN GIBBON USED THE HEART- LUNG MACHINE TO SUPPLY OXYGEN WHILE HE CLOSED A HOLE IN THE SEPTUM BETWEEN THE ATRIA</a:t>
            </a:r>
          </a:p>
          <a:p>
            <a:endParaRPr lang="en-US" sz="1600" b="1" dirty="0" smtClean="0">
              <a:latin typeface="Times New Roman" pitchFamily="18" charset="0"/>
              <a:cs typeface="Times New Roman" pitchFamily="18" charset="0"/>
            </a:endParaRPr>
          </a:p>
          <a:p>
            <a:r>
              <a:rPr lang="en-US" sz="1600" b="1" dirty="0" smtClean="0">
                <a:latin typeface="Times New Roman" pitchFamily="18" charset="0"/>
                <a:cs typeface="Times New Roman" pitchFamily="18" charset="0"/>
              </a:rPr>
              <a:t>    A NEW FORM OF HEART SURGERY IS VERY POPULAR NOW – ROBOT-ASSISTED SURGERY.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8678198" cy="655620"/>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n-US" sz="2800" i="1" dirty="0" smtClean="0">
                <a:latin typeface="Times New Roman" pitchFamily="18" charset="0"/>
                <a:cs typeface="Times New Roman" pitchFamily="18" charset="0"/>
              </a:rPr>
              <a:t>ORGAN TRANSPLANTATION</a:t>
            </a:r>
            <a:endParaRPr lang="ru-RU" sz="2800" i="1" dirty="0">
              <a:latin typeface="Times New Roman" pitchFamily="18" charset="0"/>
              <a:cs typeface="Times New Roman" pitchFamily="18" charset="0"/>
            </a:endParaRPr>
          </a:p>
        </p:txBody>
      </p:sp>
      <p:pic>
        <p:nvPicPr>
          <p:cNvPr id="5" name="Содержимое 4" descr="organ-transplant.jpg"/>
          <p:cNvPicPr>
            <a:picLocks noGrp="1" noChangeAspect="1"/>
          </p:cNvPicPr>
          <p:nvPr>
            <p:ph idx="1"/>
          </p:nvPr>
        </p:nvPicPr>
        <p:blipFill>
          <a:blip r:embed="rId2" cstate="print"/>
          <a:stretch>
            <a:fillRect/>
          </a:stretch>
        </p:blipFill>
        <p:spPr>
          <a:xfrm>
            <a:off x="4357686" y="1214422"/>
            <a:ext cx="4606802" cy="5454937"/>
          </a:xfrm>
        </p:spPr>
      </p:pic>
      <p:sp>
        <p:nvSpPr>
          <p:cNvPr id="4" name="Текст 3"/>
          <p:cNvSpPr>
            <a:spLocks noGrp="1"/>
          </p:cNvSpPr>
          <p:nvPr>
            <p:ph type="body" sz="half" idx="2"/>
          </p:nvPr>
        </p:nvSpPr>
        <p:spPr>
          <a:xfrm>
            <a:off x="179512" y="1214422"/>
            <a:ext cx="3963859" cy="5357850"/>
          </a:xfrm>
        </p:spPr>
        <p:style>
          <a:lnRef idx="1">
            <a:schemeClr val="accent6"/>
          </a:lnRef>
          <a:fillRef idx="2">
            <a:schemeClr val="accent6"/>
          </a:fillRef>
          <a:effectRef idx="1">
            <a:schemeClr val="accent6"/>
          </a:effectRef>
          <a:fontRef idx="minor">
            <a:schemeClr val="dk1"/>
          </a:fontRef>
        </p:style>
        <p:txBody>
          <a:bodyPr>
            <a:normAutofit/>
          </a:bodyPr>
          <a:lstStyle/>
          <a:p>
            <a:r>
              <a:rPr lang="en-US" sz="2000" b="1" dirty="0" smtClean="0">
                <a:latin typeface="Times New Roman" pitchFamily="18" charset="0"/>
                <a:cs typeface="Times New Roman" pitchFamily="18" charset="0"/>
              </a:rPr>
              <a:t>1905: First successful cornea transplant by Eduard </a:t>
            </a:r>
            <a:r>
              <a:rPr lang="en-US" sz="2000" b="1" dirty="0" err="1" smtClean="0">
                <a:latin typeface="Times New Roman" pitchFamily="18" charset="0"/>
                <a:cs typeface="Times New Roman" pitchFamily="18" charset="0"/>
              </a:rPr>
              <a:t>Zirm</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1954: First successful kidney transplant by J. Hartwell Harrison and Joseph Murray</a:t>
            </a:r>
          </a:p>
          <a:p>
            <a:r>
              <a:rPr lang="en-US" sz="2000" b="1" dirty="0" smtClean="0">
                <a:latin typeface="Times New Roman" pitchFamily="18" charset="0"/>
                <a:cs typeface="Times New Roman" pitchFamily="18" charset="0"/>
              </a:rPr>
              <a:t>1967: First successful liver transplant </a:t>
            </a:r>
          </a:p>
          <a:p>
            <a:r>
              <a:rPr lang="en-US" sz="2000" b="1" dirty="0" smtClean="0">
                <a:latin typeface="Times New Roman" pitchFamily="18" charset="0"/>
                <a:cs typeface="Times New Roman" pitchFamily="18" charset="0"/>
              </a:rPr>
              <a:t>1967: First successful heart transplant by Christian Barnard</a:t>
            </a:r>
          </a:p>
          <a:p>
            <a:r>
              <a:rPr lang="en-US" sz="2000" b="1" dirty="0" smtClean="0">
                <a:latin typeface="Times New Roman" pitchFamily="18" charset="0"/>
                <a:cs typeface="Times New Roman" pitchFamily="18" charset="0"/>
              </a:rPr>
              <a:t>1986: First successful double-lung transplant</a:t>
            </a:r>
          </a:p>
          <a:p>
            <a:r>
              <a:rPr lang="en-US" sz="2000" b="1" dirty="0" smtClean="0">
                <a:latin typeface="Times New Roman" pitchFamily="18" charset="0"/>
                <a:cs typeface="Times New Roman" pitchFamily="18" charset="0"/>
              </a:rPr>
              <a:t>1998: First successful hand transplant</a:t>
            </a:r>
          </a:p>
          <a:p>
            <a:r>
              <a:rPr lang="en-US" sz="2000" b="1" dirty="0" smtClean="0">
                <a:latin typeface="Times New Roman" pitchFamily="18" charset="0"/>
                <a:cs typeface="Times New Roman" pitchFamily="18" charset="0"/>
              </a:rPr>
              <a:t>2010: First full facial transplant</a:t>
            </a:r>
          </a:p>
          <a:p>
            <a:r>
              <a:rPr lang="en-US" sz="2000" b="1" dirty="0" smtClean="0">
                <a:latin typeface="Times New Roman" pitchFamily="18" charset="0"/>
                <a:cs typeface="Times New Roman" pitchFamily="18" charset="0"/>
              </a:rPr>
              <a:t>2011: First double leg transplant</a:t>
            </a:r>
          </a:p>
          <a:p>
            <a:endParaRPr lang="en-US" sz="18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US" b="1" i="1" dirty="0" smtClean="0">
                <a:solidFill>
                  <a:schemeClr val="tx1">
                    <a:lumMod val="85000"/>
                    <a:lumOff val="15000"/>
                  </a:schemeClr>
                </a:solidFill>
              </a:rPr>
              <a:t>THE MISTAKES OF MEDICINE</a:t>
            </a:r>
            <a:endParaRPr lang="ru-RU" b="1" i="1" dirty="0">
              <a:solidFill>
                <a:schemeClr val="tx1">
                  <a:lumMod val="85000"/>
                  <a:lumOff val="15000"/>
                </a:schemeClr>
              </a:solidFill>
            </a:endParaRPr>
          </a:p>
        </p:txBody>
      </p:sp>
      <p:pic>
        <p:nvPicPr>
          <p:cNvPr id="4" name="Содержимое 3" descr="MedicalError.jpg"/>
          <p:cNvPicPr>
            <a:picLocks noGrp="1" noChangeAspect="1"/>
          </p:cNvPicPr>
          <p:nvPr>
            <p:ph idx="1"/>
          </p:nvPr>
        </p:nvPicPr>
        <p:blipFill>
          <a:blip r:embed="rId2" cstate="print"/>
          <a:stretch>
            <a:fillRect/>
          </a:stretch>
        </p:blipFill>
        <p:spPr>
          <a:xfrm>
            <a:off x="1835696" y="1700808"/>
            <a:ext cx="5470723" cy="4536504"/>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401080" cy="714380"/>
          </a:xfrm>
        </p:spPr>
        <p:txBody>
          <a:bodyPr>
            <a:normAutofit/>
          </a:bodyPr>
          <a:lstStyle/>
          <a:p>
            <a:r>
              <a:rPr lang="en-US" sz="2800" i="1" dirty="0" smtClean="0">
                <a:solidFill>
                  <a:srgbClr val="FF0000"/>
                </a:solidFill>
              </a:rPr>
              <a:t>THE SOOTHING SYRUP FOR THE CHILDREN</a:t>
            </a:r>
            <a:endParaRPr lang="ru-RU" sz="2800" i="1" dirty="0">
              <a:solidFill>
                <a:srgbClr val="FF0000"/>
              </a:solidFill>
            </a:endParaRPr>
          </a:p>
        </p:txBody>
      </p:sp>
      <p:pic>
        <p:nvPicPr>
          <p:cNvPr id="5" name="Содержимое 4" descr="00023343_n1.jpg"/>
          <p:cNvPicPr>
            <a:picLocks noGrp="1" noChangeAspect="1"/>
          </p:cNvPicPr>
          <p:nvPr>
            <p:ph idx="1"/>
          </p:nvPr>
        </p:nvPicPr>
        <p:blipFill>
          <a:blip r:embed="rId2" cstate="print"/>
          <a:stretch>
            <a:fillRect/>
          </a:stretch>
        </p:blipFill>
        <p:spPr>
          <a:xfrm rot="-5400000">
            <a:off x="3895049" y="1671929"/>
            <a:ext cx="4666270" cy="4608512"/>
          </a:xfrm>
        </p:spPr>
      </p:pic>
      <p:sp>
        <p:nvSpPr>
          <p:cNvPr id="4" name="Текст 3"/>
          <p:cNvSpPr>
            <a:spLocks noGrp="1"/>
          </p:cNvSpPr>
          <p:nvPr>
            <p:ph type="body" sz="half" idx="2"/>
          </p:nvPr>
        </p:nvSpPr>
        <p:spPr>
          <a:xfrm>
            <a:off x="457200" y="1988840"/>
            <a:ext cx="3008313" cy="4464496"/>
          </a:xfrm>
        </p:spPr>
        <p:txBody>
          <a:bodyPr>
            <a:normAutofit/>
          </a:bodyPr>
          <a:lstStyle/>
          <a:p>
            <a:r>
              <a:rPr lang="en-US" sz="2000" dirty="0" smtClean="0"/>
              <a:t>In 19</a:t>
            </a:r>
            <a:r>
              <a:rPr lang="en-US" sz="2000" baseline="30000" dirty="0" smtClean="0"/>
              <a:t>th</a:t>
            </a:r>
            <a:r>
              <a:rPr lang="en-US" sz="2000" dirty="0" smtClean="0"/>
              <a:t> century this soothing syrup for the children was very popular. It was considered to be absolutely safe.  In fact, this small bottle with magic medicine contains 65 mg of pure morphine, </a:t>
            </a:r>
            <a:r>
              <a:rPr lang="en-US" sz="2000" dirty="0" err="1" smtClean="0"/>
              <a:t>chloroforme</a:t>
            </a:r>
            <a:r>
              <a:rPr lang="en-US" sz="2000" dirty="0" smtClean="0"/>
              <a:t>, heroine etc. So, no wonder that a lot of children died because of such treatment.</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endParaRPr lang="ru-RU" dirty="0"/>
          </a:p>
        </p:txBody>
      </p:sp>
      <p:sp>
        <p:nvSpPr>
          <p:cNvPr id="4" name="Текст 3"/>
          <p:cNvSpPr>
            <a:spLocks noGrp="1"/>
          </p:cNvSpPr>
          <p:nvPr>
            <p:ph type="body" sz="half" idx="2"/>
          </p:nvPr>
        </p:nvSpPr>
        <p:spPr>
          <a:xfrm>
            <a:off x="1115616" y="5367338"/>
            <a:ext cx="7200800" cy="1158006"/>
          </a:xfrm>
        </p:spPr>
        <p:txBody>
          <a:bodyPr>
            <a:normAutofit lnSpcReduction="10000"/>
          </a:bodyPr>
          <a:lstStyle/>
          <a:p>
            <a:r>
              <a:rPr lang="en-US" dirty="0" smtClean="0"/>
              <a:t>                 </a:t>
            </a:r>
            <a:r>
              <a:rPr lang="en-US" sz="2400" i="1" dirty="0" smtClean="0"/>
              <a:t>IT IS ALMOST IMPOSSIBLE, BUT IN 19</a:t>
            </a:r>
            <a:r>
              <a:rPr lang="en-US" sz="2400" i="1" baseline="30000" dirty="0" smtClean="0"/>
              <a:t>TH</a:t>
            </a:r>
            <a:r>
              <a:rPr lang="en-US" sz="2400" i="1" dirty="0" smtClean="0"/>
              <a:t> CENTURY PEOPLE TREATED COUGH , USING HEROIN, WITHOUT KNOWING HOW DANGEROUS IT IS.</a:t>
            </a:r>
            <a:endParaRPr lang="ru-RU" dirty="0"/>
          </a:p>
        </p:txBody>
      </p:sp>
      <p:pic>
        <p:nvPicPr>
          <p:cNvPr id="7" name="Рисунок 6" descr="00023343_n3 (1).jpg"/>
          <p:cNvPicPr>
            <a:picLocks noGrp="1" noChangeAspect="1"/>
          </p:cNvPicPr>
          <p:nvPr>
            <p:ph type="pic" idx="1"/>
          </p:nvPr>
        </p:nvPicPr>
        <p:blipFill>
          <a:blip r:embed="rId2" cstate="print"/>
          <a:srcRect/>
          <a:stretch>
            <a:fillRect/>
          </a:stretch>
        </p:blipFill>
        <p:spPr>
          <a:xfrm>
            <a:off x="1187624" y="476672"/>
            <a:ext cx="6840760" cy="460851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i="1" dirty="0" smtClean="0">
                <a:solidFill>
                  <a:srgbClr val="FF0000"/>
                </a:solidFill>
              </a:rPr>
              <a:t>THE MERCURY</a:t>
            </a:r>
            <a:endParaRPr lang="ru-RU" sz="3600" i="1" dirty="0">
              <a:solidFill>
                <a:srgbClr val="FF0000"/>
              </a:solidFill>
            </a:endParaRPr>
          </a:p>
        </p:txBody>
      </p:sp>
      <p:pic>
        <p:nvPicPr>
          <p:cNvPr id="5" name="Содержимое 4" descr="Hydrargyrum.jpg"/>
          <p:cNvPicPr>
            <a:picLocks noGrp="1" noChangeAspect="1"/>
          </p:cNvPicPr>
          <p:nvPr>
            <p:ph idx="1"/>
          </p:nvPr>
        </p:nvPicPr>
        <p:blipFill>
          <a:blip r:embed="rId2" cstate="print"/>
          <a:stretch>
            <a:fillRect/>
          </a:stretch>
        </p:blipFill>
        <p:spPr>
          <a:xfrm>
            <a:off x="4211960" y="1556792"/>
            <a:ext cx="4392488" cy="4608512"/>
          </a:xfrm>
        </p:spPr>
      </p:pic>
      <p:sp>
        <p:nvSpPr>
          <p:cNvPr id="4" name="Текст 3"/>
          <p:cNvSpPr>
            <a:spLocks noGrp="1"/>
          </p:cNvSpPr>
          <p:nvPr>
            <p:ph type="body" sz="half" idx="2"/>
          </p:nvPr>
        </p:nvSpPr>
        <p:spPr/>
        <p:txBody>
          <a:bodyPr>
            <a:normAutofit/>
          </a:bodyPr>
          <a:lstStyle/>
          <a:p>
            <a:r>
              <a:rPr lang="en-US" sz="2400" dirty="0" smtClean="0"/>
              <a:t>A physician Robert </a:t>
            </a:r>
            <a:r>
              <a:rPr lang="en-US" sz="2400" dirty="0" err="1" smtClean="0"/>
              <a:t>Patric</a:t>
            </a:r>
            <a:r>
              <a:rPr lang="en-US" sz="2400" dirty="0" smtClean="0"/>
              <a:t>  promised to cure almost all diseases with the mercury (Hg).  Despite terrible symptoms of overdose – heartache, cough, hallucinations  and disturbance of consciousness – this treatment was very popular.</a:t>
            </a:r>
            <a:endParaRPr lang="ru-RU"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i="1" dirty="0" smtClean="0">
                <a:solidFill>
                  <a:srgbClr val="FF0000"/>
                </a:solidFill>
              </a:rPr>
              <a:t>THE LOBOTOMY</a:t>
            </a:r>
            <a:endParaRPr lang="ru-RU" sz="4000" i="1" dirty="0">
              <a:solidFill>
                <a:srgbClr val="FF0000"/>
              </a:solidFill>
            </a:endParaRPr>
          </a:p>
        </p:txBody>
      </p:sp>
      <p:pic>
        <p:nvPicPr>
          <p:cNvPr id="5" name="Содержимое 4" descr="00023343_n5.jpg"/>
          <p:cNvPicPr>
            <a:picLocks noGrp="1" noChangeAspect="1"/>
          </p:cNvPicPr>
          <p:nvPr>
            <p:ph idx="1"/>
          </p:nvPr>
        </p:nvPicPr>
        <p:blipFill>
          <a:blip r:embed="rId2" cstate="print"/>
          <a:stretch>
            <a:fillRect/>
          </a:stretch>
        </p:blipFill>
        <p:spPr>
          <a:xfrm>
            <a:off x="3779911" y="260648"/>
            <a:ext cx="4824536" cy="5904656"/>
          </a:xfrm>
        </p:spPr>
      </p:pic>
      <p:sp>
        <p:nvSpPr>
          <p:cNvPr id="4" name="Текст 3"/>
          <p:cNvSpPr>
            <a:spLocks noGrp="1"/>
          </p:cNvSpPr>
          <p:nvPr>
            <p:ph type="body" sz="half" idx="2"/>
          </p:nvPr>
        </p:nvSpPr>
        <p:spPr/>
        <p:txBody>
          <a:bodyPr>
            <a:noAutofit/>
          </a:bodyPr>
          <a:lstStyle/>
          <a:p>
            <a:r>
              <a:rPr lang="en-US" sz="2400" dirty="0" smtClean="0"/>
              <a:t>The dissection of the brain was very popular in the 1</a:t>
            </a:r>
            <a:r>
              <a:rPr lang="en-US" sz="2400" baseline="30000" dirty="0" smtClean="0"/>
              <a:t>st</a:t>
            </a:r>
            <a:r>
              <a:rPr lang="en-US" sz="2400" dirty="0" smtClean="0"/>
              <a:t>  half of the 20</a:t>
            </a:r>
            <a:r>
              <a:rPr lang="en-US" sz="2400" baseline="30000" dirty="0" smtClean="0"/>
              <a:t>th</a:t>
            </a:r>
            <a:r>
              <a:rPr lang="en-US" sz="2400" dirty="0" smtClean="0"/>
              <a:t> century. It was considered the best of treating of depression and  insanity. The author of this method Monish even received the Nobel  prize. Now this inhuman and dreadful method is out of use.</a:t>
            </a:r>
            <a:endParaRPr lang="ru-RU"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941168"/>
            <a:ext cx="5486400" cy="648072"/>
          </a:xfrm>
        </p:spPr>
        <p:txBody>
          <a:bodyPr>
            <a:noAutofit/>
          </a:bodyPr>
          <a:lstStyle/>
          <a:p>
            <a:r>
              <a:rPr lang="en-US" sz="4000" i="1" dirty="0" smtClean="0">
                <a:solidFill>
                  <a:srgbClr val="FF0000"/>
                </a:solidFill>
              </a:rPr>
              <a:t>     THE URINOTHERAPY</a:t>
            </a:r>
            <a:endParaRPr lang="ru-RU" sz="4000" i="1" dirty="0">
              <a:solidFill>
                <a:srgbClr val="FF0000"/>
              </a:solidFill>
            </a:endParaRPr>
          </a:p>
        </p:txBody>
      </p:sp>
      <p:pic>
        <p:nvPicPr>
          <p:cNvPr id="5" name="Рисунок 4" descr="utherapy.gif"/>
          <p:cNvPicPr>
            <a:picLocks noGrp="1" noChangeAspect="1"/>
          </p:cNvPicPr>
          <p:nvPr>
            <p:ph type="pic" idx="1"/>
          </p:nvPr>
        </p:nvPicPr>
        <p:blipFill>
          <a:blip r:embed="rId2" cstate="print"/>
          <a:srcRect b="19018"/>
          <a:stretch>
            <a:fillRect/>
          </a:stretch>
        </p:blipFill>
        <p:spPr>
          <a:xfrm>
            <a:off x="1835696" y="0"/>
            <a:ext cx="5486400" cy="4824537"/>
          </a:xfrm>
        </p:spPr>
      </p:pic>
      <p:sp>
        <p:nvSpPr>
          <p:cNvPr id="4" name="Текст 3"/>
          <p:cNvSpPr>
            <a:spLocks noGrp="1"/>
          </p:cNvSpPr>
          <p:nvPr>
            <p:ph type="body" sz="half" idx="2"/>
          </p:nvPr>
        </p:nvSpPr>
        <p:spPr>
          <a:xfrm>
            <a:off x="0" y="5445224"/>
            <a:ext cx="9144000" cy="1412776"/>
          </a:xfrm>
        </p:spPr>
        <p:txBody>
          <a:bodyPr>
            <a:noAutofit/>
          </a:bodyPr>
          <a:lstStyle/>
          <a:p>
            <a:r>
              <a:rPr lang="en-US" sz="2400" dirty="0" smtClean="0">
                <a:latin typeface="Times New Roman" pitchFamily="18" charset="0"/>
                <a:cs typeface="Times New Roman" pitchFamily="18" charset="0"/>
              </a:rPr>
              <a:t>It is difficult to imagine, but throughout many centuries a lot of people believed into the magic properties of the urine – despite that no one serious proof of the  therapeutic activity of the urine exist- still this method is rather popular in many countries</a:t>
            </a:r>
            <a:r>
              <a:rPr lang="en-US" dirty="0" smtClean="0"/>
              <a:t>.</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929718" cy="3214710"/>
          </a:xfrm>
        </p:spPr>
        <p:style>
          <a:lnRef idx="1">
            <a:schemeClr val="accent2"/>
          </a:lnRef>
          <a:fillRef idx="2">
            <a:schemeClr val="accent2"/>
          </a:fillRef>
          <a:effectRef idx="1">
            <a:schemeClr val="accent2"/>
          </a:effectRef>
          <a:fontRef idx="minor">
            <a:schemeClr val="dk1"/>
          </a:fontRef>
        </p:style>
        <p:txBody>
          <a:bodyPr>
            <a:noAutofit/>
          </a:bodyPr>
          <a:lstStyle/>
          <a:p>
            <a:r>
              <a:rPr lang="en-US" sz="2800" b="1" dirty="0" smtClean="0"/>
              <a:t>EHRLICH AND ARSPHENAMINE</a:t>
            </a:r>
            <a:r>
              <a:rPr lang="en-US" sz="2800" dirty="0" smtClean="0"/>
              <a:t/>
            </a:r>
            <a:br>
              <a:rPr lang="en-US" sz="2800" dirty="0" smtClean="0"/>
            </a:br>
            <a:r>
              <a:rPr lang="en-US" sz="2800" dirty="0" smtClean="0"/>
              <a:t>Paul Ehrlich In 1910, with his colleague </a:t>
            </a:r>
            <a:r>
              <a:rPr lang="en-US" sz="2800" dirty="0" err="1" smtClean="0"/>
              <a:t>Sahachiro</a:t>
            </a:r>
            <a:r>
              <a:rPr lang="en-US" sz="2800" dirty="0" smtClean="0"/>
              <a:t> </a:t>
            </a:r>
            <a:r>
              <a:rPr lang="en-US" sz="2800" dirty="0" err="1" smtClean="0"/>
              <a:t>Hata</a:t>
            </a:r>
            <a:r>
              <a:rPr lang="en-US" sz="2800" dirty="0" smtClean="0"/>
              <a:t>, conducted tests on </a:t>
            </a:r>
            <a:r>
              <a:rPr lang="en-US" sz="2800" dirty="0" err="1" smtClean="0"/>
              <a:t>arsphenamine</a:t>
            </a:r>
            <a:r>
              <a:rPr lang="en-US" sz="2800" dirty="0" smtClean="0"/>
              <a:t>, once sold under the commercial name </a:t>
            </a:r>
            <a:r>
              <a:rPr lang="en-US" sz="2800" dirty="0" err="1" smtClean="0"/>
              <a:t>Salvarsan</a:t>
            </a:r>
            <a:r>
              <a:rPr lang="en-US" sz="2800" dirty="0" smtClean="0"/>
              <a:t>. </a:t>
            </a:r>
            <a:br>
              <a:rPr lang="en-US" sz="2800" dirty="0" smtClean="0"/>
            </a:br>
            <a:r>
              <a:rPr lang="en-US" sz="2800" dirty="0" err="1" smtClean="0"/>
              <a:t>Salvarsan</a:t>
            </a:r>
            <a:r>
              <a:rPr lang="en-US" sz="2800" dirty="0" smtClean="0"/>
              <a:t>, a synthetic preparation containing arsenic, is lethal to the microorganism responsible for syphilis. </a:t>
            </a:r>
            <a:endParaRPr lang="ru-RU" sz="2800" dirty="0"/>
          </a:p>
        </p:txBody>
      </p:sp>
      <p:pic>
        <p:nvPicPr>
          <p:cNvPr id="3075" name="Picture 3" descr="D:\Documents and Settings\Администратор\Рабочий стол\лекция\ehrlich.jpg"/>
          <p:cNvPicPr>
            <a:picLocks noGrp="1" noChangeAspect="1" noChangeArrowheads="1"/>
          </p:cNvPicPr>
          <p:nvPr>
            <p:ph sz="half" idx="1"/>
          </p:nvPr>
        </p:nvPicPr>
        <p:blipFill>
          <a:blip r:embed="rId2" cstate="print"/>
          <a:srcRect/>
          <a:stretch>
            <a:fillRect/>
          </a:stretch>
        </p:blipFill>
        <p:spPr bwMode="auto">
          <a:xfrm>
            <a:off x="0" y="3501008"/>
            <a:ext cx="5940152" cy="3356992"/>
          </a:xfrm>
          <a:prstGeom prst="rect">
            <a:avLst/>
          </a:prstGeom>
          <a:noFill/>
        </p:spPr>
      </p:pic>
      <p:pic>
        <p:nvPicPr>
          <p:cNvPr id="3076" name="Picture 4" descr="D:\Documents and Settings\Администратор\Рабочий стол\лекция\salvarsan.jpg"/>
          <p:cNvPicPr>
            <a:picLocks noGrp="1" noChangeAspect="1" noChangeArrowheads="1"/>
          </p:cNvPicPr>
          <p:nvPr>
            <p:ph sz="half" idx="2"/>
          </p:nvPr>
        </p:nvPicPr>
        <p:blipFill>
          <a:blip r:embed="rId3" cstate="print"/>
          <a:srcRect/>
          <a:stretch>
            <a:fillRect/>
          </a:stretch>
        </p:blipFill>
        <p:spPr bwMode="auto">
          <a:xfrm>
            <a:off x="6000750" y="3501008"/>
            <a:ext cx="3143250" cy="3356992"/>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3600" i="1" dirty="0" smtClean="0">
                <a:solidFill>
                  <a:srgbClr val="FF0000"/>
                </a:solidFill>
              </a:rPr>
              <a:t>THE PHLEBOTOMY</a:t>
            </a:r>
            <a:endParaRPr lang="ru-RU" sz="3600" i="1" dirty="0">
              <a:solidFill>
                <a:srgbClr val="FF0000"/>
              </a:solidFill>
            </a:endParaRPr>
          </a:p>
        </p:txBody>
      </p:sp>
      <p:pic>
        <p:nvPicPr>
          <p:cNvPr id="5" name="Содержимое 4" descr="00023343_n7.jpg"/>
          <p:cNvPicPr>
            <a:picLocks noGrp="1" noChangeAspect="1"/>
          </p:cNvPicPr>
          <p:nvPr>
            <p:ph idx="1"/>
          </p:nvPr>
        </p:nvPicPr>
        <p:blipFill>
          <a:blip r:embed="rId2" cstate="print"/>
          <a:stretch>
            <a:fillRect/>
          </a:stretch>
        </p:blipFill>
        <p:spPr>
          <a:xfrm>
            <a:off x="3347864" y="686672"/>
            <a:ext cx="5400600" cy="5484656"/>
          </a:xfrm>
        </p:spPr>
      </p:pic>
      <p:sp>
        <p:nvSpPr>
          <p:cNvPr id="4" name="Текст 3"/>
          <p:cNvSpPr>
            <a:spLocks noGrp="1"/>
          </p:cNvSpPr>
          <p:nvPr>
            <p:ph type="body" sz="half" idx="2"/>
          </p:nvPr>
        </p:nvSpPr>
        <p:spPr/>
        <p:txBody>
          <a:bodyPr>
            <a:noAutofit/>
          </a:bodyPr>
          <a:lstStyle/>
          <a:p>
            <a:r>
              <a:rPr lang="en-US" sz="2400" dirty="0" smtClean="0"/>
              <a:t>THE METHOD OF PHLEBOOTOMY ( BLOODLETTING) WAS VERY POPULAR DURING 20 CENTURIES. EVEN IN ANCIENT GREECE IT WAS CONSIDERED TO BE THE MOST EFFECTIVE WAY OF TREATMENT OF ALMOST ALL DISEASES.</a:t>
            </a:r>
            <a:endParaRPr lang="ru-RU"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4000" i="1" dirty="0" smtClean="0">
                <a:solidFill>
                  <a:srgbClr val="FF0000"/>
                </a:solidFill>
              </a:rPr>
              <a:t>THE PILLS FOR WEIGHT LOSS</a:t>
            </a:r>
            <a:endParaRPr lang="ru-RU" sz="4000" i="1" dirty="0">
              <a:solidFill>
                <a:srgbClr val="FF0000"/>
              </a:solidFill>
            </a:endParaRPr>
          </a:p>
        </p:txBody>
      </p:sp>
      <p:pic>
        <p:nvPicPr>
          <p:cNvPr id="5" name="Содержимое 4" descr="best-weight-loss-pills.jpg"/>
          <p:cNvPicPr>
            <a:picLocks noGrp="1" noChangeAspect="1"/>
          </p:cNvPicPr>
          <p:nvPr>
            <p:ph idx="1"/>
          </p:nvPr>
        </p:nvPicPr>
        <p:blipFill>
          <a:blip r:embed="rId2" cstate="print"/>
          <a:stretch>
            <a:fillRect/>
          </a:stretch>
        </p:blipFill>
        <p:spPr>
          <a:xfrm>
            <a:off x="4067944" y="404664"/>
            <a:ext cx="4320479" cy="5832648"/>
          </a:xfrm>
        </p:spPr>
      </p:pic>
      <p:sp>
        <p:nvSpPr>
          <p:cNvPr id="4" name="Текст 3"/>
          <p:cNvSpPr>
            <a:spLocks noGrp="1"/>
          </p:cNvSpPr>
          <p:nvPr>
            <p:ph type="body" sz="half" idx="2"/>
          </p:nvPr>
        </p:nvSpPr>
        <p:spPr/>
        <p:txBody>
          <a:bodyPr>
            <a:normAutofit/>
          </a:bodyPr>
          <a:lstStyle/>
          <a:p>
            <a:r>
              <a:rPr lang="en-US" sz="2000" dirty="0" smtClean="0"/>
              <a:t>IN 20</a:t>
            </a:r>
            <a:r>
              <a:rPr lang="en-US" sz="2000" baseline="30000" dirty="0" smtClean="0"/>
              <a:t>TH</a:t>
            </a:r>
            <a:r>
              <a:rPr lang="en-US" sz="2000" dirty="0" smtClean="0"/>
              <a:t> CENTURY OBSSESION OF MANY WOMEN  WAS DESIRE TO LOOSE WEIGHT. SO A LOT OF “MAGIC” WEIGHT LOSS PILLSN APPEARED. IN FACT THIS PILLS CAUSED ADDICTION AND GREAT PROBLEMS WITH HEALTH. AND IN THE MIDDLE OF THE 20</a:t>
            </a:r>
            <a:r>
              <a:rPr lang="en-US" sz="2000" baseline="30000" dirty="0" smtClean="0"/>
              <a:t>TH</a:t>
            </a:r>
            <a:r>
              <a:rPr lang="en-US" sz="2000" dirty="0" smtClean="0"/>
              <a:t> CENTURY SOME PILLS CONTAINED HELMINTH EGGS AND AMPHETAMINES.</a:t>
            </a:r>
            <a:endParaRPr lang="ru-RU"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600" i="1" dirty="0" smtClean="0">
                <a:solidFill>
                  <a:srgbClr val="FF0000"/>
                </a:solidFill>
              </a:rPr>
              <a:t>T</a:t>
            </a:r>
            <a:r>
              <a:rPr lang="en-US" sz="2700" i="1" dirty="0" smtClean="0">
                <a:solidFill>
                  <a:srgbClr val="FF0000"/>
                </a:solidFill>
              </a:rPr>
              <a:t>HE CEPHALOTRYPESIS</a:t>
            </a:r>
            <a:endParaRPr lang="ru-RU" sz="2700" i="1" dirty="0">
              <a:solidFill>
                <a:srgbClr val="FF0000"/>
              </a:solidFill>
            </a:endParaRPr>
          </a:p>
        </p:txBody>
      </p:sp>
      <p:pic>
        <p:nvPicPr>
          <p:cNvPr id="5" name="Содержимое 4" descr="Trepanation_illustration_France_1800s.jpg"/>
          <p:cNvPicPr>
            <a:picLocks noGrp="1" noChangeAspect="1"/>
          </p:cNvPicPr>
          <p:nvPr>
            <p:ph idx="1"/>
          </p:nvPr>
        </p:nvPicPr>
        <p:blipFill>
          <a:blip r:embed="rId2" cstate="print"/>
          <a:stretch>
            <a:fillRect/>
          </a:stretch>
        </p:blipFill>
        <p:spPr>
          <a:xfrm>
            <a:off x="3851920" y="332656"/>
            <a:ext cx="4536504" cy="6264696"/>
          </a:xfrm>
        </p:spPr>
      </p:pic>
      <p:sp>
        <p:nvSpPr>
          <p:cNvPr id="4" name="Текст 3"/>
          <p:cNvSpPr>
            <a:spLocks noGrp="1"/>
          </p:cNvSpPr>
          <p:nvPr>
            <p:ph type="body" sz="half" idx="2"/>
          </p:nvPr>
        </p:nvSpPr>
        <p:spPr/>
        <p:txBody>
          <a:bodyPr>
            <a:normAutofit/>
          </a:bodyPr>
          <a:lstStyle/>
          <a:p>
            <a:r>
              <a:rPr lang="en-US" sz="2400" dirty="0" smtClean="0"/>
              <a:t>This inhuman method was  very popular way of treating  of migraine headache – </a:t>
            </a:r>
            <a:r>
              <a:rPr lang="en-US" sz="2400" dirty="0" err="1" smtClean="0"/>
              <a:t>hemicrania</a:t>
            </a:r>
            <a:r>
              <a:rPr lang="en-US" sz="2400" dirty="0" smtClean="0"/>
              <a:t>. And in some countries the hole in the head was made to open “the third eye”</a:t>
            </a:r>
            <a:endParaRPr lang="ru-RU"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3008313" cy="1196752"/>
          </a:xfrm>
        </p:spPr>
        <p:txBody>
          <a:bodyPr>
            <a:normAutofit fontScale="90000"/>
          </a:bodyPr>
          <a:lstStyle/>
          <a:p>
            <a:r>
              <a:rPr lang="en-US" sz="3200" i="1" dirty="0" smtClean="0">
                <a:solidFill>
                  <a:srgbClr val="FF0000"/>
                </a:solidFill>
              </a:rPr>
              <a:t>THE TRAGEDY OF THALIDOMIDE</a:t>
            </a:r>
            <a:endParaRPr lang="ru-RU" sz="3200" i="1" dirty="0">
              <a:solidFill>
                <a:srgbClr val="FF0000"/>
              </a:solidFill>
            </a:endParaRPr>
          </a:p>
        </p:txBody>
      </p:sp>
      <p:pic>
        <p:nvPicPr>
          <p:cNvPr id="5" name="Содержимое 4" descr="image_1_2120.jpg"/>
          <p:cNvPicPr>
            <a:picLocks noGrp="1" noChangeAspect="1"/>
          </p:cNvPicPr>
          <p:nvPr>
            <p:ph idx="1"/>
          </p:nvPr>
        </p:nvPicPr>
        <p:blipFill>
          <a:blip r:embed="rId2" cstate="print"/>
          <a:stretch>
            <a:fillRect/>
          </a:stretch>
        </p:blipFill>
        <p:spPr>
          <a:xfrm>
            <a:off x="4716016" y="620688"/>
            <a:ext cx="3744415" cy="5472608"/>
          </a:xfrm>
        </p:spPr>
      </p:pic>
      <p:sp>
        <p:nvSpPr>
          <p:cNvPr id="4" name="Текст 3"/>
          <p:cNvSpPr>
            <a:spLocks noGrp="1"/>
          </p:cNvSpPr>
          <p:nvPr>
            <p:ph type="body" sz="half" idx="2"/>
          </p:nvPr>
        </p:nvSpPr>
        <p:spPr>
          <a:xfrm>
            <a:off x="457200" y="1124744"/>
            <a:ext cx="3970784" cy="5001419"/>
          </a:xfrm>
        </p:spPr>
        <p:txBody>
          <a:bodyPr>
            <a:noAutofit/>
          </a:bodyPr>
          <a:lstStyle/>
          <a:p>
            <a:r>
              <a:rPr lang="en-US" sz="1600" dirty="0" smtClean="0"/>
              <a:t>Thalidomide was a drug, which after years of extensive animal tests, was first marketed as an over-the-counter sedative: it came to be used by pregnant women in many countries during the late 1950s and early 1960s as a treatment for morning sickness. By the time the drug was banned, more than 10,000 children had been born with major thalidomide-related problems. A common pattern of limb deformities, termed </a:t>
            </a:r>
            <a:r>
              <a:rPr lang="en-US" sz="1600" dirty="0" err="1" smtClean="0"/>
              <a:t>phocomelia</a:t>
            </a:r>
            <a:r>
              <a:rPr lang="en-US" sz="1600" dirty="0" smtClean="0"/>
              <a:t> from the Greek word for 'seal limbs', emerged including shortening or missing arms with hands extending from the shoulders, absence of the thumb and the adjoining bone in the lower arm and similar problems with the lower extremities. The drug also caused abnormalities in the eyes, ears, heart, genitals, kidneys, digestive tract (including the lips and mouth), and nervous system</a:t>
            </a:r>
            <a:endParaRPr lang="ru-RU"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idcr.nih.gov/NR/rdonlyres/A7B1840D-3AF4-4604-8916-4E304562EF6D/15926/slide92.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4"/>
            <a:ext cx="7772400" cy="4680519"/>
          </a:xfrm>
        </p:spPr>
        <p:txBody>
          <a:bodyPr/>
          <a:lstStyle/>
          <a:p>
            <a:endParaRPr lang="ru-RU" dirty="0"/>
          </a:p>
        </p:txBody>
      </p:sp>
      <p:sp>
        <p:nvSpPr>
          <p:cNvPr id="3" name="Подзаголовок 2"/>
          <p:cNvSpPr>
            <a:spLocks noGrp="1"/>
          </p:cNvSpPr>
          <p:nvPr>
            <p:ph type="subTitle" idx="1"/>
          </p:nvPr>
        </p:nvSpPr>
        <p:spPr>
          <a:xfrm>
            <a:off x="395536" y="5229200"/>
            <a:ext cx="8496944" cy="1296144"/>
          </a:xfrm>
        </p:spPr>
        <p:txBody>
          <a:bodyPr>
            <a:noAutofit/>
          </a:bodyPr>
          <a:lstStyle/>
          <a:p>
            <a:r>
              <a:rPr lang="en-US" sz="4000" dirty="0" smtClean="0">
                <a:solidFill>
                  <a:schemeClr val="tx1"/>
                </a:solidFill>
                <a:latin typeface="Times New Roman" pitchFamily="18" charset="0"/>
                <a:cs typeface="Times New Roman" pitchFamily="18" charset="0"/>
              </a:rPr>
              <a:t>HISTORY OF UKRAINIAN MEDICINE.</a:t>
            </a:r>
            <a:endParaRPr lang="ru-RU" sz="4000" dirty="0">
              <a:solidFill>
                <a:schemeClr val="tx1"/>
              </a:solidFill>
              <a:latin typeface="Times New Roman" pitchFamily="18" charset="0"/>
              <a:cs typeface="Times New Roman" pitchFamily="18" charset="0"/>
            </a:endParaRPr>
          </a:p>
        </p:txBody>
      </p:sp>
      <p:pic>
        <p:nvPicPr>
          <p:cNvPr id="4" name="Рисунок 3" descr="300px-Hall_museuju_medycyny.jpg"/>
          <p:cNvPicPr>
            <a:picLocks noChangeAspect="1"/>
          </p:cNvPicPr>
          <p:nvPr/>
        </p:nvPicPr>
        <p:blipFill>
          <a:blip r:embed="rId2" cstate="print"/>
          <a:stretch>
            <a:fillRect/>
          </a:stretch>
        </p:blipFill>
        <p:spPr>
          <a:xfrm>
            <a:off x="395536" y="332656"/>
            <a:ext cx="8352928" cy="4752528"/>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3050"/>
            <a:ext cx="8435280" cy="707678"/>
          </a:xfrm>
        </p:spPr>
        <p:txBody>
          <a:bodyPr>
            <a:normAutofit/>
          </a:bodyPr>
          <a:lstStyle/>
          <a:p>
            <a:pPr algn="ctr"/>
            <a:r>
              <a:rPr lang="uk-UA" sz="3600" dirty="0" err="1" smtClean="0">
                <a:solidFill>
                  <a:schemeClr val="accent1">
                    <a:lumMod val="50000"/>
                  </a:schemeClr>
                </a:solidFill>
                <a:latin typeface="Times New Roman" pitchFamily="18" charset="0"/>
                <a:cs typeface="Times New Roman" pitchFamily="18" charset="0"/>
              </a:rPr>
              <a:t>Medicine</a:t>
            </a:r>
            <a:r>
              <a:rPr lang="uk-UA" sz="3600" dirty="0" smtClean="0">
                <a:solidFill>
                  <a:schemeClr val="accent1">
                    <a:lumMod val="50000"/>
                  </a:schemeClr>
                </a:solidFill>
                <a:latin typeface="Times New Roman" pitchFamily="18" charset="0"/>
                <a:cs typeface="Times New Roman" pitchFamily="18" charset="0"/>
              </a:rPr>
              <a:t> </a:t>
            </a:r>
            <a:r>
              <a:rPr lang="uk-UA" sz="3600" dirty="0" err="1" smtClean="0">
                <a:solidFill>
                  <a:schemeClr val="accent1">
                    <a:lumMod val="50000"/>
                  </a:schemeClr>
                </a:solidFill>
                <a:latin typeface="Times New Roman" pitchFamily="18" charset="0"/>
                <a:cs typeface="Times New Roman" pitchFamily="18" charset="0"/>
              </a:rPr>
              <a:t>of</a:t>
            </a:r>
            <a:r>
              <a:rPr lang="uk-UA" sz="3600" dirty="0" smtClean="0">
                <a:solidFill>
                  <a:schemeClr val="accent1">
                    <a:lumMod val="50000"/>
                  </a:schemeClr>
                </a:solidFill>
                <a:latin typeface="Times New Roman" pitchFamily="18" charset="0"/>
                <a:cs typeface="Times New Roman" pitchFamily="18" charset="0"/>
              </a:rPr>
              <a:t> </a:t>
            </a:r>
            <a:r>
              <a:rPr lang="en-US" sz="3600" dirty="0" smtClean="0">
                <a:solidFill>
                  <a:schemeClr val="accent1">
                    <a:lumMod val="50000"/>
                  </a:schemeClr>
                </a:solidFill>
                <a:latin typeface="Times New Roman" pitchFamily="18" charset="0"/>
                <a:cs typeface="Times New Roman" pitchFamily="18" charset="0"/>
              </a:rPr>
              <a:t> Scythia</a:t>
            </a:r>
            <a:endParaRPr lang="ru-RU" sz="3600" dirty="0">
              <a:latin typeface="Times New Roman" pitchFamily="18" charset="0"/>
              <a:cs typeface="Times New Roman" pitchFamily="18" charset="0"/>
            </a:endParaRPr>
          </a:p>
        </p:txBody>
      </p:sp>
      <p:pic>
        <p:nvPicPr>
          <p:cNvPr id="7" name="Содержимое 6" descr="images.jpg"/>
          <p:cNvPicPr>
            <a:picLocks noGrp="1" noChangeAspect="1"/>
          </p:cNvPicPr>
          <p:nvPr>
            <p:ph idx="1"/>
          </p:nvPr>
        </p:nvPicPr>
        <p:blipFill>
          <a:blip r:embed="rId2" cstate="print"/>
          <a:stretch>
            <a:fillRect/>
          </a:stretch>
        </p:blipFill>
        <p:spPr>
          <a:xfrm>
            <a:off x="3995936" y="1052736"/>
            <a:ext cx="4968552" cy="5472608"/>
          </a:xfrm>
        </p:spPr>
      </p:pic>
      <p:sp>
        <p:nvSpPr>
          <p:cNvPr id="6" name="Текст 5"/>
          <p:cNvSpPr>
            <a:spLocks noGrp="1"/>
          </p:cNvSpPr>
          <p:nvPr>
            <p:ph type="body" sz="half" idx="2"/>
          </p:nvPr>
        </p:nvSpPr>
        <p:spPr>
          <a:xfrm>
            <a:off x="179512" y="980728"/>
            <a:ext cx="3816424" cy="5616624"/>
          </a:xfrm>
        </p:spPr>
        <p:txBody>
          <a:bodyPr>
            <a:noAutofit/>
          </a:bodyPr>
          <a:lstStyle/>
          <a:p>
            <a:r>
              <a:rPr lang="uk-UA" sz="2400" b="1" dirty="0" err="1" smtClean="0">
                <a:latin typeface="Times New Roman" pitchFamily="18" charset="0"/>
                <a:cs typeface="Times New Roman" pitchFamily="18" charset="0"/>
              </a:rPr>
              <a:t>Opening</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of</a:t>
            </a:r>
            <a:r>
              <a:rPr lang="uk-UA"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tripolska</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civilization</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which</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attained</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the</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bloom</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for</a:t>
            </a:r>
            <a:r>
              <a:rPr lang="uk-UA" sz="2400" b="1" dirty="0" smtClean="0">
                <a:latin typeface="Times New Roman" pitchFamily="18" charset="0"/>
                <a:cs typeface="Times New Roman" pitchFamily="18" charset="0"/>
              </a:rPr>
              <a:t> 3 </a:t>
            </a:r>
            <a:r>
              <a:rPr lang="uk-UA" sz="2400" b="1" dirty="0" err="1" smtClean="0">
                <a:latin typeface="Times New Roman" pitchFamily="18" charset="0"/>
                <a:cs typeface="Times New Roman" pitchFamily="18" charset="0"/>
              </a:rPr>
              <a:t>thousands</a:t>
            </a:r>
            <a:r>
              <a:rPr lang="uk-UA"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years </a:t>
            </a:r>
            <a:r>
              <a:rPr lang="uk-UA" sz="2400" b="1" dirty="0" smtClean="0">
                <a:latin typeface="Times New Roman" pitchFamily="18" charset="0"/>
                <a:cs typeface="Times New Roman" pitchFamily="18" charset="0"/>
              </a:rPr>
              <a:t>B.C. </a:t>
            </a:r>
            <a:r>
              <a:rPr lang="uk-UA" sz="2400" b="1" dirty="0" err="1" smtClean="0">
                <a:latin typeface="Times New Roman" pitchFamily="18" charset="0"/>
                <a:cs typeface="Times New Roman" pitchFamily="18" charset="0"/>
              </a:rPr>
              <a:t>certifies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that</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our</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ancestors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knew</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about</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medical</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properties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of</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some</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plants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and</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used</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them</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for</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treatment</a:t>
            </a:r>
            <a:r>
              <a:rPr lang="uk-UA"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of </a:t>
            </a:r>
            <a:r>
              <a:rPr lang="uk-UA" sz="2400" b="1" dirty="0" err="1" smtClean="0">
                <a:latin typeface="Times New Roman" pitchFamily="18" charset="0"/>
                <a:cs typeface="Times New Roman" pitchFamily="18" charset="0"/>
              </a:rPr>
              <a:t>many</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diseases</a:t>
            </a:r>
            <a:r>
              <a:rPr lang="uk-UA"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C</a:t>
            </a:r>
            <a:r>
              <a:rPr lang="uk-UA" sz="2400" b="1" dirty="0" err="1" smtClean="0">
                <a:latin typeface="Times New Roman" pitchFamily="18" charset="0"/>
                <a:cs typeface="Times New Roman" pitchFamily="18" charset="0"/>
              </a:rPr>
              <a:t>onsequent</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development</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of</a:t>
            </a:r>
            <a:r>
              <a:rPr lang="uk-UA"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salving</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is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attained</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during</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scythian</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and</a:t>
            </a:r>
            <a:r>
              <a:rPr lang="uk-UA"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cherniahivska</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cultures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Slavs</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had</a:t>
            </a:r>
            <a:r>
              <a:rPr lang="uk-UA" sz="2400" b="1" dirty="0" smtClean="0">
                <a:latin typeface="Times New Roman" pitchFamily="18" charset="0"/>
                <a:cs typeface="Times New Roman" pitchFamily="18" charset="0"/>
              </a:rPr>
              <a:t> a </a:t>
            </a:r>
            <a:r>
              <a:rPr lang="uk-UA" sz="2400" b="1" dirty="0" err="1" smtClean="0">
                <a:latin typeface="Times New Roman" pitchFamily="18" charset="0"/>
                <a:cs typeface="Times New Roman" pitchFamily="18" charset="0"/>
              </a:rPr>
              <a:t>settlement</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near</a:t>
            </a:r>
            <a:r>
              <a:rPr lang="uk-UA" sz="2400" b="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the rivers of </a:t>
            </a:r>
            <a:r>
              <a:rPr lang="en-US" sz="2400" b="1" dirty="0" err="1" smtClean="0">
                <a:latin typeface="Times New Roman" pitchFamily="18" charset="0"/>
                <a:cs typeface="Times New Roman" pitchFamily="18" charset="0"/>
              </a:rPr>
              <a:t>Dnipro</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Dn</a:t>
            </a:r>
            <a:r>
              <a:rPr lang="en-US" sz="2400" b="1" dirty="0" err="1" smtClean="0">
                <a:latin typeface="Times New Roman" pitchFamily="18" charset="0"/>
                <a:cs typeface="Times New Roman" pitchFamily="18" charset="0"/>
              </a:rPr>
              <a:t>i</a:t>
            </a:r>
            <a:r>
              <a:rPr lang="uk-UA" sz="2400" b="1" dirty="0" err="1" smtClean="0">
                <a:latin typeface="Times New Roman" pitchFamily="18" charset="0"/>
                <a:cs typeface="Times New Roman" pitchFamily="18" charset="0"/>
              </a:rPr>
              <a:t>st</a:t>
            </a:r>
            <a:r>
              <a:rPr lang="en-US" sz="2400" b="1" dirty="0" smtClean="0">
                <a:latin typeface="Times New Roman" pitchFamily="18" charset="0"/>
                <a:cs typeface="Times New Roman" pitchFamily="18" charset="0"/>
              </a:rPr>
              <a:t>e</a:t>
            </a:r>
            <a:r>
              <a:rPr lang="uk-UA" sz="2400" b="1" dirty="0" smtClean="0">
                <a:latin typeface="Times New Roman" pitchFamily="18" charset="0"/>
                <a:cs typeface="Times New Roman" pitchFamily="18" charset="0"/>
              </a:rPr>
              <a:t>r </a:t>
            </a:r>
            <a:r>
              <a:rPr lang="uk-UA" sz="2400" b="1" dirty="0" err="1" smtClean="0">
                <a:latin typeface="Times New Roman" pitchFamily="18" charset="0"/>
                <a:cs typeface="Times New Roman" pitchFamily="18" charset="0"/>
              </a:rPr>
              <a:t>from</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ancient</a:t>
            </a:r>
            <a:r>
              <a:rPr lang="uk-UA" sz="2400" b="1" dirty="0" smtClean="0">
                <a:latin typeface="Times New Roman" pitchFamily="18" charset="0"/>
                <a:cs typeface="Times New Roman" pitchFamily="18" charset="0"/>
              </a:rPr>
              <a:t> </a:t>
            </a:r>
            <a:r>
              <a:rPr lang="uk-UA" sz="2400" b="1" dirty="0" err="1" smtClean="0">
                <a:latin typeface="Times New Roman" pitchFamily="18" charset="0"/>
                <a:cs typeface="Times New Roman" pitchFamily="18" charset="0"/>
              </a:rPr>
              <a:t>times</a:t>
            </a:r>
            <a:r>
              <a:rPr lang="en-US" sz="2400" b="1" dirty="0" smtClean="0">
                <a:latin typeface="Times New Roman" pitchFamily="18" charset="0"/>
                <a:cs typeface="Times New Roman" pitchFamily="18" charset="0"/>
              </a:rPr>
              <a:t>. </a:t>
            </a:r>
            <a:endParaRPr lang="en-US" sz="24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kif3.jpg"/>
          <p:cNvPicPr>
            <a:picLocks noGrp="1" noChangeAspect="1"/>
          </p:cNvPicPr>
          <p:nvPr>
            <p:ph idx="1"/>
          </p:nvPr>
        </p:nvPicPr>
        <p:blipFill>
          <a:blip r:embed="rId2" cstate="print"/>
          <a:stretch>
            <a:fillRect/>
          </a:stretch>
        </p:blipFill>
        <p:spPr>
          <a:xfrm>
            <a:off x="5076056" y="476672"/>
            <a:ext cx="4067943" cy="6048671"/>
          </a:xfrm>
        </p:spPr>
      </p:pic>
      <p:sp>
        <p:nvSpPr>
          <p:cNvPr id="4" name="Текст 3"/>
          <p:cNvSpPr>
            <a:spLocks noGrp="1"/>
          </p:cNvSpPr>
          <p:nvPr>
            <p:ph type="body" sz="half" idx="2"/>
          </p:nvPr>
        </p:nvSpPr>
        <p:spPr>
          <a:xfrm>
            <a:off x="179512" y="260648"/>
            <a:ext cx="5184576" cy="6408712"/>
          </a:xfrm>
        </p:spPr>
        <p:txBody>
          <a:bodyPr>
            <a:normAutofit/>
          </a:bodyPr>
          <a:lstStyle/>
          <a:p>
            <a:pPr>
              <a:defRPr/>
            </a:pPr>
            <a:r>
              <a:rPr lang="en-US" sz="2800" b="1" dirty="0" smtClean="0">
                <a:solidFill>
                  <a:schemeClr val="accent5">
                    <a:lumMod val="25000"/>
                  </a:schemeClr>
                </a:solidFill>
                <a:latin typeface="Times New Roman" pitchFamily="18" charset="0"/>
                <a:cs typeface="Times New Roman" pitchFamily="18" charset="0"/>
              </a:rPr>
              <a:t>Scythians in VII  c B.C. populated Crimea and territory between </a:t>
            </a:r>
            <a:r>
              <a:rPr lang="en-US" sz="2800" b="1" dirty="0" err="1" smtClean="0">
                <a:solidFill>
                  <a:schemeClr val="accent5">
                    <a:lumMod val="25000"/>
                  </a:schemeClr>
                </a:solidFill>
                <a:latin typeface="Times New Roman" pitchFamily="18" charset="0"/>
                <a:cs typeface="Times New Roman" pitchFamily="18" charset="0"/>
              </a:rPr>
              <a:t>Dniper</a:t>
            </a:r>
            <a:r>
              <a:rPr lang="en-US" sz="2800" b="1" dirty="0" smtClean="0">
                <a:solidFill>
                  <a:schemeClr val="accent5">
                    <a:lumMod val="25000"/>
                  </a:schemeClr>
                </a:solidFill>
                <a:latin typeface="Times New Roman" pitchFamily="18" charset="0"/>
                <a:cs typeface="Times New Roman" pitchFamily="18" charset="0"/>
              </a:rPr>
              <a:t> and Danube.  </a:t>
            </a:r>
            <a:endParaRPr lang="ru-RU" sz="2800" b="1" dirty="0" smtClean="0">
              <a:solidFill>
                <a:schemeClr val="accent5">
                  <a:lumMod val="25000"/>
                </a:schemeClr>
              </a:solidFill>
              <a:latin typeface="Times New Roman" pitchFamily="18" charset="0"/>
              <a:cs typeface="Times New Roman" pitchFamily="18" charset="0"/>
            </a:endParaRPr>
          </a:p>
          <a:p>
            <a:pPr>
              <a:defRPr/>
            </a:pPr>
            <a:r>
              <a:rPr lang="en-US" sz="2800" b="1" dirty="0" smtClean="0">
                <a:solidFill>
                  <a:schemeClr val="accent5">
                    <a:lumMod val="25000"/>
                  </a:schemeClr>
                </a:solidFill>
                <a:latin typeface="Times New Roman" pitchFamily="18" charset="0"/>
                <a:cs typeface="Times New Roman" pitchFamily="18" charset="0"/>
              </a:rPr>
              <a:t>Scythians, as well as any peoples,  had certain knowledge</a:t>
            </a:r>
            <a:r>
              <a:rPr lang="ru-RU"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in the relation of treatment of different </a:t>
            </a:r>
            <a:r>
              <a:rPr lang="en-US" sz="2800" b="1" dirty="0" err="1" smtClean="0">
                <a:solidFill>
                  <a:schemeClr val="accent5">
                    <a:lumMod val="25000"/>
                  </a:schemeClr>
                </a:solidFill>
                <a:latin typeface="Times New Roman" pitchFamily="18" charset="0"/>
                <a:cs typeface="Times New Roman" pitchFamily="18" charset="0"/>
              </a:rPr>
              <a:t>deseases</a:t>
            </a:r>
            <a:r>
              <a:rPr lang="en-US" sz="2800" b="1" dirty="0" smtClean="0">
                <a:solidFill>
                  <a:schemeClr val="accent5">
                    <a:lumMod val="25000"/>
                  </a:schemeClr>
                </a:solidFill>
                <a:latin typeface="Times New Roman" pitchFamily="18" charset="0"/>
                <a:cs typeface="Times New Roman" pitchFamily="18" charset="0"/>
              </a:rPr>
              <a:t> and damages. Gold vases were  found with the representation of  </a:t>
            </a:r>
            <a:r>
              <a:rPr lang="en-US" sz="2800" b="1" dirty="0" err="1" smtClean="0">
                <a:solidFill>
                  <a:schemeClr val="accent5">
                    <a:lumMod val="25000"/>
                  </a:schemeClr>
                </a:solidFill>
                <a:latin typeface="Times New Roman" pitchFamily="18" charset="0"/>
                <a:cs typeface="Times New Roman" pitchFamily="18" charset="0"/>
              </a:rPr>
              <a:t>scythians</a:t>
            </a:r>
            <a:r>
              <a:rPr lang="en-US" sz="2800" b="1" dirty="0" smtClean="0">
                <a:solidFill>
                  <a:schemeClr val="accent5">
                    <a:lumMod val="25000"/>
                  </a:schemeClr>
                </a:solidFill>
                <a:latin typeface="Times New Roman" pitchFamily="18" charset="0"/>
                <a:cs typeface="Times New Roman" pitchFamily="18" charset="0"/>
              </a:rPr>
              <a:t>  which render a medical help (bandaging of extremities, </a:t>
            </a:r>
            <a:r>
              <a:rPr lang="en-US" sz="2800" b="1" dirty="0" err="1" smtClean="0">
                <a:solidFill>
                  <a:schemeClr val="accent5">
                    <a:lumMod val="25000"/>
                  </a:schemeClr>
                </a:solidFill>
                <a:latin typeface="Times New Roman" pitchFamily="18" charset="0"/>
                <a:cs typeface="Times New Roman" pitchFamily="18" charset="0"/>
              </a:rPr>
              <a:t>extrfction</a:t>
            </a:r>
            <a:r>
              <a:rPr lang="en-US" sz="2800" b="1" dirty="0" smtClean="0">
                <a:solidFill>
                  <a:schemeClr val="accent5">
                    <a:lumMod val="25000"/>
                  </a:schemeClr>
                </a:solidFill>
                <a:latin typeface="Times New Roman" pitchFamily="18" charset="0"/>
                <a:cs typeface="Times New Roman" pitchFamily="18" charset="0"/>
              </a:rPr>
              <a:t> of teeth) during excavations of </a:t>
            </a:r>
            <a:r>
              <a:rPr lang="en-US" sz="2800" b="1" dirty="0" err="1" smtClean="0">
                <a:solidFill>
                  <a:schemeClr val="accent5">
                    <a:lumMod val="25000"/>
                  </a:schemeClr>
                </a:solidFill>
                <a:latin typeface="Times New Roman" pitchFamily="18" charset="0"/>
                <a:cs typeface="Times New Roman" pitchFamily="18" charset="0"/>
              </a:rPr>
              <a:t>Chertomlinskij</a:t>
            </a:r>
            <a:r>
              <a:rPr lang="en-US" sz="2800" b="1" dirty="0" smtClean="0">
                <a:solidFill>
                  <a:schemeClr val="accent5">
                    <a:lumMod val="25000"/>
                  </a:schemeClr>
                </a:solidFill>
                <a:latin typeface="Times New Roman" pitchFamily="18" charset="0"/>
                <a:cs typeface="Times New Roman" pitchFamily="18" charset="0"/>
              </a:rPr>
              <a:t> burial mound (near Nikopol) </a:t>
            </a:r>
            <a:endParaRPr lang="ru-RU" sz="28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084521.jpeg"/>
          <p:cNvPicPr>
            <a:picLocks noGrp="1" noChangeAspect="1"/>
          </p:cNvPicPr>
          <p:nvPr>
            <p:ph idx="1"/>
          </p:nvPr>
        </p:nvPicPr>
        <p:blipFill>
          <a:blip r:embed="rId2" cstate="print"/>
          <a:srcRect t="19654"/>
          <a:stretch>
            <a:fillRect/>
          </a:stretch>
        </p:blipFill>
        <p:spPr>
          <a:xfrm>
            <a:off x="4427984" y="0"/>
            <a:ext cx="4716015" cy="6858000"/>
          </a:xfrm>
        </p:spPr>
      </p:pic>
      <p:sp>
        <p:nvSpPr>
          <p:cNvPr id="4" name="Текст 3"/>
          <p:cNvSpPr>
            <a:spLocks noGrp="1"/>
          </p:cNvSpPr>
          <p:nvPr>
            <p:ph type="body" sz="half" idx="2"/>
          </p:nvPr>
        </p:nvSpPr>
        <p:spPr>
          <a:xfrm>
            <a:off x="179512" y="260648"/>
            <a:ext cx="4104456" cy="6408712"/>
          </a:xfrm>
        </p:spPr>
        <p:txBody>
          <a:bodyPr>
            <a:normAutofit lnSpcReduction="10000"/>
          </a:bodyPr>
          <a:lstStyle/>
          <a:p>
            <a:pPr algn="just">
              <a:defRPr/>
            </a:pPr>
            <a:r>
              <a:rPr lang="en-US" sz="2400" b="1" dirty="0" smtClean="0">
                <a:solidFill>
                  <a:schemeClr val="accent5">
                    <a:lumMod val="25000"/>
                  </a:schemeClr>
                </a:solidFill>
                <a:latin typeface="Times New Roman" pitchFamily="18" charset="0"/>
                <a:cs typeface="Times New Roman" pitchFamily="18" charset="0"/>
              </a:rPr>
              <a:t>«Father of botany» </a:t>
            </a:r>
            <a:r>
              <a:rPr lang="en-US" sz="2400" b="1" dirty="0" err="1" smtClean="0">
                <a:solidFill>
                  <a:schemeClr val="accent5">
                    <a:lumMod val="25000"/>
                  </a:schemeClr>
                </a:solidFill>
                <a:latin typeface="Times New Roman" pitchFamily="18" charset="0"/>
                <a:cs typeface="Times New Roman" pitchFamily="18" charset="0"/>
              </a:rPr>
              <a:t>Feofrast</a:t>
            </a:r>
            <a:r>
              <a:rPr lang="en-US" sz="2400" b="1" dirty="0" smtClean="0">
                <a:solidFill>
                  <a:schemeClr val="accent5">
                    <a:lumMod val="25000"/>
                  </a:schemeClr>
                </a:solidFill>
                <a:latin typeface="Times New Roman" pitchFamily="18" charset="0"/>
                <a:cs typeface="Times New Roman" pitchFamily="18" charset="0"/>
              </a:rPr>
              <a:t> in his texts (370-285 B.C.) mentions «Sweet </a:t>
            </a:r>
            <a:r>
              <a:rPr lang="en-US" sz="2400" b="1" dirty="0" err="1" smtClean="0">
                <a:solidFill>
                  <a:schemeClr val="accent5">
                    <a:lumMod val="25000"/>
                  </a:schemeClr>
                </a:solidFill>
                <a:latin typeface="Times New Roman" pitchFamily="18" charset="0"/>
                <a:cs typeface="Times New Roman" pitchFamily="18" charset="0"/>
              </a:rPr>
              <a:t>scythian</a:t>
            </a:r>
            <a:r>
              <a:rPr lang="en-US" sz="2400" b="1" dirty="0" smtClean="0">
                <a:solidFill>
                  <a:schemeClr val="accent5">
                    <a:lumMod val="25000"/>
                  </a:schemeClr>
                </a:solidFill>
                <a:latin typeface="Times New Roman" pitchFamily="18" charset="0"/>
                <a:cs typeface="Times New Roman" pitchFamily="18" charset="0"/>
              </a:rPr>
              <a:t> root», about absinth and poisonous matter of aconite. </a:t>
            </a:r>
            <a:r>
              <a:rPr lang="en-US" sz="2400" b="1" dirty="0" err="1" smtClean="0">
                <a:solidFill>
                  <a:schemeClr val="accent5">
                    <a:lumMod val="25000"/>
                  </a:schemeClr>
                </a:solidFill>
                <a:latin typeface="Times New Roman" pitchFamily="18" charset="0"/>
                <a:cs typeface="Times New Roman" pitchFamily="18" charset="0"/>
              </a:rPr>
              <a:t>Pliniy</a:t>
            </a:r>
            <a:r>
              <a:rPr lang="en-US" sz="2400" b="1" dirty="0" smtClean="0">
                <a:solidFill>
                  <a:schemeClr val="accent5">
                    <a:lumMod val="25000"/>
                  </a:schemeClr>
                </a:solidFill>
                <a:latin typeface="Times New Roman" pitchFamily="18" charset="0"/>
                <a:cs typeface="Times New Roman" pitchFamily="18" charset="0"/>
              </a:rPr>
              <a:t> and </a:t>
            </a:r>
            <a:r>
              <a:rPr lang="en-US" sz="2400" b="1" dirty="0" err="1" smtClean="0">
                <a:solidFill>
                  <a:schemeClr val="accent5">
                    <a:lumMod val="25000"/>
                  </a:schemeClr>
                </a:solidFill>
                <a:latin typeface="Times New Roman" pitchFamily="18" charset="0"/>
                <a:cs typeface="Times New Roman" pitchFamily="18" charset="0"/>
              </a:rPr>
              <a:t>Dioskorid</a:t>
            </a:r>
            <a:r>
              <a:rPr lang="en-US" sz="2400" b="1" dirty="0" smtClean="0">
                <a:solidFill>
                  <a:schemeClr val="accent5">
                    <a:lumMod val="25000"/>
                  </a:schemeClr>
                </a:solidFill>
                <a:latin typeface="Times New Roman" pitchFamily="18" charset="0"/>
                <a:cs typeface="Times New Roman" pitchFamily="18" charset="0"/>
              </a:rPr>
              <a:t> also mentioned </a:t>
            </a:r>
            <a:r>
              <a:rPr lang="ru-RU" sz="2400" b="1" dirty="0" smtClean="0">
                <a:solidFill>
                  <a:schemeClr val="accent5">
                    <a:lumMod val="25000"/>
                  </a:schemeClr>
                </a:solidFill>
                <a:latin typeface="Times New Roman" pitchFamily="18" charset="0"/>
                <a:cs typeface="Times New Roman" pitchFamily="18" charset="0"/>
              </a:rPr>
              <a:t>а</a:t>
            </a:r>
            <a:r>
              <a:rPr lang="en-US" sz="2400" b="1" dirty="0" smtClean="0">
                <a:solidFill>
                  <a:schemeClr val="accent5">
                    <a:lumMod val="25000"/>
                  </a:schemeClr>
                </a:solidFill>
                <a:latin typeface="Times New Roman" pitchFamily="18" charset="0"/>
                <a:cs typeface="Times New Roman" pitchFamily="18" charset="0"/>
              </a:rPr>
              <a:t> «sweet root». This enigmatic plant - modern </a:t>
            </a:r>
            <a:r>
              <a:rPr lang="en-US" sz="2400" b="1" dirty="0" err="1" smtClean="0">
                <a:solidFill>
                  <a:schemeClr val="accent5">
                    <a:lumMod val="25000"/>
                  </a:schemeClr>
                </a:solidFill>
                <a:latin typeface="Times New Roman" pitchFamily="18" charset="0"/>
                <a:cs typeface="Times New Roman" pitchFamily="18" charset="0"/>
              </a:rPr>
              <a:t>liquorice</a:t>
            </a:r>
            <a:r>
              <a:rPr lang="en-US" sz="2400" b="1" dirty="0" smtClean="0">
                <a:solidFill>
                  <a:schemeClr val="accent5">
                    <a:lumMod val="25000"/>
                  </a:schemeClr>
                </a:solidFill>
                <a:latin typeface="Times New Roman" pitchFamily="18" charset="0"/>
                <a:cs typeface="Times New Roman" pitchFamily="18" charset="0"/>
              </a:rPr>
              <a:t>. Already in those </a:t>
            </a:r>
            <a:r>
              <a:rPr lang="uk-UA" sz="2400" b="1" dirty="0" err="1" smtClean="0">
                <a:solidFill>
                  <a:schemeClr val="accent5">
                    <a:lumMod val="25000"/>
                  </a:schemeClr>
                </a:solidFill>
                <a:latin typeface="Times New Roman" pitchFamily="18" charset="0"/>
                <a:cs typeface="Times New Roman" pitchFamily="18" charset="0"/>
              </a:rPr>
              <a:t>times</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people knew about its </a:t>
            </a:r>
            <a:r>
              <a:rPr lang="en-US" sz="2400" b="1" dirty="0" err="1" smtClean="0">
                <a:solidFill>
                  <a:schemeClr val="accent5">
                    <a:lumMod val="25000"/>
                  </a:schemeClr>
                </a:solidFill>
                <a:latin typeface="Times New Roman" pitchFamily="18" charset="0"/>
                <a:cs typeface="Times New Roman" pitchFamily="18" charset="0"/>
              </a:rPr>
              <a:t>coughings</a:t>
            </a:r>
            <a:r>
              <a:rPr lang="en-US" sz="2400" b="1" dirty="0" smtClean="0">
                <a:solidFill>
                  <a:schemeClr val="accent5">
                    <a:lumMod val="25000"/>
                  </a:schemeClr>
                </a:solidFill>
                <a:latin typeface="Times New Roman" pitchFamily="18" charset="0"/>
                <a:cs typeface="Times New Roman" pitchFamily="18" charset="0"/>
              </a:rPr>
              <a:t> up </a:t>
            </a:r>
            <a:r>
              <a:rPr lang="uk-UA" sz="2400" b="1" dirty="0" err="1" smtClean="0">
                <a:solidFill>
                  <a:schemeClr val="accent5">
                    <a:lumMod val="25000"/>
                  </a:schemeClr>
                </a:solidFill>
                <a:latin typeface="Times New Roman" pitchFamily="18" charset="0"/>
                <a:cs typeface="Times New Roman" pitchFamily="18" charset="0"/>
              </a:rPr>
              <a:t>properties</a:t>
            </a:r>
            <a:r>
              <a:rPr lang="en-US" sz="2400" b="1" dirty="0" smtClean="0">
                <a:solidFill>
                  <a:schemeClr val="accent5">
                    <a:lumMod val="25000"/>
                  </a:schemeClr>
                </a:solidFill>
                <a:latin typeface="Times New Roman" pitchFamily="18" charset="0"/>
                <a:cs typeface="Times New Roman" pitchFamily="18" charset="0"/>
              </a:rPr>
              <a:t>, applying at </a:t>
            </a:r>
            <a:r>
              <a:rPr lang="ru-RU" sz="2400" b="1" dirty="0" smtClean="0">
                <a:solidFill>
                  <a:schemeClr val="accent5">
                    <a:lumMod val="25000"/>
                  </a:schemeClr>
                </a:solidFill>
                <a:latin typeface="Times New Roman" pitchFamily="18" charset="0"/>
                <a:cs typeface="Times New Roman" pitchFamily="18" charset="0"/>
              </a:rPr>
              <a:t>а </a:t>
            </a:r>
            <a:r>
              <a:rPr lang="en-US" sz="2400" b="1" dirty="0" smtClean="0">
                <a:solidFill>
                  <a:schemeClr val="accent5">
                    <a:lumMod val="25000"/>
                  </a:schemeClr>
                </a:solidFill>
                <a:latin typeface="Times New Roman" pitchFamily="18" charset="0"/>
                <a:cs typeface="Times New Roman" pitchFamily="18" charset="0"/>
              </a:rPr>
              <a:t>cough, cold diseases; juice was mixed up with honey and put to the abscesses. Generally sweet </a:t>
            </a:r>
            <a:r>
              <a:rPr lang="en-US" sz="2400" b="1" dirty="0" err="1" smtClean="0">
                <a:solidFill>
                  <a:schemeClr val="accent5">
                    <a:lumMod val="25000"/>
                  </a:schemeClr>
                </a:solidFill>
                <a:latin typeface="Times New Roman" pitchFamily="18" charset="0"/>
                <a:cs typeface="Times New Roman" pitchFamily="18" charset="0"/>
              </a:rPr>
              <a:t>scythians</a:t>
            </a:r>
            <a:r>
              <a:rPr lang="en-US" sz="2400" b="1" dirty="0" smtClean="0">
                <a:solidFill>
                  <a:schemeClr val="accent5">
                    <a:lumMod val="25000"/>
                  </a:schemeClr>
                </a:solidFill>
                <a:latin typeface="Times New Roman" pitchFamily="18" charset="0"/>
                <a:cs typeface="Times New Roman" pitchFamily="18" charset="0"/>
              </a:rPr>
              <a:t> was very valued. Warriors   appeased thirst </a:t>
            </a:r>
            <a:r>
              <a:rPr lang="en-US" sz="2400" b="1" dirty="0" err="1" smtClean="0">
                <a:solidFill>
                  <a:schemeClr val="accent5">
                    <a:lumMod val="25000"/>
                  </a:schemeClr>
                </a:solidFill>
                <a:latin typeface="Times New Roman" pitchFamily="18" charset="0"/>
                <a:cs typeface="Times New Roman" pitchFamily="18" charset="0"/>
              </a:rPr>
              <a:t>twith</a:t>
            </a:r>
            <a:r>
              <a:rPr lang="en-US" sz="2400" b="1" dirty="0" smtClean="0">
                <a:solidFill>
                  <a:schemeClr val="accent5">
                    <a:lumMod val="25000"/>
                  </a:schemeClr>
                </a:solidFill>
                <a:latin typeface="Times New Roman" pitchFamily="18" charset="0"/>
                <a:cs typeface="Times New Roman" pitchFamily="18" charset="0"/>
              </a:rPr>
              <a:t> his plant during 12 days</a:t>
            </a:r>
            <a:endParaRPr lang="ru-RU" sz="2400" b="1" dirty="0" smtClean="0">
              <a:solidFill>
                <a:schemeClr val="accent5">
                  <a:lumMod val="25000"/>
                </a:schemeClr>
              </a:solidFill>
              <a:latin typeface="Times New Roman" pitchFamily="18" charset="0"/>
              <a:cs typeface="Times New Roman" pitchFamily="18" charset="0"/>
            </a:endParaRPr>
          </a:p>
          <a:p>
            <a:pPr algn="just">
              <a:defRPr/>
            </a:pPr>
            <a:endParaRPr lang="en-US" b="1" dirty="0" smtClean="0">
              <a:solidFill>
                <a:schemeClr val="accent5">
                  <a:lumMod val="25000"/>
                </a:schemeClr>
              </a:solidFill>
              <a:latin typeface="Monotype Corsiva" pitchFamily="66" charset="0"/>
            </a:endParaRPr>
          </a:p>
          <a:p>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51520" y="188640"/>
            <a:ext cx="3600400" cy="6336704"/>
          </a:xfrm>
        </p:spPr>
        <p:txBody>
          <a:bodyPr>
            <a:normAutofit/>
          </a:bodyPr>
          <a:lstStyle/>
          <a:p>
            <a:pPr>
              <a:defRPr/>
            </a:pPr>
            <a:r>
              <a:rPr lang="uk-UA" sz="2800" b="1" dirty="0" err="1" smtClean="0">
                <a:solidFill>
                  <a:schemeClr val="accent5">
                    <a:lumMod val="25000"/>
                  </a:schemeClr>
                </a:solidFill>
                <a:latin typeface="Times New Roman" pitchFamily="18" charset="0"/>
                <a:cs typeface="Times New Roman" pitchFamily="18" charset="0"/>
              </a:rPr>
              <a:t>Facilities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animal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origin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had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wide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application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scythian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medicine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beaver</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stream</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fats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brain</a:t>
            </a:r>
            <a:r>
              <a:rPr lang="uk-UA" sz="2800" b="1" dirty="0" smtClean="0">
                <a:solidFill>
                  <a:schemeClr val="accent5">
                    <a:lumMod val="25000"/>
                  </a:schemeClr>
                </a:solidFill>
                <a:latin typeface="Times New Roman" pitchFamily="18" charset="0"/>
                <a:cs typeface="Times New Roman" pitchFamily="18" charset="0"/>
              </a:rPr>
              <a:t>). </a:t>
            </a:r>
            <a:endParaRPr lang="ru-RU" sz="2800" b="1" dirty="0" smtClean="0">
              <a:solidFill>
                <a:schemeClr val="accent5">
                  <a:lumMod val="25000"/>
                </a:schemeClr>
              </a:solidFill>
              <a:latin typeface="Times New Roman" pitchFamily="18" charset="0"/>
              <a:cs typeface="Times New Roman" pitchFamily="18" charset="0"/>
            </a:endParaRPr>
          </a:p>
          <a:p>
            <a:pPr>
              <a:defRPr/>
            </a:pPr>
            <a:r>
              <a:rPr lang="en-US" sz="2800" b="1" dirty="0" smtClean="0">
                <a:solidFill>
                  <a:schemeClr val="accent5">
                    <a:lumMod val="25000"/>
                  </a:schemeClr>
                </a:solidFill>
                <a:latin typeface="Times New Roman" pitchFamily="18" charset="0"/>
                <a:cs typeface="Times New Roman" pitchFamily="18" charset="0"/>
              </a:rPr>
              <a:t>I</a:t>
            </a:r>
            <a:r>
              <a:rPr lang="uk-UA" sz="2800" b="1" dirty="0" smtClean="0">
                <a:solidFill>
                  <a:schemeClr val="accent5">
                    <a:lumMod val="25000"/>
                  </a:schemeClr>
                </a:solidFill>
                <a:latin typeface="Times New Roman" pitchFamily="18" charset="0"/>
                <a:cs typeface="Times New Roman" pitchFamily="18" charset="0"/>
              </a:rPr>
              <a:t>t </a:t>
            </a:r>
            <a:r>
              <a:rPr lang="uk-UA" sz="2800" b="1" dirty="0" err="1" smtClean="0">
                <a:solidFill>
                  <a:schemeClr val="accent5">
                    <a:lumMod val="25000"/>
                  </a:schemeClr>
                </a:solidFill>
                <a:latin typeface="Times New Roman" pitchFamily="18" charset="0"/>
                <a:cs typeface="Times New Roman" pitchFamily="18" charset="0"/>
              </a:rPr>
              <a:t>is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here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necessary</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to</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underline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special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importance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steam</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„scythian</a:t>
            </a:r>
            <a:r>
              <a:rPr lang="uk-UA" sz="2800" b="1" dirty="0" smtClean="0">
                <a:solidFill>
                  <a:schemeClr val="accent5">
                    <a:lumMod val="25000"/>
                  </a:schemeClr>
                </a:solidFill>
                <a:latin typeface="Times New Roman" pitchFamily="18" charset="0"/>
                <a:cs typeface="Times New Roman" pitchFamily="18" charset="0"/>
              </a:rPr>
              <a:t> bath-</a:t>
            </a:r>
            <a:r>
              <a:rPr lang="uk-UA" sz="2800" b="1" dirty="0" err="1" smtClean="0">
                <a:solidFill>
                  <a:schemeClr val="accent5">
                    <a:lumMod val="25000"/>
                  </a:schemeClr>
                </a:solidFill>
                <a:latin typeface="Times New Roman" pitchFamily="18" charset="0"/>
                <a:cs typeface="Times New Roman" pitchFamily="18" charset="0"/>
              </a:rPr>
              <a:t>house”</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relation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tosanitary</a:t>
            </a:r>
            <a:r>
              <a:rPr lang="uk-UA" sz="2800" b="1" dirty="0" smtClean="0">
                <a:solidFill>
                  <a:schemeClr val="accent5">
                    <a:lumMod val="25000"/>
                  </a:schemeClr>
                </a:solidFill>
                <a:latin typeface="Times New Roman" pitchFamily="18" charset="0"/>
                <a:cs typeface="Times New Roman" pitchFamily="18" charset="0"/>
              </a:rPr>
              <a:t> – </a:t>
            </a:r>
            <a:r>
              <a:rPr lang="uk-UA" sz="2800" b="1" dirty="0" err="1" smtClean="0">
                <a:solidFill>
                  <a:schemeClr val="accent5">
                    <a:lumMod val="25000"/>
                  </a:schemeClr>
                </a:solidFill>
                <a:latin typeface="Times New Roman" pitchFamily="18" charset="0"/>
                <a:cs typeface="Times New Roman" pitchFamily="18" charset="0"/>
              </a:rPr>
              <a:t>hygienical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measuresof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scythian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population</a:t>
            </a:r>
            <a:endParaRPr lang="ru-RU" sz="2800" b="1" dirty="0" smtClean="0">
              <a:solidFill>
                <a:schemeClr val="accent5">
                  <a:lumMod val="25000"/>
                </a:schemeClr>
              </a:solidFill>
              <a:latin typeface="Times New Roman" pitchFamily="18" charset="0"/>
              <a:cs typeface="Times New Roman" pitchFamily="18" charset="0"/>
            </a:endParaRPr>
          </a:p>
          <a:p>
            <a:pPr>
              <a:defRPr/>
            </a:pPr>
            <a:endParaRPr lang="en-US" b="1" dirty="0" smtClean="0">
              <a:solidFill>
                <a:schemeClr val="accent5">
                  <a:lumMod val="25000"/>
                </a:schemeClr>
              </a:solidFill>
            </a:endParaRPr>
          </a:p>
          <a:p>
            <a:endParaRPr lang="ru-RU" dirty="0"/>
          </a:p>
        </p:txBody>
      </p:sp>
      <p:pic>
        <p:nvPicPr>
          <p:cNvPr id="7" name="Содержимое 6" descr="images (2).jpg"/>
          <p:cNvPicPr>
            <a:picLocks noGrp="1" noChangeAspect="1"/>
          </p:cNvPicPr>
          <p:nvPr>
            <p:ph idx="1"/>
          </p:nvPr>
        </p:nvPicPr>
        <p:blipFill>
          <a:blip r:embed="rId2" cstate="print"/>
          <a:stretch>
            <a:fillRect/>
          </a:stretch>
        </p:blipFill>
        <p:spPr>
          <a:xfrm>
            <a:off x="3923928" y="404664"/>
            <a:ext cx="4968552" cy="6192688"/>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9512" y="332656"/>
            <a:ext cx="8686800" cy="720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sz="3100" cap="all" dirty="0" smtClean="0">
                <a:latin typeface="Times New Roman" pitchFamily="18" charset="0"/>
                <a:cs typeface="Times New Roman" pitchFamily="18" charset="0"/>
              </a:rPr>
              <a:t>SULFONAMIDE DRUGS</a:t>
            </a:r>
            <a:r>
              <a:rPr lang="ru-RU" dirty="0" smtClean="0"/>
              <a:t/>
            </a:r>
            <a:br>
              <a:rPr lang="ru-RU" dirty="0" smtClean="0"/>
            </a:br>
            <a:endParaRPr lang="ru-RU" dirty="0"/>
          </a:p>
        </p:txBody>
      </p:sp>
      <p:pic>
        <p:nvPicPr>
          <p:cNvPr id="8" name="Содержимое 7" descr="prontosil.jpg"/>
          <p:cNvPicPr>
            <a:picLocks noGrp="1" noChangeAspect="1"/>
          </p:cNvPicPr>
          <p:nvPr>
            <p:ph idx="1"/>
          </p:nvPr>
        </p:nvPicPr>
        <p:blipFill>
          <a:blip r:embed="rId2" cstate="print"/>
          <a:stretch>
            <a:fillRect/>
          </a:stretch>
        </p:blipFill>
        <p:spPr>
          <a:xfrm>
            <a:off x="4643438" y="1214422"/>
            <a:ext cx="4248472" cy="5258864"/>
          </a:xfrm>
        </p:spPr>
      </p:pic>
      <p:sp>
        <p:nvSpPr>
          <p:cNvPr id="7" name="Текст 6"/>
          <p:cNvSpPr>
            <a:spLocks noGrp="1"/>
          </p:cNvSpPr>
          <p:nvPr>
            <p:ph type="body" sz="half" idx="2"/>
          </p:nvPr>
        </p:nvSpPr>
        <p:spPr>
          <a:xfrm>
            <a:off x="251520" y="1214422"/>
            <a:ext cx="4176464" cy="5310922"/>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just"/>
            <a:r>
              <a:rPr lang="en-US" sz="3200" dirty="0" smtClean="0">
                <a:latin typeface="Times New Roman" pitchFamily="18" charset="0"/>
                <a:cs typeface="Times New Roman" pitchFamily="18" charset="0"/>
              </a:rPr>
              <a:t>In 1932 the German bacteriologist Gerhard Domagk announced that the red dye </a:t>
            </a:r>
            <a:r>
              <a:rPr lang="en-US" sz="3200" dirty="0" err="1" smtClean="0">
                <a:latin typeface="Times New Roman" pitchFamily="18" charset="0"/>
                <a:cs typeface="Times New Roman" pitchFamily="18" charset="0"/>
              </a:rPr>
              <a:t>Prontosil</a:t>
            </a:r>
            <a:r>
              <a:rPr lang="en-US" sz="3200" dirty="0" smtClean="0">
                <a:latin typeface="Times New Roman" pitchFamily="18" charset="0"/>
                <a:cs typeface="Times New Roman" pitchFamily="18" charset="0"/>
              </a:rPr>
              <a:t> is active against streptococcal infections in mice and humans. Soon afterward French workers showed that its active antibacterial agent is sulfanilamide. </a:t>
            </a:r>
            <a:endParaRPr lang="ru-RU" sz="32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160422.jpg"/>
          <p:cNvPicPr>
            <a:picLocks noGrp="1" noChangeAspect="1"/>
          </p:cNvPicPr>
          <p:nvPr>
            <p:ph idx="1"/>
          </p:nvPr>
        </p:nvPicPr>
        <p:blipFill>
          <a:blip r:embed="rId2" cstate="print"/>
          <a:stretch>
            <a:fillRect/>
          </a:stretch>
        </p:blipFill>
        <p:spPr>
          <a:xfrm>
            <a:off x="4716016" y="0"/>
            <a:ext cx="4427983" cy="6858000"/>
          </a:xfrm>
        </p:spPr>
      </p:pic>
      <p:sp>
        <p:nvSpPr>
          <p:cNvPr id="4" name="Текст 3"/>
          <p:cNvSpPr>
            <a:spLocks noGrp="1"/>
          </p:cNvSpPr>
          <p:nvPr>
            <p:ph type="body" sz="half" idx="2"/>
          </p:nvPr>
        </p:nvSpPr>
        <p:spPr>
          <a:xfrm>
            <a:off x="214282" y="285728"/>
            <a:ext cx="4357718" cy="6286544"/>
          </a:xfrm>
        </p:spPr>
        <p:txBody>
          <a:bodyPr>
            <a:normAutofit fontScale="85000" lnSpcReduction="20000"/>
          </a:bodyPr>
          <a:lstStyle/>
          <a:p>
            <a:pPr>
              <a:defRPr/>
            </a:pPr>
            <a:r>
              <a:rPr lang="uk-UA" sz="2800" b="1" dirty="0" err="1" smtClean="0">
                <a:solidFill>
                  <a:schemeClr val="accent5">
                    <a:lumMod val="25000"/>
                  </a:schemeClr>
                </a:solidFill>
                <a:latin typeface="Times New Roman" pitchFamily="18" charset="0"/>
                <a:cs typeface="Times New Roman" pitchFamily="18" charset="0"/>
              </a:rPr>
              <a:t>Known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greek</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writer</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Plutarkh</a:t>
            </a:r>
            <a:r>
              <a:rPr lang="uk-UA" sz="2800" b="1" dirty="0" smtClean="0">
                <a:solidFill>
                  <a:schemeClr val="accent5">
                    <a:lumMod val="25000"/>
                  </a:schemeClr>
                </a:solidFill>
                <a:latin typeface="Times New Roman" pitchFamily="18" charset="0"/>
                <a:cs typeface="Times New Roman" pitchFamily="18" charset="0"/>
              </a:rPr>
              <a:t> (46-120 ð.ð. A.D.) </a:t>
            </a:r>
            <a:r>
              <a:rPr lang="uk-UA" sz="2800" b="1" dirty="0" err="1" smtClean="0">
                <a:solidFill>
                  <a:schemeClr val="accent5">
                    <a:lumMod val="25000"/>
                  </a:schemeClr>
                </a:solidFill>
                <a:latin typeface="Times New Roman" pitchFamily="18" charset="0"/>
                <a:cs typeface="Times New Roman" pitchFamily="18" charset="0"/>
              </a:rPr>
              <a:t>mentions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that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stream</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river</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Tanais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there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is</a:t>
            </a:r>
            <a:r>
              <a:rPr lang="uk-UA" sz="2800" b="1" dirty="0" smtClean="0">
                <a:solidFill>
                  <a:schemeClr val="accent5">
                    <a:lumMod val="25000"/>
                  </a:schemeClr>
                </a:solidFill>
                <a:latin typeface="Times New Roman" pitchFamily="18" charset="0"/>
                <a:cs typeface="Times New Roman" pitchFamily="18" charset="0"/>
              </a:rPr>
              <a:t> a </a:t>
            </a:r>
            <a:r>
              <a:rPr lang="uk-UA" sz="2800" b="1" dirty="0" err="1" smtClean="0">
                <a:solidFill>
                  <a:schemeClr val="accent5">
                    <a:lumMod val="25000"/>
                  </a:schemeClr>
                </a:solidFill>
                <a:latin typeface="Times New Roman" pitchFamily="18" charset="0"/>
                <a:cs typeface="Times New Roman" pitchFamily="18" charset="0"/>
              </a:rPr>
              <a:t>plant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en-US" sz="2800" b="1" dirty="0" err="1" smtClean="0">
                <a:solidFill>
                  <a:schemeClr val="accent5">
                    <a:lumMod val="25000"/>
                  </a:schemeClr>
                </a:solidFill>
                <a:latin typeface="Times New Roman" pitchFamily="18" charset="0"/>
                <a:cs typeface="Times New Roman" pitchFamily="18" charset="0"/>
              </a:rPr>
              <a:t>alinda</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which</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leaves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reminds</a:t>
            </a:r>
            <a:r>
              <a:rPr lang="uk-UA" sz="2800" b="1" dirty="0" smtClean="0">
                <a:solidFill>
                  <a:schemeClr val="accent5">
                    <a:lumMod val="25000"/>
                  </a:schemeClr>
                </a:solidFill>
                <a:latin typeface="Times New Roman" pitchFamily="18" charset="0"/>
                <a:cs typeface="Times New Roman" pitchFamily="18" charset="0"/>
              </a:rPr>
              <a:t> a </a:t>
            </a:r>
            <a:r>
              <a:rPr lang="uk-UA" sz="2800" b="1" dirty="0" err="1" smtClean="0">
                <a:solidFill>
                  <a:schemeClr val="accent5">
                    <a:lumMod val="25000"/>
                  </a:schemeClr>
                </a:solidFill>
                <a:latin typeface="Times New Roman" pitchFamily="18" charset="0"/>
                <a:cs typeface="Times New Roman" pitchFamily="18" charset="0"/>
              </a:rPr>
              <a:t>cabbage</a:t>
            </a:r>
            <a:r>
              <a:rPr lang="uk-UA" sz="2800" b="1" dirty="0" smtClean="0">
                <a:solidFill>
                  <a:schemeClr val="accent5">
                    <a:lumMod val="25000"/>
                  </a:schemeClr>
                </a:solidFill>
                <a:latin typeface="Times New Roman" pitchFamily="18" charset="0"/>
                <a:cs typeface="Times New Roman" pitchFamily="18" charset="0"/>
              </a:rPr>
              <a:t>. </a:t>
            </a:r>
            <a:endParaRPr lang="ru-RU" sz="2800" b="1" dirty="0" smtClean="0">
              <a:solidFill>
                <a:schemeClr val="accent5">
                  <a:lumMod val="25000"/>
                </a:schemeClr>
              </a:solidFill>
              <a:latin typeface="Times New Roman" pitchFamily="18" charset="0"/>
              <a:cs typeface="Times New Roman" pitchFamily="18" charset="0"/>
            </a:endParaRPr>
          </a:p>
          <a:p>
            <a:pPr>
              <a:defRPr/>
            </a:pPr>
            <a:r>
              <a:rPr lang="en-US" sz="2800" b="1" dirty="0" smtClean="0">
                <a:solidFill>
                  <a:schemeClr val="accent5">
                    <a:lumMod val="25000"/>
                  </a:schemeClr>
                </a:solidFill>
                <a:latin typeface="Times New Roman" pitchFamily="18" charset="0"/>
                <a:cs typeface="Times New Roman" pitchFamily="18" charset="0"/>
              </a:rPr>
              <a:t>Scythians used juice of this plant for rubbing of surface of body which guarded them from a chill and cold. For </a:t>
            </a:r>
            <a:r>
              <a:rPr lang="en-US" sz="2800" b="1" dirty="0" err="1" smtClean="0">
                <a:solidFill>
                  <a:schemeClr val="accent5">
                    <a:lumMod val="25000"/>
                  </a:schemeClr>
                </a:solidFill>
                <a:latin typeface="Times New Roman" pitchFamily="18" charset="0"/>
                <a:cs typeface="Times New Roman" pitchFamily="18" charset="0"/>
              </a:rPr>
              <a:t>scythians</a:t>
            </a:r>
            <a:r>
              <a:rPr lang="en-US" sz="2800" b="1" dirty="0" smtClean="0">
                <a:solidFill>
                  <a:schemeClr val="accent5">
                    <a:lumMod val="25000"/>
                  </a:schemeClr>
                </a:solidFill>
                <a:latin typeface="Times New Roman" pitchFamily="18" charset="0"/>
                <a:cs typeface="Times New Roman" pitchFamily="18" charset="0"/>
              </a:rPr>
              <a:t> hemp juice, extract of root of mandrake, opium served as  anesthetics at surgical intervention. Scythian women, on the certificate of </a:t>
            </a:r>
            <a:r>
              <a:rPr lang="en-US" sz="2800" b="1" dirty="0" err="1" smtClean="0">
                <a:solidFill>
                  <a:schemeClr val="accent5">
                    <a:lumMod val="25000"/>
                  </a:schemeClr>
                </a:solidFill>
                <a:latin typeface="Times New Roman" pitchFamily="18" charset="0"/>
                <a:cs typeface="Times New Roman" pitchFamily="18" charset="0"/>
              </a:rPr>
              <a:t>Gerodota</a:t>
            </a:r>
            <a:r>
              <a:rPr lang="en-US" sz="2800" b="1" dirty="0" smtClean="0">
                <a:solidFill>
                  <a:schemeClr val="accent5">
                    <a:lumMod val="25000"/>
                  </a:schemeClr>
                </a:solidFill>
                <a:latin typeface="Times New Roman" pitchFamily="18" charset="0"/>
                <a:cs typeface="Times New Roman" pitchFamily="18" charset="0"/>
              </a:rPr>
              <a:t>, were able to make cosmetic ointments for a skin. They «grind by rough stone cypress, cedar and lavender tree and topping up water to them». </a:t>
            </a:r>
            <a:endParaRPr lang="ru-RU" sz="28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401080" cy="584182"/>
          </a:xfrm>
        </p:spPr>
        <p:txBody>
          <a:bodyPr>
            <a:normAutofit/>
          </a:bodyPr>
          <a:lstStyle/>
          <a:p>
            <a:pPr algn="ctr"/>
            <a:r>
              <a:rPr lang="uk-UA" sz="3200" dirty="0" smtClean="0">
                <a:solidFill>
                  <a:schemeClr val="accent5">
                    <a:lumMod val="25000"/>
                  </a:schemeClr>
                </a:solidFill>
                <a:latin typeface="Times New Roman" pitchFamily="18" charset="0"/>
                <a:cs typeface="Times New Roman" pitchFamily="18" charset="0"/>
              </a:rPr>
              <a:t>A </a:t>
            </a:r>
            <a:r>
              <a:rPr lang="uk-UA" sz="3200" dirty="0" err="1" smtClean="0">
                <a:solidFill>
                  <a:schemeClr val="accent5">
                    <a:lumMod val="25000"/>
                  </a:schemeClr>
                </a:solidFill>
                <a:latin typeface="Times New Roman" pitchFamily="18" charset="0"/>
                <a:cs typeface="Times New Roman" pitchFamily="18" charset="0"/>
              </a:rPr>
              <a:t>treatise</a:t>
            </a:r>
            <a:r>
              <a:rPr lang="uk-UA" sz="3200" dirty="0" smtClean="0">
                <a:solidFill>
                  <a:schemeClr val="accent5">
                    <a:lumMod val="25000"/>
                  </a:schemeClr>
                </a:solidFill>
                <a:latin typeface="Times New Roman" pitchFamily="18" charset="0"/>
                <a:cs typeface="Times New Roman" pitchFamily="18" charset="0"/>
              </a:rPr>
              <a:t> </a:t>
            </a:r>
            <a:r>
              <a:rPr lang="uk-UA" sz="3200" dirty="0" err="1" smtClean="0">
                <a:solidFill>
                  <a:schemeClr val="accent5">
                    <a:lumMod val="25000"/>
                  </a:schemeClr>
                </a:solidFill>
                <a:latin typeface="Times New Roman" pitchFamily="18" charset="0"/>
                <a:cs typeface="Times New Roman" pitchFamily="18" charset="0"/>
              </a:rPr>
              <a:t>of</a:t>
            </a:r>
            <a:r>
              <a:rPr lang="uk-UA" sz="3200" dirty="0" smtClean="0">
                <a:solidFill>
                  <a:schemeClr val="accent5">
                    <a:lumMod val="25000"/>
                  </a:schemeClr>
                </a:solidFill>
                <a:latin typeface="Times New Roman" pitchFamily="18" charset="0"/>
                <a:cs typeface="Times New Roman" pitchFamily="18" charset="0"/>
              </a:rPr>
              <a:t> </a:t>
            </a:r>
            <a:r>
              <a:rPr lang="uk-UA" sz="3200" dirty="0" err="1" smtClean="0">
                <a:solidFill>
                  <a:schemeClr val="accent5">
                    <a:lumMod val="25000"/>
                  </a:schemeClr>
                </a:solidFill>
                <a:latin typeface="Times New Roman" pitchFamily="18" charset="0"/>
                <a:cs typeface="Times New Roman" pitchFamily="18" charset="0"/>
              </a:rPr>
              <a:t>Evpraksi</a:t>
            </a:r>
            <a:r>
              <a:rPr lang="en-US" sz="3200" dirty="0" err="1" smtClean="0">
                <a:solidFill>
                  <a:schemeClr val="accent5">
                    <a:lumMod val="25000"/>
                  </a:schemeClr>
                </a:solidFill>
                <a:latin typeface="Times New Roman" pitchFamily="18" charset="0"/>
                <a:cs typeface="Times New Roman" pitchFamily="18" charset="0"/>
              </a:rPr>
              <a:t>ya</a:t>
            </a:r>
            <a:r>
              <a:rPr lang="uk-UA" sz="3200" dirty="0" smtClean="0">
                <a:solidFill>
                  <a:schemeClr val="accent5">
                    <a:lumMod val="25000"/>
                  </a:schemeClr>
                </a:solidFill>
                <a:latin typeface="Times New Roman" pitchFamily="18" charset="0"/>
                <a:cs typeface="Times New Roman" pitchFamily="18" charset="0"/>
              </a:rPr>
              <a:t> </a:t>
            </a:r>
            <a:r>
              <a:rPr lang="uk-UA" sz="3200" dirty="0" err="1" smtClean="0">
                <a:solidFill>
                  <a:schemeClr val="accent5">
                    <a:lumMod val="25000"/>
                  </a:schemeClr>
                </a:solidFill>
                <a:latin typeface="Times New Roman" pitchFamily="18" charset="0"/>
                <a:cs typeface="Times New Roman" pitchFamily="18" charset="0"/>
              </a:rPr>
              <a:t>about</a:t>
            </a:r>
            <a:r>
              <a:rPr lang="uk-UA" sz="3200" dirty="0" smtClean="0">
                <a:solidFill>
                  <a:schemeClr val="accent5">
                    <a:lumMod val="25000"/>
                  </a:schemeClr>
                </a:solidFill>
                <a:latin typeface="Times New Roman" pitchFamily="18" charset="0"/>
                <a:cs typeface="Times New Roman" pitchFamily="18" charset="0"/>
              </a:rPr>
              <a:t> </a:t>
            </a:r>
            <a:r>
              <a:rPr lang="uk-UA" sz="3200" dirty="0" err="1" smtClean="0">
                <a:solidFill>
                  <a:schemeClr val="accent5">
                    <a:lumMod val="25000"/>
                  </a:schemeClr>
                </a:solidFill>
                <a:latin typeface="Times New Roman" pitchFamily="18" charset="0"/>
                <a:cs typeface="Times New Roman" pitchFamily="18" charset="0"/>
              </a:rPr>
              <a:t>„Ointments”</a:t>
            </a:r>
            <a:endParaRPr lang="ru-RU" sz="3200" dirty="0">
              <a:latin typeface="Times New Roman" pitchFamily="18" charset="0"/>
              <a:cs typeface="Times New Roman" pitchFamily="18" charset="0"/>
            </a:endParaRPr>
          </a:p>
        </p:txBody>
      </p:sp>
      <p:pic>
        <p:nvPicPr>
          <p:cNvPr id="5" name="Содержимое 4" descr="Евпраксия.jpg"/>
          <p:cNvPicPr>
            <a:picLocks noGrp="1" noChangeAspect="1"/>
          </p:cNvPicPr>
          <p:nvPr>
            <p:ph idx="1"/>
          </p:nvPr>
        </p:nvPicPr>
        <p:blipFill>
          <a:blip r:embed="rId2" cstate="print"/>
          <a:stretch>
            <a:fillRect/>
          </a:stretch>
        </p:blipFill>
        <p:spPr>
          <a:xfrm>
            <a:off x="4283968" y="1124744"/>
            <a:ext cx="4608512" cy="5328592"/>
          </a:xfrm>
        </p:spPr>
      </p:pic>
      <p:sp>
        <p:nvSpPr>
          <p:cNvPr id="4" name="Текст 3"/>
          <p:cNvSpPr>
            <a:spLocks noGrp="1"/>
          </p:cNvSpPr>
          <p:nvPr>
            <p:ph type="body" sz="half" idx="2"/>
          </p:nvPr>
        </p:nvSpPr>
        <p:spPr>
          <a:xfrm>
            <a:off x="457200" y="857232"/>
            <a:ext cx="3757610" cy="5268931"/>
          </a:xfrm>
        </p:spPr>
        <p:txBody>
          <a:bodyPr>
            <a:normAutofit fontScale="85000" lnSpcReduction="20000"/>
          </a:bodyPr>
          <a:lstStyle/>
          <a:p>
            <a:pPr>
              <a:defRPr/>
            </a:pPr>
            <a:r>
              <a:rPr lang="uk-UA" sz="2800" b="1" dirty="0" err="1" smtClean="0">
                <a:latin typeface="Times New Roman" pitchFamily="18" charset="0"/>
                <a:cs typeface="Times New Roman" pitchFamily="18" charset="0"/>
              </a:rPr>
              <a:t>History</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of</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Evpraksi</a:t>
            </a:r>
            <a:r>
              <a:rPr lang="en-US" sz="2800" b="1" dirty="0" err="1" smtClean="0">
                <a:latin typeface="Times New Roman" pitchFamily="18" charset="0"/>
                <a:cs typeface="Times New Roman" pitchFamily="18" charset="0"/>
              </a:rPr>
              <a:t>ja</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is</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such</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From</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childhood</a:t>
            </a:r>
            <a:r>
              <a:rPr lang="uk-UA"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she </a:t>
            </a:r>
            <a:r>
              <a:rPr lang="uk-UA" sz="2800" b="1" dirty="0" err="1" smtClean="0">
                <a:latin typeface="Times New Roman" pitchFamily="18" charset="0"/>
                <a:cs typeface="Times New Roman" pitchFamily="18" charset="0"/>
              </a:rPr>
              <a:t>was</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interested</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in</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the</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secrets</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of</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national</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medicine</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studied</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properties</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of</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vulnerary</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plants</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and</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ointments</a:t>
            </a:r>
            <a:r>
              <a:rPr lang="en-US" sz="2800" b="1" dirty="0" smtClean="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a:defRPr/>
            </a:pPr>
            <a:r>
              <a:rPr lang="en-US" sz="2800" b="1" dirty="0" smtClean="0">
                <a:latin typeface="Times New Roman" pitchFamily="18" charset="0"/>
                <a:cs typeface="Times New Roman" pitchFamily="18" charset="0"/>
              </a:rPr>
              <a:t> Then she </a:t>
            </a:r>
            <a:r>
              <a:rPr lang="uk-UA" sz="2800" b="1" dirty="0" err="1" smtClean="0">
                <a:latin typeface="Times New Roman" pitchFamily="18" charset="0"/>
                <a:cs typeface="Times New Roman" pitchFamily="18" charset="0"/>
              </a:rPr>
              <a:t>began</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to</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treat</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poor</a:t>
            </a:r>
            <a:r>
              <a:rPr lang="uk-UA" sz="2800" b="1" dirty="0" smtClean="0">
                <a:latin typeface="Times New Roman" pitchFamily="18" charset="0"/>
                <a:cs typeface="Times New Roman" pitchFamily="18" charset="0"/>
              </a:rPr>
              <a:t> </a:t>
            </a:r>
            <a:r>
              <a:rPr lang="uk-UA" sz="2800" b="1" dirty="0" err="1" smtClean="0">
                <a:latin typeface="Times New Roman" pitchFamily="18" charset="0"/>
                <a:cs typeface="Times New Roman" pitchFamily="18" charset="0"/>
              </a:rPr>
              <a:t>people</a:t>
            </a:r>
            <a:r>
              <a:rPr lang="uk-UA" sz="2800" b="1" dirty="0" smtClean="0">
                <a:latin typeface="Times New Roman" pitchFamily="18" charset="0"/>
                <a:cs typeface="Times New Roman" pitchFamily="18" charset="0"/>
              </a:rPr>
              <a:t>. </a:t>
            </a:r>
            <a:endParaRPr lang="ru-RU" sz="2800" b="1" dirty="0" smtClean="0">
              <a:latin typeface="Times New Roman" pitchFamily="18" charset="0"/>
              <a:cs typeface="Times New Roman" pitchFamily="18" charset="0"/>
            </a:endParaRPr>
          </a:p>
          <a:p>
            <a:pPr>
              <a:defRPr/>
            </a:pPr>
            <a:r>
              <a:rPr lang="en-US" sz="2800" b="1" dirty="0" smtClean="0">
                <a:latin typeface="Times New Roman" pitchFamily="18" charset="0"/>
                <a:cs typeface="Times New Roman" pitchFamily="18" charset="0"/>
              </a:rPr>
              <a:t>Consisting of medicine of </a:t>
            </a:r>
            <a:r>
              <a:rPr lang="en-US" sz="2800" b="1" dirty="0" err="1" smtClean="0">
                <a:latin typeface="Times New Roman" pitchFamily="18" charset="0"/>
                <a:cs typeface="Times New Roman" pitchFamily="18" charset="0"/>
              </a:rPr>
              <a:t>Kievan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Rus</a:t>
            </a:r>
            <a:r>
              <a:rPr lang="en-US" sz="2800" b="1" dirty="0" smtClean="0">
                <a:latin typeface="Times New Roman" pitchFamily="18" charset="0"/>
                <a:cs typeface="Times New Roman" pitchFamily="18" charset="0"/>
              </a:rPr>
              <a:t> is well shown in the work of </a:t>
            </a:r>
            <a:r>
              <a:rPr lang="en-US" sz="2800" b="1" dirty="0" err="1" smtClean="0">
                <a:latin typeface="Times New Roman" pitchFamily="18" charset="0"/>
                <a:cs typeface="Times New Roman" pitchFamily="18" charset="0"/>
              </a:rPr>
              <a:t>Evpraksija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Kievan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Zoy</a:t>
            </a:r>
            <a:r>
              <a:rPr lang="en-US" sz="2800" b="1" dirty="0" smtClean="0">
                <a:latin typeface="Times New Roman" pitchFamily="18" charset="0"/>
                <a:cs typeface="Times New Roman" pitchFamily="18" charset="0"/>
              </a:rPr>
              <a:t>)  - the grandchild of Vladimir </a:t>
            </a:r>
            <a:r>
              <a:rPr lang="en-US" sz="2800" b="1" dirty="0" err="1" smtClean="0">
                <a:latin typeface="Times New Roman" pitchFamily="18" charset="0"/>
                <a:cs typeface="Times New Roman" pitchFamily="18" charset="0"/>
              </a:rPr>
              <a:t>Monomakh</a:t>
            </a:r>
            <a:r>
              <a:rPr lang="en-US" sz="2800" b="1" dirty="0" smtClean="0">
                <a:latin typeface="Times New Roman" pitchFamily="18" charset="0"/>
                <a:cs typeface="Times New Roman" pitchFamily="18" charset="0"/>
              </a:rPr>
              <a:t>, which is written by her in Byzantium </a:t>
            </a:r>
            <a:endParaRPr lang="ru-RU" sz="2800" b="1" dirty="0" smtClean="0">
              <a:latin typeface="Times New Roman" pitchFamily="18" charset="0"/>
              <a:cs typeface="Times New Roman" pitchFamily="18" charset="0"/>
            </a:endParaRPr>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5418_quiz_perfumery_and_cosmetics.jpg"/>
          <p:cNvPicPr>
            <a:picLocks noGrp="1" noChangeAspect="1"/>
          </p:cNvPicPr>
          <p:nvPr>
            <p:ph idx="1"/>
          </p:nvPr>
        </p:nvPicPr>
        <p:blipFill>
          <a:blip r:embed="rId2" cstate="print"/>
          <a:stretch>
            <a:fillRect/>
          </a:stretch>
        </p:blipFill>
        <p:spPr>
          <a:xfrm>
            <a:off x="4067944" y="112542"/>
            <a:ext cx="4824536" cy="6556818"/>
          </a:xfrm>
        </p:spPr>
      </p:pic>
      <p:sp>
        <p:nvSpPr>
          <p:cNvPr id="4" name="Текст 3"/>
          <p:cNvSpPr>
            <a:spLocks noGrp="1"/>
          </p:cNvSpPr>
          <p:nvPr>
            <p:ph type="body" sz="half" idx="2"/>
          </p:nvPr>
        </p:nvSpPr>
        <p:spPr>
          <a:xfrm>
            <a:off x="179512" y="142852"/>
            <a:ext cx="3888432" cy="6429420"/>
          </a:xfrm>
        </p:spPr>
        <p:txBody>
          <a:bodyPr>
            <a:normAutofit fontScale="92500" lnSpcReduction="20000"/>
          </a:bodyPr>
          <a:lstStyle/>
          <a:p>
            <a:r>
              <a:rPr lang="uk-UA" sz="2800" b="1" dirty="0" err="1" smtClean="0">
                <a:solidFill>
                  <a:schemeClr val="accent5">
                    <a:lumMod val="25000"/>
                  </a:schemeClr>
                </a:solidFill>
                <a:latin typeface="Times New Roman" pitchFamily="18" charset="0"/>
                <a:cs typeface="Times New Roman" pitchFamily="18" charset="0"/>
              </a:rPr>
              <a:t>This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treatise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consists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5 </a:t>
            </a:r>
            <a:r>
              <a:rPr lang="uk-UA" sz="2800" b="1" dirty="0" err="1" smtClean="0">
                <a:solidFill>
                  <a:schemeClr val="accent5">
                    <a:lumMod val="25000"/>
                  </a:schemeClr>
                </a:solidFill>
                <a:latin typeface="Times New Roman" pitchFamily="18" charset="0"/>
                <a:cs typeface="Times New Roman" pitchFamily="18" charset="0"/>
              </a:rPr>
              <a:t>parts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first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part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is</a:t>
            </a:r>
            <a:r>
              <a:rPr lang="uk-UA" sz="2800" b="1" dirty="0" smtClean="0">
                <a:solidFill>
                  <a:schemeClr val="accent5">
                    <a:lumMod val="25000"/>
                  </a:schemeClr>
                </a:solidFill>
                <a:latin typeface="Times New Roman" pitchFamily="18" charset="0"/>
                <a:cs typeface="Times New Roman" pitchFamily="18" charset="0"/>
              </a:rPr>
              <a:t> a </a:t>
            </a:r>
            <a:r>
              <a:rPr lang="uk-UA" sz="2800" b="1" dirty="0" err="1" smtClean="0">
                <a:solidFill>
                  <a:schemeClr val="accent5">
                    <a:lumMod val="25000"/>
                  </a:schemeClr>
                </a:solidFill>
                <a:latin typeface="Times New Roman" pitchFamily="18" charset="0"/>
                <a:cs typeface="Times New Roman" pitchFamily="18" charset="0"/>
              </a:rPr>
              <a:t>general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review</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views 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hygiene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second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are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advices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relation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tothe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observance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hygiene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marriage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during</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pregnancy</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care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child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third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part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positio</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about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hygiene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nourishment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fourth</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information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about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external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diseases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recipes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treatment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dental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skin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illnesses</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fifth</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part</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is about </a:t>
            </a:r>
            <a:r>
              <a:rPr lang="uk-UA" sz="2800" b="1" dirty="0" err="1" smtClean="0">
                <a:solidFill>
                  <a:schemeClr val="accent5">
                    <a:lumMod val="25000"/>
                  </a:schemeClr>
                </a:solidFill>
                <a:latin typeface="Times New Roman" pitchFamily="18" charset="0"/>
                <a:cs typeface="Times New Roman" pitchFamily="18" charset="0"/>
              </a:rPr>
              <a:t>cardiac</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gastric</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diseases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advices</a:t>
            </a:r>
            <a:r>
              <a:rPr lang="uk-UA" sz="2800" b="1" dirty="0" smtClean="0">
                <a:solidFill>
                  <a:schemeClr val="accent5">
                    <a:lumMod val="25000"/>
                  </a:schemeClr>
                </a:solidFill>
                <a:latin typeface="Times New Roman" pitchFamily="18" charset="0"/>
                <a:cs typeface="Times New Roman" pitchFamily="18" charset="0"/>
              </a:rPr>
              <a:t> f</a:t>
            </a:r>
            <a:r>
              <a:rPr lang="en-US" sz="2800" b="1" dirty="0" smtClean="0">
                <a:solidFill>
                  <a:schemeClr val="accent5">
                    <a:lumMod val="25000"/>
                  </a:schemeClr>
                </a:solidFill>
                <a:latin typeface="Times New Roman" pitchFamily="18" charset="0"/>
                <a:cs typeface="Times New Roman" pitchFamily="18" charset="0"/>
              </a:rPr>
              <a:t>or </a:t>
            </a:r>
            <a:r>
              <a:rPr lang="uk-UA" sz="2800" b="1" dirty="0" err="1" smtClean="0">
                <a:solidFill>
                  <a:schemeClr val="accent5">
                    <a:lumMod val="25000"/>
                  </a:schemeClr>
                </a:solidFill>
                <a:latin typeface="Times New Roman" pitchFamily="18" charset="0"/>
                <a:cs typeface="Times New Roman" pitchFamily="18" charset="0"/>
              </a:rPr>
              <a:t>their</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prophylaxis</a:t>
            </a:r>
            <a:r>
              <a:rPr lang="uk-UA" sz="2800" b="1" dirty="0" smtClean="0">
                <a:solidFill>
                  <a:schemeClr val="accent5">
                    <a:lumMod val="25000"/>
                  </a:schemeClr>
                </a:solidFill>
                <a:latin typeface="Times New Roman" pitchFamily="18" charset="0"/>
                <a:cs typeface="Times New Roman" pitchFamily="18" charset="0"/>
              </a:rPr>
              <a:t>. </a:t>
            </a:r>
            <a:endParaRPr lang="ru-RU" sz="28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medic2.jpg"/>
          <p:cNvPicPr>
            <a:picLocks noGrp="1" noChangeAspect="1"/>
          </p:cNvPicPr>
          <p:nvPr>
            <p:ph idx="1"/>
          </p:nvPr>
        </p:nvPicPr>
        <p:blipFill>
          <a:blip r:embed="rId2" cstate="print"/>
          <a:stretch>
            <a:fillRect/>
          </a:stretch>
        </p:blipFill>
        <p:spPr>
          <a:xfrm>
            <a:off x="4427984" y="0"/>
            <a:ext cx="4716015" cy="6858000"/>
          </a:xfrm>
        </p:spPr>
      </p:pic>
      <p:sp>
        <p:nvSpPr>
          <p:cNvPr id="4" name="Текст 3"/>
          <p:cNvSpPr>
            <a:spLocks noGrp="1"/>
          </p:cNvSpPr>
          <p:nvPr>
            <p:ph type="body" sz="half" idx="2"/>
          </p:nvPr>
        </p:nvSpPr>
        <p:spPr>
          <a:xfrm>
            <a:off x="251520" y="357166"/>
            <a:ext cx="4104456" cy="5768997"/>
          </a:xfrm>
        </p:spPr>
        <p:txBody>
          <a:bodyPr>
            <a:noAutofit/>
          </a:bodyPr>
          <a:lstStyle/>
          <a:p>
            <a:pPr algn="just">
              <a:defRPr/>
            </a:pPr>
            <a:r>
              <a:rPr lang="uk-UA" sz="2400" b="1" dirty="0" err="1" smtClean="0">
                <a:solidFill>
                  <a:schemeClr val="accent5">
                    <a:lumMod val="25000"/>
                  </a:schemeClr>
                </a:solidFill>
                <a:latin typeface="Times New Roman" pitchFamily="18" charset="0"/>
                <a:cs typeface="Times New Roman" pitchFamily="18" charset="0"/>
              </a:rPr>
              <a:t>It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known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from</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history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that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XI </a:t>
            </a:r>
            <a:r>
              <a:rPr lang="en-US" sz="2400" b="1" dirty="0" smtClean="0">
                <a:solidFill>
                  <a:schemeClr val="accent5">
                    <a:lumMod val="25000"/>
                  </a:schemeClr>
                </a:solidFill>
                <a:latin typeface="Times New Roman" pitchFamily="18" charset="0"/>
                <a:cs typeface="Times New Roman" pitchFamily="18" charset="0"/>
              </a:rPr>
              <a:t>century </a:t>
            </a:r>
            <a:r>
              <a:rPr lang="uk-UA" sz="2400" b="1" dirty="0" err="1" smtClean="0">
                <a:solidFill>
                  <a:schemeClr val="accent5">
                    <a:lumMod val="25000"/>
                  </a:schemeClr>
                </a:solidFill>
                <a:latin typeface="Times New Roman" pitchFamily="18" charset="0"/>
                <a:cs typeface="Times New Roman" pitchFamily="18" charset="0"/>
              </a:rPr>
              <a:t>there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were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doctors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among</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monks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Kievo-</a:t>
            </a:r>
            <a:r>
              <a:rPr lang="uk-UA" sz="2400" b="1" dirty="0" err="1" smtClean="0">
                <a:solidFill>
                  <a:schemeClr val="accent5">
                    <a:lumMod val="25000"/>
                  </a:schemeClr>
                </a:solidFill>
                <a:latin typeface="Times New Roman" pitchFamily="18" charset="0"/>
                <a:cs typeface="Times New Roman" pitchFamily="18" charset="0"/>
              </a:rPr>
              <a:t>pechersk</a:t>
            </a:r>
            <a:r>
              <a:rPr lang="en-US" sz="2400" b="1" dirty="0" err="1" smtClean="0">
                <a:solidFill>
                  <a:schemeClr val="accent5">
                    <a:lumMod val="25000"/>
                  </a:schemeClr>
                </a:solidFill>
                <a:latin typeface="Times New Roman" pitchFamily="18" charset="0"/>
                <a:cs typeface="Times New Roman" pitchFamily="18" charset="0"/>
              </a:rPr>
              <a:t>yj</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monastery</a:t>
            </a:r>
            <a:r>
              <a:rPr lang="en-US"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hospital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which</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was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opened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at</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monastery</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were </a:t>
            </a:r>
            <a:r>
              <a:rPr lang="uk-UA" sz="2400" b="1" dirty="0" err="1" smtClean="0">
                <a:solidFill>
                  <a:schemeClr val="accent5">
                    <a:lumMod val="25000"/>
                  </a:schemeClr>
                </a:solidFill>
                <a:latin typeface="Times New Roman" pitchFamily="18" charset="0"/>
                <a:cs typeface="Times New Roman" pitchFamily="18" charset="0"/>
              </a:rPr>
              <a:t>rendered</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surgical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therapeutic</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help</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monks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Kievo-</a:t>
            </a:r>
            <a:r>
              <a:rPr lang="uk-UA" sz="2400" b="1" dirty="0" err="1" smtClean="0">
                <a:solidFill>
                  <a:schemeClr val="accent5">
                    <a:lumMod val="25000"/>
                  </a:schemeClr>
                </a:solidFill>
                <a:latin typeface="Times New Roman" pitchFamily="18" charset="0"/>
                <a:cs typeface="Times New Roman" pitchFamily="18" charset="0"/>
              </a:rPr>
              <a:t>pechersk</a:t>
            </a:r>
            <a:r>
              <a:rPr lang="en-US" sz="2400" b="1" dirty="0" err="1" smtClean="0">
                <a:solidFill>
                  <a:schemeClr val="accent5">
                    <a:lumMod val="25000"/>
                  </a:schemeClr>
                </a:solidFill>
                <a:latin typeface="Times New Roman" pitchFamily="18" charset="0"/>
                <a:cs typeface="Times New Roman" pitchFamily="18" charset="0"/>
              </a:rPr>
              <a:t>yj</a:t>
            </a:r>
            <a:r>
              <a:rPr lang="en-US"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monastery</a:t>
            </a:r>
            <a:r>
              <a:rPr lang="en-US" sz="2400" b="1" dirty="0" smtClean="0">
                <a:solidFill>
                  <a:schemeClr val="accent5">
                    <a:lumMod val="25000"/>
                  </a:schemeClr>
                </a:solidFill>
                <a:latin typeface="Times New Roman" pitchFamily="18" charset="0"/>
                <a:cs typeface="Times New Roman" pitchFamily="18" charset="0"/>
              </a:rPr>
              <a:t> with</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experience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treatment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went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to</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nearby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earths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founded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new</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monasteries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same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assists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distribution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knowledges</a:t>
            </a:r>
            <a:r>
              <a:rPr lang="uk-UA" sz="2400" b="1" dirty="0" smtClean="0">
                <a:solidFill>
                  <a:schemeClr val="accent5">
                    <a:lumMod val="25000"/>
                  </a:schemeClr>
                </a:solidFill>
                <a:latin typeface="Times New Roman" pitchFamily="18" charset="0"/>
                <a:cs typeface="Times New Roman" pitchFamily="18" charset="0"/>
              </a:rPr>
              <a:t>.</a:t>
            </a:r>
          </a:p>
          <a:p>
            <a:pPr algn="just">
              <a:defRPr/>
            </a:pPr>
            <a:r>
              <a:rPr lang="ru-RU"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So </a:t>
            </a:r>
            <a:r>
              <a:rPr lang="en-US" sz="2400" b="1" i="1" dirty="0" smtClean="0">
                <a:solidFill>
                  <a:schemeClr val="accent5">
                    <a:lumMod val="25000"/>
                  </a:schemeClr>
                </a:solidFill>
                <a:latin typeface="Times New Roman" pitchFamily="18" charset="0"/>
                <a:cs typeface="Times New Roman" pitchFamily="18" charset="0"/>
              </a:rPr>
              <a:t>there </a:t>
            </a:r>
            <a:r>
              <a:rPr lang="en-US" sz="2400" b="1" dirty="0" smtClean="0">
                <a:solidFill>
                  <a:schemeClr val="accent5">
                    <a:lumMod val="25000"/>
                  </a:schemeClr>
                </a:solidFill>
                <a:latin typeface="Times New Roman" pitchFamily="18" charset="0"/>
                <a:cs typeface="Times New Roman" pitchFamily="18" charset="0"/>
              </a:rPr>
              <a:t>was </a:t>
            </a:r>
            <a:r>
              <a:rPr lang="en-US" sz="2400" b="1" i="1" dirty="0" err="1" smtClean="0">
                <a:solidFill>
                  <a:schemeClr val="accent5">
                    <a:lumMod val="25000"/>
                  </a:schemeClr>
                </a:solidFill>
                <a:latin typeface="Times New Roman" pitchFamily="18" charset="0"/>
                <a:cs typeface="Times New Roman" pitchFamily="18" charset="0"/>
              </a:rPr>
              <a:t>monasterial</a:t>
            </a:r>
            <a:r>
              <a:rPr lang="en-US" sz="2400" b="1" i="1" dirty="0" smtClean="0">
                <a:solidFill>
                  <a:schemeClr val="accent5">
                    <a:lumMod val="25000"/>
                  </a:schemeClr>
                </a:solidFill>
                <a:latin typeface="Times New Roman" pitchFamily="18" charset="0"/>
                <a:cs typeface="Times New Roman" pitchFamily="18" charset="0"/>
              </a:rPr>
              <a:t> medicine</a:t>
            </a:r>
            <a:r>
              <a:rPr lang="en-US" sz="2400" b="1" dirty="0" smtClean="0">
                <a:solidFill>
                  <a:schemeClr val="accent5">
                    <a:lumMod val="25000"/>
                  </a:schemeClr>
                </a:solidFill>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N00514206_001_l.jpg"/>
          <p:cNvPicPr>
            <a:picLocks noGrp="1" noChangeAspect="1"/>
          </p:cNvPicPr>
          <p:nvPr>
            <p:ph idx="1"/>
          </p:nvPr>
        </p:nvPicPr>
        <p:blipFill>
          <a:blip r:embed="rId2" cstate="print"/>
          <a:stretch>
            <a:fillRect/>
          </a:stretch>
        </p:blipFill>
        <p:spPr>
          <a:xfrm>
            <a:off x="4067944" y="0"/>
            <a:ext cx="5076056" cy="6858000"/>
          </a:xfrm>
        </p:spPr>
      </p:pic>
      <p:sp>
        <p:nvSpPr>
          <p:cNvPr id="4" name="Текст 3"/>
          <p:cNvSpPr>
            <a:spLocks noGrp="1"/>
          </p:cNvSpPr>
          <p:nvPr>
            <p:ph type="body" sz="half" idx="2"/>
          </p:nvPr>
        </p:nvSpPr>
        <p:spPr>
          <a:xfrm>
            <a:off x="179512" y="285728"/>
            <a:ext cx="3960440" cy="6383632"/>
          </a:xfrm>
        </p:spPr>
        <p:txBody>
          <a:bodyPr>
            <a:normAutofit/>
          </a:bodyPr>
          <a:lstStyle/>
          <a:p>
            <a:pPr>
              <a:defRPr/>
            </a:pPr>
            <a:r>
              <a:rPr lang="en-US" sz="2800" b="1" dirty="0" smtClean="0">
                <a:solidFill>
                  <a:schemeClr val="accent5">
                    <a:lumMod val="25000"/>
                  </a:schemeClr>
                </a:solidFill>
                <a:latin typeface="Times New Roman" pitchFamily="18" charset="0"/>
                <a:cs typeface="Times New Roman" pitchFamily="18" charset="0"/>
              </a:rPr>
              <a:t>The basic competitors of </a:t>
            </a:r>
            <a:r>
              <a:rPr lang="en-US" sz="2800" b="1" dirty="0" err="1" smtClean="0">
                <a:solidFill>
                  <a:schemeClr val="accent5">
                    <a:lumMod val="25000"/>
                  </a:schemeClr>
                </a:solidFill>
                <a:latin typeface="Times New Roman" pitchFamily="18" charset="0"/>
                <a:cs typeface="Times New Roman" pitchFamily="18" charset="0"/>
              </a:rPr>
              <a:t>monasterial</a:t>
            </a:r>
            <a:r>
              <a:rPr lang="en-US" sz="2800" b="1" dirty="0" smtClean="0">
                <a:solidFill>
                  <a:schemeClr val="accent5">
                    <a:lumMod val="25000"/>
                  </a:schemeClr>
                </a:solidFill>
                <a:latin typeface="Times New Roman" pitchFamily="18" charset="0"/>
                <a:cs typeface="Times New Roman" pitchFamily="18" charset="0"/>
              </a:rPr>
              <a:t> doctors at that time were </a:t>
            </a:r>
            <a:r>
              <a:rPr lang="en-US" sz="2800" b="1" i="1" dirty="0" smtClean="0">
                <a:solidFill>
                  <a:schemeClr val="accent5">
                    <a:lumMod val="25000"/>
                  </a:schemeClr>
                </a:solidFill>
                <a:latin typeface="Times New Roman" pitchFamily="18" charset="0"/>
                <a:cs typeface="Times New Roman" pitchFamily="18" charset="0"/>
              </a:rPr>
              <a:t>barbers </a:t>
            </a:r>
            <a:r>
              <a:rPr lang="en-US" sz="2800" b="1" dirty="0" smtClean="0">
                <a:solidFill>
                  <a:schemeClr val="accent5">
                    <a:lumMod val="25000"/>
                  </a:schemeClr>
                </a:solidFill>
                <a:latin typeface="Times New Roman" pitchFamily="18" charset="0"/>
                <a:cs typeface="Times New Roman" pitchFamily="18" charset="0"/>
              </a:rPr>
              <a:t>which belonged to city </a:t>
            </a:r>
            <a:r>
              <a:rPr lang="en-US" sz="2800" b="1" dirty="0" err="1" smtClean="0">
                <a:solidFill>
                  <a:schemeClr val="accent5">
                    <a:lumMod val="25000"/>
                  </a:schemeClr>
                </a:solidFill>
                <a:latin typeface="Times New Roman" pitchFamily="18" charset="0"/>
                <a:cs typeface="Times New Roman" pitchFamily="18" charset="0"/>
              </a:rPr>
              <a:t>gentlefolks</a:t>
            </a:r>
            <a:r>
              <a:rPr lang="en-US" sz="2800" b="1" dirty="0" smtClean="0">
                <a:solidFill>
                  <a:schemeClr val="accent5">
                    <a:lumMod val="25000"/>
                  </a:schemeClr>
                </a:solidFill>
                <a:latin typeface="Times New Roman" pitchFamily="18" charset="0"/>
                <a:cs typeface="Times New Roman" pitchFamily="18" charset="0"/>
              </a:rPr>
              <a:t>. Their services were very </a:t>
            </a:r>
            <a:r>
              <a:rPr lang="en-US" sz="2800" b="1" dirty="0" err="1" smtClean="0">
                <a:solidFill>
                  <a:schemeClr val="accent5">
                    <a:lumMod val="25000"/>
                  </a:schemeClr>
                </a:solidFill>
                <a:latin typeface="Times New Roman" pitchFamily="18" charset="0"/>
                <a:cs typeface="Times New Roman" pitchFamily="18" charset="0"/>
              </a:rPr>
              <a:t>expencive</a:t>
            </a:r>
            <a:r>
              <a:rPr lang="en-US" sz="2800" b="1" dirty="0" smtClean="0">
                <a:solidFill>
                  <a:schemeClr val="accent5">
                    <a:lumMod val="25000"/>
                  </a:schemeClr>
                </a:solidFill>
                <a:latin typeface="Times New Roman" pitchFamily="18" charset="0"/>
                <a:cs typeface="Times New Roman" pitchFamily="18" charset="0"/>
              </a:rPr>
              <a:t>.</a:t>
            </a:r>
            <a:endParaRPr lang="ru-RU" sz="2800" b="1" dirty="0" smtClean="0">
              <a:solidFill>
                <a:schemeClr val="accent5">
                  <a:lumMod val="25000"/>
                </a:schemeClr>
              </a:solidFill>
              <a:latin typeface="Times New Roman" pitchFamily="18" charset="0"/>
              <a:cs typeface="Times New Roman" pitchFamily="18" charset="0"/>
            </a:endParaRPr>
          </a:p>
          <a:p>
            <a:pPr>
              <a:defRPr/>
            </a:pPr>
            <a:r>
              <a:rPr lang="en-US" sz="2800" b="1" dirty="0" smtClean="0">
                <a:solidFill>
                  <a:schemeClr val="accent5">
                    <a:lumMod val="25000"/>
                  </a:schemeClr>
                </a:solidFill>
                <a:latin typeface="Times New Roman" pitchFamily="18" charset="0"/>
                <a:cs typeface="Times New Roman" pitchFamily="18" charset="0"/>
              </a:rPr>
              <a:t>N</a:t>
            </a:r>
            <a:r>
              <a:rPr lang="uk-UA" sz="2800" b="1" dirty="0" err="1" smtClean="0">
                <a:solidFill>
                  <a:schemeClr val="accent5">
                    <a:lumMod val="25000"/>
                  </a:schemeClr>
                </a:solidFill>
                <a:latin typeface="Times New Roman" pitchFamily="18" charset="0"/>
                <a:cs typeface="Times New Roman" pitchFamily="18" charset="0"/>
              </a:rPr>
              <a:t>ational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medicine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receive</a:t>
            </a:r>
            <a:r>
              <a:rPr lang="en-US" sz="2800" b="1" dirty="0" smtClean="0">
                <a:solidFill>
                  <a:schemeClr val="accent5">
                    <a:lumMod val="25000"/>
                  </a:schemeClr>
                </a:solidFill>
                <a:latin typeface="Times New Roman" pitchFamily="18" charset="0"/>
                <a:cs typeface="Times New Roman" pitchFamily="18" charset="0"/>
              </a:rPr>
              <a:t>d w</a:t>
            </a:r>
            <a:r>
              <a:rPr lang="uk-UA" sz="2800" b="1" dirty="0" err="1" smtClean="0">
                <a:solidFill>
                  <a:schemeClr val="accent5">
                    <a:lumMod val="25000"/>
                  </a:schemeClr>
                </a:solidFill>
                <a:latin typeface="Times New Roman" pitchFamily="18" charset="0"/>
                <a:cs typeface="Times New Roman" pitchFamily="18" charset="0"/>
              </a:rPr>
              <a:t>ide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distribution</a:t>
            </a:r>
            <a:r>
              <a:rPr lang="en-US"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but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these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knowledges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was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obviously</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not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enough</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to</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resist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infectious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disease</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of </a:t>
            </a:r>
            <a:r>
              <a:rPr lang="uk-UA" sz="2800" b="1" dirty="0" err="1" smtClean="0">
                <a:solidFill>
                  <a:schemeClr val="accent5">
                    <a:lumMod val="25000"/>
                  </a:schemeClr>
                </a:solidFill>
                <a:latin typeface="Times New Roman" pitchFamily="18" charset="0"/>
                <a:cs typeface="Times New Roman" pitchFamily="18" charset="0"/>
              </a:rPr>
              <a:t>that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time</a:t>
            </a:r>
            <a:endParaRPr lang="ru-RU" sz="28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5981421468_a926f33960_z.jpg"/>
          <p:cNvPicPr>
            <a:picLocks noGrp="1" noChangeAspect="1"/>
          </p:cNvPicPr>
          <p:nvPr>
            <p:ph idx="1"/>
          </p:nvPr>
        </p:nvPicPr>
        <p:blipFill>
          <a:blip r:embed="rId2" cstate="print"/>
          <a:stretch>
            <a:fillRect/>
          </a:stretch>
        </p:blipFill>
        <p:spPr>
          <a:xfrm>
            <a:off x="4572000" y="0"/>
            <a:ext cx="4571999" cy="6858000"/>
          </a:xfrm>
        </p:spPr>
      </p:pic>
      <p:sp>
        <p:nvSpPr>
          <p:cNvPr id="4" name="Текст 3"/>
          <p:cNvSpPr>
            <a:spLocks noGrp="1"/>
          </p:cNvSpPr>
          <p:nvPr>
            <p:ph type="body" sz="half" idx="2"/>
          </p:nvPr>
        </p:nvSpPr>
        <p:spPr>
          <a:xfrm>
            <a:off x="251520" y="285728"/>
            <a:ext cx="4249042" cy="6572272"/>
          </a:xfrm>
        </p:spPr>
        <p:txBody>
          <a:bodyPr>
            <a:normAutofit/>
          </a:bodyPr>
          <a:lstStyle/>
          <a:p>
            <a:r>
              <a:rPr lang="en-US" sz="1800" dirty="0" smtClean="0">
                <a:latin typeface="Times New Roman" pitchFamily="18" charset="0"/>
                <a:cs typeface="Times New Roman" pitchFamily="18" charset="0"/>
              </a:rPr>
              <a:t>Serious monastic medicine did not begin to develop in the west until the monastery of </a:t>
            </a:r>
            <a:r>
              <a:rPr lang="en-US" sz="1800" dirty="0" err="1" smtClean="0">
                <a:latin typeface="Times New Roman" pitchFamily="18" charset="0"/>
                <a:cs typeface="Times New Roman" pitchFamily="18" charset="0"/>
              </a:rPr>
              <a:t>Montecassino</a:t>
            </a:r>
            <a:r>
              <a:rPr lang="en-US" sz="1800" dirty="0" smtClean="0">
                <a:latin typeface="Times New Roman" pitchFamily="18" charset="0"/>
                <a:cs typeface="Times New Roman" pitchFamily="18" charset="0"/>
              </a:rPr>
              <a:t> was founded by St. Benedict of </a:t>
            </a:r>
            <a:r>
              <a:rPr lang="en-US" sz="1800" dirty="0" err="1" smtClean="0">
                <a:latin typeface="Times New Roman" pitchFamily="18" charset="0"/>
                <a:cs typeface="Times New Roman" pitchFamily="18" charset="0"/>
              </a:rPr>
              <a:t>Nursia</a:t>
            </a:r>
            <a:r>
              <a:rPr lang="en-US" sz="1800" dirty="0" smtClean="0">
                <a:latin typeface="Times New Roman" pitchFamily="18" charset="0"/>
                <a:cs typeface="Times New Roman" pitchFamily="18" charset="0"/>
              </a:rPr>
              <a:t> in 529. From here the Benedictines spread the medical texts and teachings to other monasteries, most notably Fulda in Germany. And Irish missionary monks founded centers in Switzerland (St. Gall and </a:t>
            </a:r>
            <a:r>
              <a:rPr lang="en-US" sz="1800" dirty="0" err="1" smtClean="0">
                <a:latin typeface="Times New Roman" pitchFamily="18" charset="0"/>
                <a:cs typeface="Times New Roman" pitchFamily="18" charset="0"/>
              </a:rPr>
              <a:t>Reichenau</a:t>
            </a:r>
            <a:r>
              <a:rPr lang="en-US" sz="1800" dirty="0" smtClean="0">
                <a:latin typeface="Times New Roman" pitchFamily="18" charset="0"/>
                <a:cs typeface="Times New Roman" pitchFamily="18" charset="0"/>
              </a:rPr>
              <a:t>) and in Italy (</a:t>
            </a:r>
            <a:r>
              <a:rPr lang="en-US" sz="1800" dirty="0" err="1" smtClean="0">
                <a:latin typeface="Times New Roman" pitchFamily="18" charset="0"/>
                <a:cs typeface="Times New Roman" pitchFamily="18" charset="0"/>
              </a:rPr>
              <a:t>Bobbio</a:t>
            </a:r>
            <a:r>
              <a:rPr lang="en-US" sz="1800" dirty="0" smtClean="0">
                <a:latin typeface="Times New Roman" pitchFamily="18" charset="0"/>
                <a:cs typeface="Times New Roman" pitchFamily="18" charset="0"/>
              </a:rPr>
              <a:t>).</a:t>
            </a:r>
            <a:endParaRPr lang="ru-RU" sz="1800" dirty="0" smtClean="0">
              <a:latin typeface="Times New Roman" pitchFamily="18" charset="0"/>
              <a:cs typeface="Times New Roman" pitchFamily="18" charset="0"/>
            </a:endParaRPr>
          </a:p>
          <a:p>
            <a:r>
              <a:rPr lang="en-US" sz="1800" dirty="0" smtClean="0">
                <a:latin typeface="Times New Roman" pitchFamily="18" charset="0"/>
                <a:cs typeface="Times New Roman" pitchFamily="18" charset="0"/>
              </a:rPr>
              <a:t>In contrast, in the East, the monastic movement had already become less isolationist in the 4th century and, with the work of St. Basil the Great, it became more dedicated to Christian charity and thus more involved with the community. This outreach, of course, included the care of the sick and aging and so monastic medicine in the East developed more than that in the West. Already in 375, St. Basil the Great included a hospital and leprosarium in the institutions he founded in Caesarea, Syria.</a:t>
            </a:r>
            <a:endParaRPr lang="ru-RU" sz="1800" dirty="0" smtClean="0">
              <a:latin typeface="Times New Roman" pitchFamily="18" charset="0"/>
              <a:cs typeface="Times New Roman" pitchFamily="18" charset="0"/>
            </a:endParaRPr>
          </a:p>
          <a:p>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005939_n1.jpg"/>
          <p:cNvPicPr>
            <a:picLocks noGrp="1" noChangeAspect="1"/>
          </p:cNvPicPr>
          <p:nvPr>
            <p:ph idx="1"/>
          </p:nvPr>
        </p:nvPicPr>
        <p:blipFill>
          <a:blip r:embed="rId2" cstate="print"/>
          <a:stretch>
            <a:fillRect/>
          </a:stretch>
        </p:blipFill>
        <p:spPr>
          <a:xfrm>
            <a:off x="4067944" y="0"/>
            <a:ext cx="5076055" cy="6857999"/>
          </a:xfrm>
        </p:spPr>
      </p:pic>
      <p:sp>
        <p:nvSpPr>
          <p:cNvPr id="4" name="Текст 3"/>
          <p:cNvSpPr>
            <a:spLocks noGrp="1"/>
          </p:cNvSpPr>
          <p:nvPr>
            <p:ph type="body" sz="half" idx="2"/>
          </p:nvPr>
        </p:nvSpPr>
        <p:spPr>
          <a:xfrm>
            <a:off x="0" y="0"/>
            <a:ext cx="4139952" cy="6858000"/>
          </a:xfrm>
        </p:spPr>
        <p:txBody>
          <a:bodyPr>
            <a:normAutofit fontScale="85000" lnSpcReduction="20000"/>
          </a:bodyPr>
          <a:lstStyle/>
          <a:p>
            <a:r>
              <a:rPr lang="en-US" sz="2000" dirty="0" smtClean="0">
                <a:latin typeface="Times New Roman" pitchFamily="18" charset="0"/>
                <a:cs typeface="Times New Roman" pitchFamily="18" charset="0"/>
              </a:rPr>
              <a:t>As Christianity took root in </a:t>
            </a:r>
            <a:r>
              <a:rPr lang="en-US" sz="2000" dirty="0" err="1" smtClean="0">
                <a:latin typeface="Times New Roman" pitchFamily="18" charset="0"/>
                <a:cs typeface="Times New Roman" pitchFamily="18" charset="0"/>
              </a:rPr>
              <a:t>Kievan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Rus</a:t>
            </a:r>
            <a:r>
              <a:rPr lang="en-US" sz="2000" dirty="0" smtClean="0">
                <a:latin typeface="Times New Roman" pitchFamily="18" charset="0"/>
                <a:cs typeface="Times New Roman" pitchFamily="18" charset="0"/>
              </a:rPr>
              <a:t>' in the time from the 11th to the 13th centuries, some 70 monasteries were founded, generally after the model of Athos. Their early history is sketchy. The Primary Chronicle makes it clear that there were monasteries before 1051, but no further details are available about this earliest stage. The founding of the </a:t>
            </a:r>
            <a:r>
              <a:rPr lang="en-US" sz="2000" dirty="0" err="1" smtClean="0">
                <a:latin typeface="Times New Roman" pitchFamily="18" charset="0"/>
                <a:cs typeface="Times New Roman" pitchFamily="18" charset="0"/>
              </a:rPr>
              <a:t>Pecherski</a:t>
            </a:r>
            <a:r>
              <a:rPr lang="en-US" sz="2000" dirty="0" smtClean="0">
                <a:latin typeface="Times New Roman" pitchFamily="18" charset="0"/>
                <a:cs typeface="Times New Roman" pitchFamily="18" charset="0"/>
              </a:rPr>
              <a:t> Monastery near Kiev has a lengthy 1051 entry in the Primary Chronicle about its founding, and numerous other entries in the Primary Chronicle and also the very valuable </a:t>
            </a:r>
            <a:r>
              <a:rPr lang="en-US" sz="2000" dirty="0" err="1" smtClean="0">
                <a:latin typeface="Times New Roman" pitchFamily="18" charset="0"/>
                <a:cs typeface="Times New Roman" pitchFamily="18" charset="0"/>
              </a:rPr>
              <a:t>Kievo-Pecherskij</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Paterik</a:t>
            </a:r>
            <a:r>
              <a:rPr lang="en-US" sz="2000" dirty="0" smtClean="0">
                <a:latin typeface="Times New Roman" pitchFamily="18" charset="0"/>
                <a:cs typeface="Times New Roman" pitchFamily="18" charset="0"/>
              </a:rPr>
              <a:t>, a collection/synthesis of written and oral works attributed to 3 </a:t>
            </a:r>
            <a:r>
              <a:rPr lang="en-US" sz="2000" dirty="0" err="1" smtClean="0">
                <a:latin typeface="Times New Roman" pitchFamily="18" charset="0"/>
                <a:cs typeface="Times New Roman" pitchFamily="18" charset="0"/>
              </a:rPr>
              <a:t>Pecherskij</a:t>
            </a:r>
            <a:r>
              <a:rPr lang="en-US" sz="2000" dirty="0" smtClean="0">
                <a:latin typeface="Times New Roman" pitchFamily="18" charset="0"/>
                <a:cs typeface="Times New Roman" pitchFamily="18" charset="0"/>
              </a:rPr>
              <a:t> monks, Nestor, Simon and </a:t>
            </a:r>
            <a:r>
              <a:rPr lang="en-US" sz="2000" dirty="0" err="1" smtClean="0">
                <a:latin typeface="Times New Roman" pitchFamily="18" charset="0"/>
                <a:cs typeface="Times New Roman" pitchFamily="18" charset="0"/>
              </a:rPr>
              <a:t>Polikarp</a:t>
            </a:r>
            <a:r>
              <a:rPr lang="en-US" sz="2000" dirty="0" smtClean="0">
                <a:latin typeface="Times New Roman" pitchFamily="18" charset="0"/>
                <a:cs typeface="Times New Roman" pitchFamily="18" charset="0"/>
              </a:rPr>
              <a:t>. It is the single most important source on monastic medicine in </a:t>
            </a:r>
            <a:r>
              <a:rPr lang="en-US" sz="2000" dirty="0" err="1" smtClean="0">
                <a:latin typeface="Times New Roman" pitchFamily="18" charset="0"/>
                <a:cs typeface="Times New Roman" pitchFamily="18" charset="0"/>
              </a:rPr>
              <a:t>Kievan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Rus</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Care for the sick was an important virtue in </a:t>
            </a:r>
            <a:r>
              <a:rPr lang="en-US" sz="2000" dirty="0" err="1" smtClean="0">
                <a:latin typeface="Times New Roman" pitchFamily="18" charset="0"/>
                <a:cs typeface="Times New Roman" pitchFamily="18" charset="0"/>
              </a:rPr>
              <a:t>Kievan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Rus</a:t>
            </a:r>
            <a:r>
              <a:rPr lang="en-US" sz="2000" dirty="0" smtClean="0">
                <a:latin typeface="Times New Roman" pitchFamily="18" charset="0"/>
                <a:cs typeface="Times New Roman" pitchFamily="18" charset="0"/>
              </a:rPr>
              <a:t>' following the culture of its Byzantine exemplar. There were special legal protections under the Church for the sick and those caring for them. And </a:t>
            </a:r>
            <a:r>
              <a:rPr lang="en-US" sz="2000" dirty="0" err="1" smtClean="0">
                <a:latin typeface="Times New Roman" pitchFamily="18" charset="0"/>
                <a:cs typeface="Times New Roman" pitchFamily="18" charset="0"/>
              </a:rPr>
              <a:t>Efrem</a:t>
            </a:r>
            <a:r>
              <a:rPr lang="en-US" sz="2000" dirty="0" smtClean="0">
                <a:latin typeface="Times New Roman" pitchFamily="18" charset="0"/>
                <a:cs typeface="Times New Roman" pitchFamily="18" charset="0"/>
              </a:rPr>
              <a:t>, bishop of </a:t>
            </a:r>
            <a:r>
              <a:rPr lang="en-US" sz="2000" dirty="0" err="1" smtClean="0">
                <a:latin typeface="Times New Roman" pitchFamily="18" charset="0"/>
                <a:cs typeface="Times New Roman" pitchFamily="18" charset="0"/>
              </a:rPr>
              <a:t>Pereyslavl</a:t>
            </a:r>
            <a:r>
              <a:rPr lang="en-US" sz="2000" dirty="0" smtClean="0">
                <a:latin typeface="Times New Roman" pitchFamily="18" charset="0"/>
                <a:cs typeface="Times New Roman" pitchFamily="18" charset="0"/>
              </a:rPr>
              <a:t> establish a number of hospitals in 1091 to provide free care for his flock, patterned after those in Byzantium where </a:t>
            </a:r>
            <a:r>
              <a:rPr lang="en-US" sz="2000" dirty="0" err="1" smtClean="0">
                <a:latin typeface="Times New Roman" pitchFamily="18" charset="0"/>
                <a:cs typeface="Times New Roman" pitchFamily="18" charset="0"/>
              </a:rPr>
              <a:t>Efrem</a:t>
            </a:r>
            <a:r>
              <a:rPr lang="en-US" sz="2000" dirty="0" smtClean="0">
                <a:latin typeface="Times New Roman" pitchFamily="18" charset="0"/>
                <a:cs typeface="Times New Roman" pitchFamily="18" charset="0"/>
              </a:rPr>
              <a:t> had lived for 18 years. Thus care for the sick was an important mission for </a:t>
            </a:r>
            <a:r>
              <a:rPr lang="en-US" sz="2000" dirty="0" err="1" smtClean="0">
                <a:latin typeface="Times New Roman" pitchFamily="18" charset="0"/>
                <a:cs typeface="Times New Roman" pitchFamily="18" charset="0"/>
              </a:rPr>
              <a:t>Pecherskij</a:t>
            </a:r>
            <a:r>
              <a:rPr lang="en-US" sz="2000" dirty="0" smtClean="0">
                <a:latin typeface="Times New Roman" pitchFamily="18" charset="0"/>
                <a:cs typeface="Times New Roman" pitchFamily="18" charset="0"/>
              </a:rPr>
              <a:t> Monastery from its beginning.</a:t>
            </a:r>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0407_small.jpg"/>
          <p:cNvPicPr>
            <a:picLocks noGrp="1" noChangeAspect="1"/>
          </p:cNvPicPr>
          <p:nvPr>
            <p:ph idx="1"/>
          </p:nvPr>
        </p:nvPicPr>
        <p:blipFill>
          <a:blip r:embed="rId2" cstate="print"/>
          <a:srcRect b="12598"/>
          <a:stretch>
            <a:fillRect/>
          </a:stretch>
        </p:blipFill>
        <p:spPr>
          <a:xfrm>
            <a:off x="4000496" y="214290"/>
            <a:ext cx="5000659" cy="6286544"/>
          </a:xfrm>
        </p:spPr>
      </p:pic>
      <p:sp>
        <p:nvSpPr>
          <p:cNvPr id="4" name="Текст 3"/>
          <p:cNvSpPr>
            <a:spLocks noGrp="1"/>
          </p:cNvSpPr>
          <p:nvPr>
            <p:ph type="body" sz="half" idx="2"/>
          </p:nvPr>
        </p:nvSpPr>
        <p:spPr>
          <a:xfrm>
            <a:off x="0" y="0"/>
            <a:ext cx="3779912" cy="6858000"/>
          </a:xfrm>
        </p:spPr>
        <p:txBody>
          <a:bodyPr>
            <a:normAutofit fontScale="70000" lnSpcReduction="20000"/>
          </a:bodyPr>
          <a:lstStyle/>
          <a:p>
            <a:r>
              <a:rPr lang="en-US" sz="2900" dirty="0" smtClean="0">
                <a:latin typeface="Times New Roman" pitchFamily="18" charset="0"/>
                <a:cs typeface="Times New Roman" pitchFamily="18" charset="0"/>
              </a:rPr>
              <a:t>Early in the history of </a:t>
            </a:r>
            <a:r>
              <a:rPr lang="en-US" sz="2900" dirty="0" err="1" smtClean="0">
                <a:latin typeface="Times New Roman" pitchFamily="18" charset="0"/>
                <a:cs typeface="Times New Roman" pitchFamily="18" charset="0"/>
              </a:rPr>
              <a:t>Pecherskij</a:t>
            </a:r>
            <a:r>
              <a:rPr lang="en-US" sz="2900" dirty="0" smtClean="0">
                <a:latin typeface="Times New Roman" pitchFamily="18" charset="0"/>
                <a:cs typeface="Times New Roman" pitchFamily="18" charset="0"/>
              </a:rPr>
              <a:t> Monastery, a separate facility had to be built to handle the need. It's description makes it seem comparable to the hospice-hospitals prevalent in the West. Like in the West, there was also a separate facility for the sick monks. In the 12th century, the facilities were expanded. Prince </a:t>
            </a:r>
            <a:r>
              <a:rPr lang="en-US" sz="2900" dirty="0" err="1" smtClean="0">
                <a:latin typeface="Times New Roman" pitchFamily="18" charset="0"/>
                <a:cs typeface="Times New Roman" pitchFamily="18" charset="0"/>
              </a:rPr>
              <a:t>Svyatopolk</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Davidovich</a:t>
            </a:r>
            <a:r>
              <a:rPr lang="en-US" sz="2900" dirty="0" smtClean="0">
                <a:latin typeface="Times New Roman" pitchFamily="18" charset="0"/>
                <a:cs typeface="Times New Roman" pitchFamily="18" charset="0"/>
              </a:rPr>
              <a:t> of Chernigov took vows there in 1106 (becoming Nikolai </a:t>
            </a:r>
            <a:r>
              <a:rPr lang="en-US" sz="2900" dirty="0" err="1" smtClean="0">
                <a:latin typeface="Times New Roman" pitchFamily="18" charset="0"/>
                <a:cs typeface="Times New Roman" pitchFamily="18" charset="0"/>
              </a:rPr>
              <a:t>Svytosha</a:t>
            </a:r>
            <a:r>
              <a:rPr lang="en-US" sz="2900" dirty="0" smtClean="0">
                <a:latin typeface="Times New Roman" pitchFamily="18" charset="0"/>
                <a:cs typeface="Times New Roman" pitchFamily="18" charset="0"/>
              </a:rPr>
              <a:t>) and then founded a hospital which became the nucleus of the </a:t>
            </a:r>
            <a:r>
              <a:rPr lang="en-US" sz="2900" dirty="0" err="1" smtClean="0">
                <a:latin typeface="Times New Roman" pitchFamily="18" charset="0"/>
                <a:cs typeface="Times New Roman" pitchFamily="18" charset="0"/>
              </a:rPr>
              <a:t>Bol'nichnij</a:t>
            </a:r>
            <a:r>
              <a:rPr lang="en-US" sz="2900" dirty="0" smtClean="0">
                <a:latin typeface="Times New Roman" pitchFamily="18" charset="0"/>
                <a:cs typeface="Times New Roman" pitchFamily="18" charset="0"/>
              </a:rPr>
              <a:t> Monastery, part of the </a:t>
            </a:r>
            <a:r>
              <a:rPr lang="en-US" sz="2900" dirty="0" err="1" smtClean="0">
                <a:latin typeface="Times New Roman" pitchFamily="18" charset="0"/>
                <a:cs typeface="Times New Roman" pitchFamily="18" charset="0"/>
              </a:rPr>
              <a:t>Pecherskij</a:t>
            </a:r>
            <a:r>
              <a:rPr lang="en-US" sz="2900" dirty="0" smtClean="0">
                <a:latin typeface="Times New Roman" pitchFamily="18" charset="0"/>
                <a:cs typeface="Times New Roman" pitchFamily="18" charset="0"/>
              </a:rPr>
              <a:t> complex but with its own abbot until the 18th cent. Further details are not known.</a:t>
            </a:r>
            <a:endParaRPr lang="ru-RU" sz="2900" dirty="0" smtClean="0">
              <a:latin typeface="Times New Roman" pitchFamily="18" charset="0"/>
              <a:cs typeface="Times New Roman" pitchFamily="18" charset="0"/>
            </a:endParaRPr>
          </a:p>
          <a:p>
            <a:r>
              <a:rPr lang="en-US" sz="2900" dirty="0" smtClean="0">
                <a:latin typeface="Times New Roman" pitchFamily="18" charset="0"/>
                <a:cs typeface="Times New Roman" pitchFamily="18" charset="0"/>
              </a:rPr>
              <a:t>The </a:t>
            </a:r>
            <a:r>
              <a:rPr lang="en-US" sz="2900" dirty="0" err="1" smtClean="0">
                <a:latin typeface="Times New Roman" pitchFamily="18" charset="0"/>
                <a:cs typeface="Times New Roman" pitchFamily="18" charset="0"/>
              </a:rPr>
              <a:t>Pecherskij</a:t>
            </a:r>
            <a:r>
              <a:rPr lang="en-US" sz="2900" dirty="0" smtClean="0">
                <a:latin typeface="Times New Roman" pitchFamily="18" charset="0"/>
                <a:cs typeface="Times New Roman" pitchFamily="18" charset="0"/>
              </a:rPr>
              <a:t> </a:t>
            </a:r>
            <a:r>
              <a:rPr lang="en-US" sz="2900" dirty="0" err="1" smtClean="0">
                <a:latin typeface="Times New Roman" pitchFamily="18" charset="0"/>
                <a:cs typeface="Times New Roman" pitchFamily="18" charset="0"/>
              </a:rPr>
              <a:t>Paterik</a:t>
            </a:r>
            <a:r>
              <a:rPr lang="en-US" sz="2900" dirty="0" smtClean="0">
                <a:latin typeface="Times New Roman" pitchFamily="18" charset="0"/>
                <a:cs typeface="Times New Roman" pitchFamily="18" charset="0"/>
              </a:rPr>
              <a:t> indicates a tremendous rivalry between secular court physicians, the monk-physicians and folk healers (</a:t>
            </a:r>
            <a:r>
              <a:rPr lang="en-US" sz="2900" dirty="0" err="1" smtClean="0">
                <a:latin typeface="Times New Roman" pitchFamily="18" charset="0"/>
                <a:cs typeface="Times New Roman" pitchFamily="18" charset="0"/>
              </a:rPr>
              <a:t>volxvy</a:t>
            </a:r>
            <a:r>
              <a:rPr lang="en-US" sz="2900" dirty="0" smtClean="0">
                <a:latin typeface="Times New Roman" pitchFamily="18" charset="0"/>
                <a:cs typeface="Times New Roman" pitchFamily="18" charset="0"/>
              </a:rPr>
              <a:t>). Not surprisingly, the secular physicians and the folk healers tended to come in last in the contests narrated in the </a:t>
            </a:r>
            <a:r>
              <a:rPr lang="en-US" sz="2900" dirty="0" err="1" smtClean="0">
                <a:latin typeface="Times New Roman" pitchFamily="18" charset="0"/>
                <a:cs typeface="Times New Roman" pitchFamily="18" charset="0"/>
              </a:rPr>
              <a:t>Paterik</a:t>
            </a:r>
            <a:r>
              <a:rPr lang="en-US" sz="2900" dirty="0" smtClean="0">
                <a:latin typeface="Times New Roman" pitchFamily="18" charset="0"/>
                <a:cs typeface="Times New Roman" pitchFamily="18" charset="0"/>
              </a:rPr>
              <a:t>.</a:t>
            </a:r>
            <a:endParaRPr lang="ru-RU" sz="2900" dirty="0" smtClean="0">
              <a:latin typeface="Times New Roman" pitchFamily="18" charset="0"/>
              <a:cs typeface="Times New Roman" pitchFamily="18" charset="0"/>
            </a:endParaRPr>
          </a:p>
          <a:p>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0014-023-Kievo-Pecherskij-paterik.jpg"/>
          <p:cNvPicPr>
            <a:picLocks noGrp="1" noChangeAspect="1"/>
          </p:cNvPicPr>
          <p:nvPr>
            <p:ph idx="1"/>
          </p:nvPr>
        </p:nvPicPr>
        <p:blipFill>
          <a:blip r:embed="rId2" cstate="print"/>
          <a:stretch>
            <a:fillRect/>
          </a:stretch>
        </p:blipFill>
        <p:spPr>
          <a:xfrm>
            <a:off x="4572000" y="0"/>
            <a:ext cx="4571999" cy="6858000"/>
          </a:xfrm>
        </p:spPr>
      </p:pic>
      <p:sp>
        <p:nvSpPr>
          <p:cNvPr id="4" name="Текст 3"/>
          <p:cNvSpPr>
            <a:spLocks noGrp="1"/>
          </p:cNvSpPr>
          <p:nvPr>
            <p:ph type="body" sz="half" idx="2"/>
          </p:nvPr>
        </p:nvSpPr>
        <p:spPr>
          <a:xfrm>
            <a:off x="179512" y="260648"/>
            <a:ext cx="4248472" cy="6408712"/>
          </a:xfrm>
        </p:spPr>
        <p:txBody>
          <a:bodyPr>
            <a:normAutofit lnSpcReduction="10000"/>
          </a:bodyPr>
          <a:lstStyle/>
          <a:p>
            <a:r>
              <a:rPr lang="en-US" sz="1600" dirty="0" smtClean="0">
                <a:latin typeface="Times New Roman" pitchFamily="18" charset="0"/>
                <a:cs typeface="Times New Roman" pitchFamily="18" charset="0"/>
              </a:rPr>
              <a:t>The </a:t>
            </a:r>
            <a:r>
              <a:rPr lang="en-US" sz="1600" dirty="0" err="1" smtClean="0">
                <a:latin typeface="Times New Roman" pitchFamily="18" charset="0"/>
                <a:cs typeface="Times New Roman" pitchFamily="18" charset="0"/>
              </a:rPr>
              <a:t>Pecherskij</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Paterik</a:t>
            </a:r>
            <a:r>
              <a:rPr lang="en-US" sz="1600" dirty="0" smtClean="0">
                <a:latin typeface="Times New Roman" pitchFamily="18" charset="0"/>
                <a:cs typeface="Times New Roman" pitchFamily="18" charset="0"/>
              </a:rPr>
              <a:t> mentions the treatment of leprosy, several unspecified illnesses, epilepsy fever, urinary obstruction and kidney dysfunction. The prevailing therapy was herbal, accompanied by a liberal dose of prayer. Hydrotherapy, the steam bath (</a:t>
            </a:r>
            <a:r>
              <a:rPr lang="en-US" sz="1600" dirty="0" err="1" smtClean="0">
                <a:latin typeface="Times New Roman" pitchFamily="18" charset="0"/>
                <a:cs typeface="Times New Roman" pitchFamily="18" charset="0"/>
              </a:rPr>
              <a:t>banya</a:t>
            </a:r>
            <a:r>
              <a:rPr lang="en-US" sz="1600" dirty="0" smtClean="0">
                <a:latin typeface="Times New Roman" pitchFamily="18" charset="0"/>
                <a:cs typeface="Times New Roman" pitchFamily="18" charset="0"/>
              </a:rPr>
              <a:t>), was also common, especially for gout and arthritic conditions. There are no references to phlebotomy or surgery.</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Medical texts that would have been available to the </a:t>
            </a:r>
            <a:r>
              <a:rPr lang="en-US" sz="1600" dirty="0" err="1" smtClean="0">
                <a:latin typeface="Times New Roman" pitchFamily="18" charset="0"/>
                <a:cs typeface="Times New Roman" pitchFamily="18" charset="0"/>
              </a:rPr>
              <a:t>Pecherskij</a:t>
            </a:r>
            <a:r>
              <a:rPr lang="en-US" sz="1600" dirty="0" smtClean="0">
                <a:latin typeface="Times New Roman" pitchFamily="18" charset="0"/>
                <a:cs typeface="Times New Roman" pitchFamily="18" charset="0"/>
              </a:rPr>
              <a:t> monks would have included the </a:t>
            </a:r>
            <a:r>
              <a:rPr lang="en-US" sz="1600" dirty="0" err="1" smtClean="0">
                <a:latin typeface="Times New Roman" pitchFamily="18" charset="0"/>
                <a:cs typeface="Times New Roman" pitchFamily="18" charset="0"/>
              </a:rPr>
              <a:t>Izbornik</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Svyatoslava</a:t>
            </a:r>
            <a:r>
              <a:rPr lang="en-US" sz="1600" dirty="0" smtClean="0">
                <a:latin typeface="Times New Roman" pitchFamily="18" charset="0"/>
                <a:cs typeface="Times New Roman" pitchFamily="18" charset="0"/>
              </a:rPr>
              <a:t> (1073), a encyclopedic work covering hygiene, diet and medical botany. Another source was the "Theology of Saint John Damascene" which gained in popularity from the 10th century on and included astronomy, the four elements and the four humors. John, the </a:t>
            </a:r>
            <a:r>
              <a:rPr lang="en-US" sz="1600" dirty="0" err="1" smtClean="0">
                <a:latin typeface="Times New Roman" pitchFamily="18" charset="0"/>
                <a:cs typeface="Times New Roman" pitchFamily="18" charset="0"/>
              </a:rPr>
              <a:t>Exarch</a:t>
            </a:r>
            <a:r>
              <a:rPr lang="en-US" sz="1600" dirty="0" smtClean="0">
                <a:latin typeface="Times New Roman" pitchFamily="18" charset="0"/>
                <a:cs typeface="Times New Roman" pitchFamily="18" charset="0"/>
              </a:rPr>
              <a:t> of Bulgaria, who had translated the "Theology" also wrote the </a:t>
            </a:r>
            <a:r>
              <a:rPr lang="en-US" sz="1600" dirty="0" err="1" smtClean="0">
                <a:latin typeface="Times New Roman" pitchFamily="18" charset="0"/>
                <a:cs typeface="Times New Roman" pitchFamily="18" charset="0"/>
              </a:rPr>
              <a:t>Shestodnev</a:t>
            </a:r>
            <a:r>
              <a:rPr lang="en-US" sz="1600" dirty="0" smtClean="0">
                <a:latin typeface="Times New Roman" pitchFamily="18" charset="0"/>
                <a:cs typeface="Times New Roman" pitchFamily="18" charset="0"/>
              </a:rPr>
              <a:t> with sections on anatomy, physiology and </a:t>
            </a:r>
            <a:r>
              <a:rPr lang="en-US" sz="1600" dirty="0" err="1" smtClean="0">
                <a:latin typeface="Times New Roman" pitchFamily="18" charset="0"/>
                <a:cs typeface="Times New Roman" pitchFamily="18" charset="0"/>
              </a:rPr>
              <a:t>materia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medica</a:t>
            </a:r>
            <a:r>
              <a:rPr lang="en-US" sz="1600" dirty="0" smtClean="0">
                <a:latin typeface="Times New Roman" pitchFamily="18" charset="0"/>
                <a:cs typeface="Times New Roman" pitchFamily="18" charset="0"/>
              </a:rPr>
              <a:t>, in addition to its primarily theological contents. It drew extensively from Aristotle, </a:t>
            </a:r>
            <a:r>
              <a:rPr lang="en-US" sz="1600" dirty="0" err="1" smtClean="0">
                <a:latin typeface="Times New Roman" pitchFamily="18" charset="0"/>
                <a:cs typeface="Times New Roman" pitchFamily="18" charset="0"/>
              </a:rPr>
              <a:t>Dioscorides</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Theophrasots</a:t>
            </a:r>
            <a:r>
              <a:rPr lang="en-US" sz="1600" dirty="0" smtClean="0">
                <a:latin typeface="Times New Roman" pitchFamily="18" charset="0"/>
                <a:cs typeface="Times New Roman" pitchFamily="18" charset="0"/>
              </a:rPr>
              <a:t>, Hippocrates and Galen. A 4th Byzantine source was the </a:t>
            </a:r>
            <a:r>
              <a:rPr lang="en-US" sz="1600" dirty="0" err="1" smtClean="0">
                <a:latin typeface="Times New Roman" pitchFamily="18" charset="0"/>
                <a:cs typeface="Times New Roman" pitchFamily="18" charset="0"/>
              </a:rPr>
              <a:t>Fiziolog</a:t>
            </a:r>
            <a:r>
              <a:rPr lang="en-US" sz="1600" dirty="0" smtClean="0">
                <a:latin typeface="Times New Roman" pitchFamily="18" charset="0"/>
                <a:cs typeface="Times New Roman" pitchFamily="18" charset="0"/>
              </a:rPr>
              <a:t>, popular from the early 11th century, which contained fantastic animal stories with a generous amount of </a:t>
            </a:r>
            <a:r>
              <a:rPr lang="en-US" sz="1600" dirty="0" err="1" smtClean="0">
                <a:latin typeface="Times New Roman" pitchFamily="18" charset="0"/>
                <a:cs typeface="Times New Roman" pitchFamily="18" charset="0"/>
              </a:rPr>
              <a:t>medicobiological</a:t>
            </a:r>
            <a:r>
              <a:rPr lang="en-US" sz="1600" dirty="0" smtClean="0">
                <a:latin typeface="Times New Roman" pitchFamily="18" charset="0"/>
                <a:cs typeface="Times New Roman" pitchFamily="18" charset="0"/>
              </a:rPr>
              <a:t> information.</a:t>
            </a:r>
            <a:endParaRPr lang="ru-RU" sz="1600" dirty="0" smtClean="0">
              <a:latin typeface="Times New Roman" pitchFamily="18" charset="0"/>
              <a:cs typeface="Times New Roman" pitchFamily="18" charset="0"/>
            </a:endParaRPr>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20451-004-9C9D8FEE.jpg"/>
          <p:cNvPicPr>
            <a:picLocks noGrp="1" noChangeAspect="1"/>
          </p:cNvPicPr>
          <p:nvPr>
            <p:ph idx="1"/>
          </p:nvPr>
        </p:nvPicPr>
        <p:blipFill>
          <a:blip r:embed="rId2" cstate="print"/>
          <a:stretch>
            <a:fillRect/>
          </a:stretch>
        </p:blipFill>
        <p:spPr>
          <a:xfrm>
            <a:off x="4427538" y="0"/>
            <a:ext cx="4716462" cy="6858000"/>
          </a:xfrm>
        </p:spPr>
      </p:pic>
      <p:sp>
        <p:nvSpPr>
          <p:cNvPr id="4" name="Текст 3"/>
          <p:cNvSpPr>
            <a:spLocks noGrp="1"/>
          </p:cNvSpPr>
          <p:nvPr>
            <p:ph type="body" sz="half" idx="2"/>
          </p:nvPr>
        </p:nvSpPr>
        <p:spPr>
          <a:xfrm>
            <a:off x="179512" y="188640"/>
            <a:ext cx="4104456" cy="6480720"/>
          </a:xfrm>
        </p:spPr>
        <p:txBody>
          <a:bodyPr>
            <a:normAutofit fontScale="92500" lnSpcReduction="20000"/>
          </a:bodyPr>
          <a:lstStyle/>
          <a:p>
            <a:r>
              <a:rPr lang="en-US" sz="2000" dirty="0" smtClean="0">
                <a:latin typeface="Times New Roman" pitchFamily="18" charset="0"/>
                <a:cs typeface="Times New Roman" pitchFamily="18" charset="0"/>
              </a:rPr>
              <a:t>During the Mongol period, as power shifted to the north, medicine was largely in the hands of monks (and folk healers). No secular physicians are named in contemporary sources. The clergy was held in high esteem for its medical expertise, even by the royalty of the Mongol Golden Horde, if the chronicles are to be believed.</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Since many Russian clergy spent significant periods of time in Constantinople, it is reasonable to assume that many of them also studied medicine there, at the </a:t>
            </a:r>
            <a:r>
              <a:rPr lang="en-US" sz="2000" dirty="0" err="1" smtClean="0">
                <a:latin typeface="Times New Roman" pitchFamily="18" charset="0"/>
                <a:cs typeface="Times New Roman" pitchFamily="18" charset="0"/>
              </a:rPr>
              <a:t>Pantocrator</a:t>
            </a:r>
            <a:r>
              <a:rPr lang="en-US" sz="2000" dirty="0" smtClean="0">
                <a:latin typeface="Times New Roman" pitchFamily="18" charset="0"/>
                <a:cs typeface="Times New Roman" pitchFamily="18" charset="0"/>
              </a:rPr>
              <a:t> monastery.</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Many new monasteries were founded during the Mongol period, serving as spiritual and intellectual centers. The most </a:t>
            </a:r>
            <a:r>
              <a:rPr lang="en-US" sz="2000" dirty="0" err="1" smtClean="0">
                <a:latin typeface="Times New Roman" pitchFamily="18" charset="0"/>
                <a:cs typeface="Times New Roman" pitchFamily="18" charset="0"/>
              </a:rPr>
              <a:t>illustrius</a:t>
            </a:r>
            <a:r>
              <a:rPr lang="en-US" sz="2000" dirty="0" smtClean="0">
                <a:latin typeface="Times New Roman" pitchFamily="18" charset="0"/>
                <a:cs typeface="Times New Roman" pitchFamily="18" charset="0"/>
              </a:rPr>
              <a:t> were the Trinity-</a:t>
            </a:r>
            <a:r>
              <a:rPr lang="en-US" sz="2000" dirty="0" err="1" smtClean="0">
                <a:latin typeface="Times New Roman" pitchFamily="18" charset="0"/>
                <a:cs typeface="Times New Roman" pitchFamily="18" charset="0"/>
              </a:rPr>
              <a:t>Sergius</a:t>
            </a:r>
            <a:r>
              <a:rPr lang="en-US" sz="2000" dirty="0" smtClean="0">
                <a:latin typeface="Times New Roman" pitchFamily="18" charset="0"/>
                <a:cs typeface="Times New Roman" pitchFamily="18" charset="0"/>
              </a:rPr>
              <a:t> Monastery (45 miles NE of Moscow) and the </a:t>
            </a:r>
            <a:r>
              <a:rPr lang="en-US" sz="2000" dirty="0" err="1" smtClean="0">
                <a:latin typeface="Times New Roman" pitchFamily="18" charset="0"/>
                <a:cs typeface="Times New Roman" pitchFamily="18" charset="0"/>
              </a:rPr>
              <a:t>Kirillo-Belozerskij</a:t>
            </a:r>
            <a:r>
              <a:rPr lang="en-US" sz="2000" dirty="0" smtClean="0">
                <a:latin typeface="Times New Roman" pitchFamily="18" charset="0"/>
                <a:cs typeface="Times New Roman" pitchFamily="18" charset="0"/>
              </a:rPr>
              <a:t> (forests around </a:t>
            </a:r>
            <a:r>
              <a:rPr lang="en-US" sz="2000" dirty="0" err="1" smtClean="0">
                <a:latin typeface="Times New Roman" pitchFamily="18" charset="0"/>
                <a:cs typeface="Times New Roman" pitchFamily="18" charset="0"/>
              </a:rPr>
              <a:t>Beloopzero</a:t>
            </a:r>
            <a:r>
              <a:rPr lang="en-US" sz="2000" dirty="0" smtClean="0">
                <a:latin typeface="Times New Roman" pitchFamily="18" charset="0"/>
                <a:cs typeface="Times New Roman" pitchFamily="18" charset="0"/>
              </a:rPr>
              <a:t>, 300 miles N of Moscow), which actively practiced medicine and served as modest repositories of medical knowledge.</a:t>
            </a:r>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73050"/>
            <a:ext cx="8643998" cy="1067718"/>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smtClean="0"/>
              <a:t>                        </a:t>
            </a:r>
            <a:r>
              <a:rPr lang="en-US" sz="5400" dirty="0" smtClean="0"/>
              <a:t>PENICILLIN</a:t>
            </a:r>
            <a:endParaRPr lang="ru-RU" sz="5400" dirty="0"/>
          </a:p>
        </p:txBody>
      </p:sp>
      <p:pic>
        <p:nvPicPr>
          <p:cNvPr id="5" name="Содержимое 4" descr="fleming.jpg"/>
          <p:cNvPicPr>
            <a:picLocks noGrp="1" noChangeAspect="1"/>
          </p:cNvPicPr>
          <p:nvPr>
            <p:ph idx="1"/>
          </p:nvPr>
        </p:nvPicPr>
        <p:blipFill>
          <a:blip r:embed="rId2" cstate="print"/>
          <a:stretch>
            <a:fillRect/>
          </a:stretch>
        </p:blipFill>
        <p:spPr>
          <a:xfrm>
            <a:off x="3571868" y="1484784"/>
            <a:ext cx="4336560" cy="3087224"/>
          </a:xfrm>
        </p:spPr>
      </p:pic>
      <p:sp>
        <p:nvSpPr>
          <p:cNvPr id="4" name="Текст 3"/>
          <p:cNvSpPr>
            <a:spLocks noGrp="1"/>
          </p:cNvSpPr>
          <p:nvPr>
            <p:ph type="body" sz="half" idx="2"/>
          </p:nvPr>
        </p:nvSpPr>
        <p:spPr>
          <a:xfrm>
            <a:off x="285720" y="1435100"/>
            <a:ext cx="3214710" cy="5137172"/>
          </a:xfrm>
        </p:spPr>
        <p:style>
          <a:lnRef idx="1">
            <a:schemeClr val="accent2"/>
          </a:lnRef>
          <a:fillRef idx="2">
            <a:schemeClr val="accent2"/>
          </a:fillRef>
          <a:effectRef idx="1">
            <a:schemeClr val="accent2"/>
          </a:effectRef>
          <a:fontRef idx="minor">
            <a:schemeClr val="dk1"/>
          </a:fontRef>
        </p:style>
        <p:txBody>
          <a:bodyPr>
            <a:noAutofit/>
          </a:bodyPr>
          <a:lstStyle/>
          <a:p>
            <a:r>
              <a:rPr lang="en-US" sz="2000" dirty="0" smtClean="0"/>
              <a:t>      </a:t>
            </a:r>
            <a:r>
              <a:rPr lang="en-US" sz="2000" dirty="0" smtClean="0">
                <a:latin typeface="Times New Roman" pitchFamily="18" charset="0"/>
                <a:cs typeface="Times New Roman" pitchFamily="18" charset="0"/>
              </a:rPr>
              <a:t>In 1928 </a:t>
            </a:r>
            <a:r>
              <a:rPr lang="en-US" sz="2000" b="1" dirty="0" smtClean="0">
                <a:latin typeface="Times New Roman" pitchFamily="18" charset="0"/>
                <a:cs typeface="Times New Roman" pitchFamily="18" charset="0"/>
              </a:rPr>
              <a:t>ALEXANDER FLEMING  </a:t>
            </a:r>
            <a:r>
              <a:rPr lang="en-US" sz="2000" dirty="0" smtClean="0">
                <a:latin typeface="Times New Roman" pitchFamily="18" charset="0"/>
                <a:cs typeface="Times New Roman" pitchFamily="18" charset="0"/>
              </a:rPr>
              <a:t>noticed the inhibitory activity of a stray mold on a plate culture of staphylococcus bacteria.</a:t>
            </a:r>
          </a:p>
          <a:p>
            <a:r>
              <a:rPr lang="en-US" sz="2000" dirty="0" smtClean="0">
                <a:latin typeface="Times New Roman" pitchFamily="18" charset="0"/>
                <a:cs typeface="Times New Roman" pitchFamily="18" charset="0"/>
              </a:rPr>
              <a:t>      In 1938 </a:t>
            </a:r>
            <a:r>
              <a:rPr lang="en-US" sz="2000" b="1" dirty="0" smtClean="0">
                <a:latin typeface="Times New Roman" pitchFamily="18" charset="0"/>
                <a:cs typeface="Times New Roman" pitchFamily="18" charset="0"/>
              </a:rPr>
              <a:t> HOWARD FLORY, ERNEST CHAIN </a:t>
            </a:r>
            <a:r>
              <a:rPr lang="uk-UA"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received pure penicillin.</a:t>
            </a:r>
          </a:p>
          <a:p>
            <a:r>
              <a:rPr lang="en-US" sz="2000" dirty="0" smtClean="0">
                <a:latin typeface="Times New Roman" pitchFamily="18" charset="0"/>
                <a:cs typeface="Times New Roman" pitchFamily="18" charset="0"/>
              </a:rPr>
              <a:t>    In 1945 </a:t>
            </a:r>
            <a:r>
              <a:rPr lang="en-US" sz="2000" b="1" dirty="0" smtClean="0">
                <a:latin typeface="Times New Roman" pitchFamily="18" charset="0"/>
                <a:cs typeface="Times New Roman" pitchFamily="18" charset="0"/>
              </a:rPr>
              <a:t>ALEXANDER FLEMING, HOWARD FLORY, ERNEST CHAIN </a:t>
            </a:r>
            <a:r>
              <a:rPr lang="en-US" sz="2000" dirty="0" smtClean="0">
                <a:latin typeface="Times New Roman" pitchFamily="18" charset="0"/>
                <a:cs typeface="Times New Roman" pitchFamily="18" charset="0"/>
              </a:rPr>
              <a:t> won the Noble Prize for the discovery of </a:t>
            </a:r>
            <a:r>
              <a:rPr lang="en-US" sz="2000" b="1" dirty="0" smtClean="0">
                <a:latin typeface="Times New Roman" pitchFamily="18" charset="0"/>
                <a:cs typeface="Times New Roman" pitchFamily="18" charset="0"/>
              </a:rPr>
              <a:t>penicillin</a:t>
            </a:r>
            <a:r>
              <a:rPr lang="en-US" sz="2000" dirty="0" smtClean="0">
                <a:latin typeface="Times New Roman" pitchFamily="18" charset="0"/>
                <a:cs typeface="Times New Roman" pitchFamily="18" charset="0"/>
              </a:rPr>
              <a:t> and its curative effect in various infectious diseases. </a:t>
            </a:r>
            <a:endParaRPr lang="en-US" sz="2000" b="1" dirty="0" smtClean="0">
              <a:latin typeface="Times New Roman" pitchFamily="18" charset="0"/>
              <a:cs typeface="Times New Roman" pitchFamily="18" charset="0"/>
            </a:endParaRPr>
          </a:p>
        </p:txBody>
      </p:sp>
      <p:pic>
        <p:nvPicPr>
          <p:cNvPr id="6" name="Содержимое 5" descr="images (3).jpg"/>
          <p:cNvPicPr>
            <a:picLocks noChangeAspect="1"/>
          </p:cNvPicPr>
          <p:nvPr/>
        </p:nvPicPr>
        <p:blipFill>
          <a:blip r:embed="rId3" cstate="print"/>
          <a:stretch>
            <a:fillRect/>
          </a:stretch>
        </p:blipFill>
        <p:spPr>
          <a:xfrm>
            <a:off x="5857884" y="4357694"/>
            <a:ext cx="3096344" cy="2308245"/>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cstate="print"/>
          <a:stretch>
            <a:fillRect/>
          </a:stretch>
        </p:blipFill>
        <p:spPr>
          <a:xfrm>
            <a:off x="5292080" y="0"/>
            <a:ext cx="3851920" cy="6858000"/>
          </a:xfrm>
        </p:spPr>
      </p:pic>
      <p:sp>
        <p:nvSpPr>
          <p:cNvPr id="4" name="Текст 3"/>
          <p:cNvSpPr>
            <a:spLocks noGrp="1"/>
          </p:cNvSpPr>
          <p:nvPr>
            <p:ph type="body" sz="half" idx="2"/>
          </p:nvPr>
        </p:nvSpPr>
        <p:spPr>
          <a:xfrm>
            <a:off x="0" y="0"/>
            <a:ext cx="5220072" cy="6858000"/>
          </a:xfrm>
        </p:spPr>
        <p:txBody>
          <a:bodyPr>
            <a:normAutofit fontScale="85000" lnSpcReduction="10000"/>
          </a:bodyPr>
          <a:lstStyle/>
          <a:p>
            <a:r>
              <a:rPr lang="en-US" sz="1900" dirty="0" smtClean="0">
                <a:latin typeface="Times New Roman" pitchFamily="18" charset="0"/>
                <a:cs typeface="Times New Roman" pitchFamily="18" charset="0"/>
              </a:rPr>
              <a:t>Information is lacking about the actual medical activities at Trinity-</a:t>
            </a:r>
            <a:r>
              <a:rPr lang="en-US" sz="1900" dirty="0" err="1" smtClean="0">
                <a:latin typeface="Times New Roman" pitchFamily="18" charset="0"/>
                <a:cs typeface="Times New Roman" pitchFamily="18" charset="0"/>
              </a:rPr>
              <a:t>Sergius</a:t>
            </a:r>
            <a:r>
              <a:rPr lang="en-US" sz="1900" dirty="0" smtClean="0">
                <a:latin typeface="Times New Roman" pitchFamily="18" charset="0"/>
                <a:cs typeface="Times New Roman" pitchFamily="18" charset="0"/>
              </a:rPr>
              <a:t>, but inferences may be made from the contents of its library. It was supposedly founded by St. </a:t>
            </a:r>
            <a:r>
              <a:rPr lang="en-US" sz="1900" dirty="0" err="1" smtClean="0">
                <a:latin typeface="Times New Roman" pitchFamily="18" charset="0"/>
                <a:cs typeface="Times New Roman" pitchFamily="18" charset="0"/>
              </a:rPr>
              <a:t>Sergij</a:t>
            </a:r>
            <a:r>
              <a:rPr lang="en-US" sz="1900" dirty="0" smtClean="0">
                <a:latin typeface="Times New Roman" pitchFamily="18" charset="0"/>
                <a:cs typeface="Times New Roman" pitchFamily="18" charset="0"/>
              </a:rPr>
              <a:t> himself (mid 14th cent). It grew the most significantly in the fifteenth century and many of the texts came from Mt. Athos where they were translated. The oldest of medical interest is the late 12th/early 13th century </a:t>
            </a:r>
            <a:r>
              <a:rPr lang="en-US" sz="1900" dirty="0" err="1" smtClean="0">
                <a:latin typeface="Times New Roman" pitchFamily="18" charset="0"/>
                <a:cs typeface="Times New Roman" pitchFamily="18" charset="0"/>
              </a:rPr>
              <a:t>sbornik</a:t>
            </a:r>
            <a:r>
              <a:rPr lang="en-US" sz="1900" dirty="0" smtClean="0">
                <a:latin typeface="Times New Roman" pitchFamily="18" charset="0"/>
                <a:cs typeface="Times New Roman" pitchFamily="18" charset="0"/>
              </a:rPr>
              <a:t> which contains part of an early herbal. There are five copies of the </a:t>
            </a:r>
            <a:r>
              <a:rPr lang="en-US" sz="1900" dirty="0" err="1" smtClean="0">
                <a:latin typeface="Times New Roman" pitchFamily="18" charset="0"/>
                <a:cs typeface="Times New Roman" pitchFamily="18" charset="0"/>
              </a:rPr>
              <a:t>Paleja</a:t>
            </a:r>
            <a:r>
              <a:rPr lang="en-US" sz="1900" dirty="0" smtClean="0">
                <a:latin typeface="Times New Roman" pitchFamily="18" charset="0"/>
                <a:cs typeface="Times New Roman" pitchFamily="18" charset="0"/>
              </a:rPr>
              <a:t> (oldest dated 1406) which is a biblical history, but also includes unusual explanation of nature, human embryology, anatomy and information from various herbals and lapidaries. The </a:t>
            </a:r>
            <a:r>
              <a:rPr lang="en-US" sz="1900" dirty="0" err="1" smtClean="0">
                <a:latin typeface="Times New Roman" pitchFamily="18" charset="0"/>
                <a:cs typeface="Times New Roman" pitchFamily="18" charset="0"/>
              </a:rPr>
              <a:t>Shestodnev</a:t>
            </a:r>
            <a:r>
              <a:rPr lang="en-US" sz="1900" dirty="0" smtClean="0">
                <a:latin typeface="Times New Roman" pitchFamily="18" charset="0"/>
                <a:cs typeface="Times New Roman" pitchFamily="18" charset="0"/>
              </a:rPr>
              <a:t>, mentioned earlier, was well represented. There was also a copy of the </a:t>
            </a:r>
            <a:r>
              <a:rPr lang="en-US" sz="1900" dirty="0" err="1" smtClean="0">
                <a:latin typeface="Times New Roman" pitchFamily="18" charset="0"/>
                <a:cs typeface="Times New Roman" pitchFamily="18" charset="0"/>
              </a:rPr>
              <a:t>Pchela</a:t>
            </a:r>
            <a:r>
              <a:rPr lang="en-US" sz="1900" dirty="0" smtClean="0">
                <a:latin typeface="Times New Roman" pitchFamily="18" charset="0"/>
                <a:cs typeface="Times New Roman" pitchFamily="18" charset="0"/>
              </a:rPr>
              <a:t>, in which 4 of the 70 chapters are devoted to hygiene and medicine including a chapter titled "On Physicians." There are other important </a:t>
            </a:r>
            <a:r>
              <a:rPr lang="en-US" sz="1900" dirty="0" err="1" smtClean="0">
                <a:latin typeface="Times New Roman" pitchFamily="18" charset="0"/>
                <a:cs typeface="Times New Roman" pitchFamily="18" charset="0"/>
              </a:rPr>
              <a:t>sborniki</a:t>
            </a:r>
            <a:r>
              <a:rPr lang="en-US" sz="1900" dirty="0" smtClean="0">
                <a:latin typeface="Times New Roman" pitchFamily="18" charset="0"/>
                <a:cs typeface="Times New Roman" pitchFamily="18" charset="0"/>
              </a:rPr>
              <a:t> with secular tracts. One, a 15th century anthology of selected writings by John Damascene, includes short essays on bloodletting, the zodiac, moon phases, illness and astrology, "Galen on Hippocrates", an brief overview of Galen's physiology, and the classic </a:t>
            </a:r>
            <a:r>
              <a:rPr lang="en-US" sz="1900" dirty="0" err="1" smtClean="0">
                <a:latin typeface="Times New Roman" pitchFamily="18" charset="0"/>
                <a:cs typeface="Times New Roman" pitchFamily="18" charset="0"/>
              </a:rPr>
              <a:t>humoral</a:t>
            </a:r>
            <a:r>
              <a:rPr lang="en-US" sz="1900" dirty="0" smtClean="0">
                <a:latin typeface="Times New Roman" pitchFamily="18" charset="0"/>
                <a:cs typeface="Times New Roman" pitchFamily="18" charset="0"/>
              </a:rPr>
              <a:t> theory of disease. Another 15th century </a:t>
            </a:r>
            <a:r>
              <a:rPr lang="en-US" sz="1900" dirty="0" err="1" smtClean="0">
                <a:latin typeface="Times New Roman" pitchFamily="18" charset="0"/>
                <a:cs typeface="Times New Roman" pitchFamily="18" charset="0"/>
              </a:rPr>
              <a:t>sbornik</a:t>
            </a:r>
            <a:r>
              <a:rPr lang="en-US" sz="1900" dirty="0" smtClean="0">
                <a:latin typeface="Times New Roman" pitchFamily="18" charset="0"/>
                <a:cs typeface="Times New Roman" pitchFamily="18" charset="0"/>
              </a:rPr>
              <a:t> contains medical and astrological information identical to the Damascene </a:t>
            </a:r>
            <a:r>
              <a:rPr lang="en-US" sz="1900" dirty="0" err="1" smtClean="0">
                <a:latin typeface="Times New Roman" pitchFamily="18" charset="0"/>
                <a:cs typeface="Times New Roman" pitchFamily="18" charset="0"/>
              </a:rPr>
              <a:t>anothology</a:t>
            </a:r>
            <a:r>
              <a:rPr lang="en-US" sz="1900" dirty="0" smtClean="0">
                <a:latin typeface="Times New Roman" pitchFamily="18" charset="0"/>
                <a:cs typeface="Times New Roman" pitchFamily="18" charset="0"/>
              </a:rPr>
              <a:t>, plus an </a:t>
            </a:r>
            <a:r>
              <a:rPr lang="en-US" sz="1900" dirty="0" err="1" smtClean="0">
                <a:latin typeface="Times New Roman" pitchFamily="18" charset="0"/>
                <a:cs typeface="Times New Roman" pitchFamily="18" charset="0"/>
              </a:rPr>
              <a:t>exerpt</a:t>
            </a:r>
            <a:r>
              <a:rPr lang="en-US" sz="1900" dirty="0" smtClean="0">
                <a:latin typeface="Times New Roman" pitchFamily="18" charset="0"/>
                <a:cs typeface="Times New Roman" pitchFamily="18" charset="0"/>
              </a:rPr>
              <a:t> from a 6th century Byzantine historian, and the </a:t>
            </a:r>
            <a:r>
              <a:rPr lang="en-US" sz="1900" dirty="0" err="1" smtClean="0">
                <a:latin typeface="Times New Roman" pitchFamily="18" charset="0"/>
                <a:cs typeface="Times New Roman" pitchFamily="18" charset="0"/>
              </a:rPr>
              <a:t>Gromnik</a:t>
            </a:r>
            <a:r>
              <a:rPr lang="en-US" sz="1900" dirty="0" smtClean="0">
                <a:latin typeface="Times New Roman" pitchFamily="18" charset="0"/>
                <a:cs typeface="Times New Roman" pitchFamily="18" charset="0"/>
              </a:rPr>
              <a:t>, an astrological tract. A 16th century </a:t>
            </a:r>
            <a:r>
              <a:rPr lang="en-US" sz="1900" dirty="0" err="1" smtClean="0">
                <a:latin typeface="Times New Roman" pitchFamily="18" charset="0"/>
                <a:cs typeface="Times New Roman" pitchFamily="18" charset="0"/>
              </a:rPr>
              <a:t>sbornik</a:t>
            </a:r>
            <a:r>
              <a:rPr lang="en-US" sz="1900" dirty="0" smtClean="0">
                <a:latin typeface="Times New Roman" pitchFamily="18" charset="0"/>
                <a:cs typeface="Times New Roman" pitchFamily="18" charset="0"/>
              </a:rPr>
              <a:t> discusses thunder and lightning, meteors, the oceans and animals. It is impossible to determine to what extent these texts were used in actual medical practice, but the fact that there were several copies of the texts on bloodletting, disease theory and critical days, indicates some demand for them.</a:t>
            </a:r>
            <a:endParaRPr lang="ru-RU" sz="1900" dirty="0" smtClean="0">
              <a:latin typeface="Times New Roman" pitchFamily="18" charset="0"/>
              <a:cs typeface="Times New Roman" pitchFamily="18" charset="0"/>
            </a:endParaRP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jpg"/>
          <p:cNvPicPr>
            <a:picLocks noGrp="1" noChangeAspect="1"/>
          </p:cNvPicPr>
          <p:nvPr>
            <p:ph idx="1"/>
          </p:nvPr>
        </p:nvPicPr>
        <p:blipFill>
          <a:blip r:embed="rId2" cstate="print"/>
          <a:stretch>
            <a:fillRect/>
          </a:stretch>
        </p:blipFill>
        <p:spPr>
          <a:xfrm>
            <a:off x="5357818" y="357166"/>
            <a:ext cx="3571899" cy="6286544"/>
          </a:xfrm>
        </p:spPr>
      </p:pic>
      <p:sp>
        <p:nvSpPr>
          <p:cNvPr id="4" name="Текст 3"/>
          <p:cNvSpPr>
            <a:spLocks noGrp="1"/>
          </p:cNvSpPr>
          <p:nvPr>
            <p:ph type="body" sz="half" idx="2"/>
          </p:nvPr>
        </p:nvSpPr>
        <p:spPr>
          <a:xfrm>
            <a:off x="0" y="0"/>
            <a:ext cx="5214942" cy="6858000"/>
          </a:xfrm>
        </p:spPr>
        <p:txBody>
          <a:bodyPr>
            <a:noAutofit/>
          </a:bodyPr>
          <a:lstStyle/>
          <a:p>
            <a:r>
              <a:rPr lang="en-US" sz="2400" dirty="0" smtClean="0">
                <a:latin typeface="Times New Roman" pitchFamily="18" charset="0"/>
                <a:cs typeface="Times New Roman" pitchFamily="18" charset="0"/>
              </a:rPr>
              <a:t>In summary, the Russian monastic hospitals followed closely the Byzantine model of charity, built their hospitals after the Byzantine models and read some Greek medical texts in translation, but also relied on native </a:t>
            </a:r>
            <a:r>
              <a:rPr lang="en-US" sz="2400" dirty="0" err="1" smtClean="0">
                <a:latin typeface="Times New Roman" pitchFamily="18" charset="0"/>
                <a:cs typeface="Times New Roman" pitchFamily="18" charset="0"/>
              </a:rPr>
              <a:t>materia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medica</a:t>
            </a:r>
            <a:r>
              <a:rPr lang="en-US" sz="2400" dirty="0" smtClean="0">
                <a:latin typeface="Times New Roman" pitchFamily="18" charset="0"/>
                <a:cs typeface="Times New Roman" pitchFamily="18" charset="0"/>
              </a:rPr>
              <a:t> and the </a:t>
            </a:r>
            <a:r>
              <a:rPr lang="en-US" sz="2400" dirty="0" err="1" smtClean="0">
                <a:latin typeface="Times New Roman" pitchFamily="18" charset="0"/>
                <a:cs typeface="Times New Roman" pitchFamily="18" charset="0"/>
              </a:rPr>
              <a:t>banja</a:t>
            </a:r>
            <a:r>
              <a:rPr lang="en-US" sz="2400" dirty="0" smtClean="0">
                <a:latin typeface="Times New Roman" pitchFamily="18" charset="0"/>
                <a:cs typeface="Times New Roman" pitchFamily="18" charset="0"/>
              </a:rPr>
              <a:t> to create an amalgamated medical tradition which endured into the 17th century and beyond. The monastic medical tradition dating from </a:t>
            </a:r>
            <a:r>
              <a:rPr lang="en-US" sz="2400" dirty="0" err="1" smtClean="0">
                <a:latin typeface="Times New Roman" pitchFamily="18" charset="0"/>
                <a:cs typeface="Times New Roman" pitchFamily="18" charset="0"/>
              </a:rPr>
              <a:t>Kievan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Rus</a:t>
            </a:r>
            <a:r>
              <a:rPr lang="en-US" sz="2400" dirty="0" smtClean="0">
                <a:latin typeface="Times New Roman" pitchFamily="18" charset="0"/>
                <a:cs typeface="Times New Roman" pitchFamily="18" charset="0"/>
              </a:rPr>
              <a:t>' is well-documented and although it was not as sophisticated or "scientific" as the Byzantine tradition, it compares favorably to that available in the West. In addition, it is quite certain that monastic intellectual life was not as sterile or one-dimensional as it has often been supposed.</a:t>
            </a:r>
            <a:endParaRPr lang="ru-RU" sz="2400" dirty="0">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329642" cy="727058"/>
          </a:xfrm>
        </p:spPr>
        <p:txBody>
          <a:bodyPr>
            <a:normAutofit/>
          </a:bodyPr>
          <a:lstStyle/>
          <a:p>
            <a:pPr algn="ctr"/>
            <a:r>
              <a:rPr lang="en-US" sz="3600" dirty="0" smtClean="0">
                <a:latin typeface="Times New Roman" pitchFamily="18" charset="0"/>
                <a:cs typeface="Times New Roman" pitchFamily="18" charset="0"/>
              </a:rPr>
              <a:t>St. </a:t>
            </a:r>
            <a:r>
              <a:rPr lang="en-US" sz="3600" dirty="0" err="1" smtClean="0">
                <a:latin typeface="Times New Roman" pitchFamily="18" charset="0"/>
                <a:cs typeface="Times New Roman" pitchFamily="18" charset="0"/>
              </a:rPr>
              <a:t>Agapit</a:t>
            </a:r>
            <a:r>
              <a:rPr lang="en-US" sz="3600" dirty="0" smtClean="0">
                <a:latin typeface="Times New Roman" pitchFamily="18" charset="0"/>
                <a:cs typeface="Times New Roman" pitchFamily="18" charset="0"/>
              </a:rPr>
              <a:t> of the Kiev Caves </a:t>
            </a:r>
            <a:endParaRPr lang="ru-RU" sz="3600" dirty="0">
              <a:latin typeface="Times New Roman" pitchFamily="18" charset="0"/>
              <a:cs typeface="Times New Roman" pitchFamily="18" charset="0"/>
            </a:endParaRPr>
          </a:p>
        </p:txBody>
      </p:sp>
      <p:sp>
        <p:nvSpPr>
          <p:cNvPr id="4" name="Текст 3"/>
          <p:cNvSpPr>
            <a:spLocks noGrp="1"/>
          </p:cNvSpPr>
          <p:nvPr>
            <p:ph type="body" sz="half" idx="2"/>
          </p:nvPr>
        </p:nvSpPr>
        <p:spPr>
          <a:xfrm>
            <a:off x="214282" y="1000108"/>
            <a:ext cx="5429288" cy="5572164"/>
          </a:xfrm>
        </p:spPr>
        <p:txBody>
          <a:bodyPr>
            <a:normAutofit fontScale="92500" lnSpcReduction="20000"/>
          </a:bodyPr>
          <a:lstStyle/>
          <a:p>
            <a:r>
              <a:rPr lang="en-US" sz="2000" b="1" dirty="0" smtClean="0">
                <a:latin typeface="Times New Roman" pitchFamily="18" charset="0"/>
                <a:cs typeface="Times New Roman" pitchFamily="18" charset="0"/>
              </a:rPr>
              <a:t>St. </a:t>
            </a:r>
            <a:r>
              <a:rPr lang="en-US" sz="2000" b="1" dirty="0" err="1" smtClean="0">
                <a:latin typeface="Times New Roman" pitchFamily="18" charset="0"/>
                <a:cs typeface="Times New Roman" pitchFamily="18" charset="0"/>
              </a:rPr>
              <a:t>Agapit</a:t>
            </a:r>
            <a:r>
              <a:rPr lang="en-US" sz="2000" b="1" dirty="0" smtClean="0">
                <a:latin typeface="Times New Roman" pitchFamily="18" charset="0"/>
                <a:cs typeface="Times New Roman" pitchFamily="18" charset="0"/>
              </a:rPr>
              <a:t> of the Kiev Caves - Commemorated on June 1</a:t>
            </a:r>
            <a:r>
              <a:rPr lang="en-US" sz="2000" i="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"This holy </a:t>
            </a:r>
            <a:r>
              <a:rPr lang="en-US" sz="2000" dirty="0" err="1" smtClean="0">
                <a:latin typeface="Times New Roman" pitchFamily="18" charset="0"/>
                <a:cs typeface="Times New Roman" pitchFamily="18" charset="0"/>
              </a:rPr>
              <a:t>Unmercenary</a:t>
            </a:r>
            <a:r>
              <a:rPr lang="en-US" sz="2000" dirty="0" smtClean="0">
                <a:latin typeface="Times New Roman" pitchFamily="18" charset="0"/>
                <a:cs typeface="Times New Roman" pitchFamily="18" charset="0"/>
              </a:rPr>
              <a:t> Physician was born at Kiev. He was a novice and disciple of St Anthony of the Caves, and lived during the eleventh century. If any of the monastic brethren fell ill, St </a:t>
            </a:r>
            <a:r>
              <a:rPr lang="en-US" sz="2000" dirty="0" err="1" smtClean="0">
                <a:latin typeface="Times New Roman" pitchFamily="18" charset="0"/>
                <a:cs typeface="Times New Roman" pitchFamily="18" charset="0"/>
              </a:rPr>
              <a:t>Agapitus</a:t>
            </a:r>
            <a:r>
              <a:rPr lang="en-US" sz="2000" dirty="0" smtClean="0">
                <a:latin typeface="Times New Roman" pitchFamily="18" charset="0"/>
                <a:cs typeface="Times New Roman" pitchFamily="18" charset="0"/>
              </a:rPr>
              <a:t> came to him and selflessly attended to the sick one. He fed his patient boiled herbs which he himself prepared, and the person recovered through the prayers of the saint. Many laymen also turned to the monastic physician with the gift of healing.</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In Kiev at this time was an experienced Armenian physician, who was able to diagnose the nature of the illness and even accurately determine the day of death just by looking at a patient. When one of these doomed patients turned to St </a:t>
            </a:r>
            <a:r>
              <a:rPr lang="en-US" sz="2000" dirty="0" err="1" smtClean="0">
                <a:latin typeface="Times New Roman" pitchFamily="18" charset="0"/>
                <a:cs typeface="Times New Roman" pitchFamily="18" charset="0"/>
              </a:rPr>
              <a:t>Agapitus</a:t>
            </a:r>
            <a:r>
              <a:rPr lang="en-US" sz="2000" dirty="0" smtClean="0">
                <a:latin typeface="Times New Roman" pitchFamily="18" charset="0"/>
                <a:cs typeface="Times New Roman" pitchFamily="18" charset="0"/>
              </a:rPr>
              <a:t>, the grace-bearing healer gave him some food from the monastery </a:t>
            </a:r>
            <a:r>
              <a:rPr lang="en-US" sz="2000" dirty="0" err="1" smtClean="0">
                <a:latin typeface="Times New Roman" pitchFamily="18" charset="0"/>
                <a:cs typeface="Times New Roman" pitchFamily="18" charset="0"/>
              </a:rPr>
              <a:t>trapeza</a:t>
            </a:r>
            <a:r>
              <a:rPr lang="en-US" sz="2000" dirty="0" smtClean="0">
                <a:latin typeface="Times New Roman" pitchFamily="18" charset="0"/>
                <a:cs typeface="Times New Roman" pitchFamily="18" charset="0"/>
              </a:rPr>
              <a:t> (dining area), and the patient became well. Enflamed with envy, the physician wanted to poison St </a:t>
            </a:r>
            <a:r>
              <a:rPr lang="en-US" sz="2000" dirty="0" err="1" smtClean="0">
                <a:latin typeface="Times New Roman" pitchFamily="18" charset="0"/>
                <a:cs typeface="Times New Roman" pitchFamily="18" charset="0"/>
              </a:rPr>
              <a:t>Agapitus</a:t>
            </a:r>
            <a:r>
              <a:rPr lang="en-US" sz="2000" dirty="0" smtClean="0">
                <a:latin typeface="Times New Roman" pitchFamily="18" charset="0"/>
                <a:cs typeface="Times New Roman" pitchFamily="18" charset="0"/>
              </a:rPr>
              <a:t>, but the Lord preserved him, and the poison had no effect.</a:t>
            </a:r>
            <a:endParaRPr lang="ru-RU" sz="2000" dirty="0" smtClean="0">
              <a:latin typeface="Times New Roman" pitchFamily="18" charset="0"/>
              <a:cs typeface="Times New Roman" pitchFamily="18" charset="0"/>
            </a:endParaRPr>
          </a:p>
          <a:p>
            <a:endParaRPr lang="ru-RU" dirty="0"/>
          </a:p>
        </p:txBody>
      </p:sp>
      <p:pic>
        <p:nvPicPr>
          <p:cNvPr id="5" name="Содержимое 4" descr="http://2.bp.blogspot.com/-olcCialA7e0/ThIQoU0XysI/AAAAAAAAEC0/W2sWmIjCSMM/s400/s0038001.jpg">
            <a:hlinkClick r:id="rId2"/>
          </p:cNvPr>
          <p:cNvPicPr>
            <a:picLocks noGrp="1"/>
          </p:cNvPicPr>
          <p:nvPr>
            <p:ph idx="1"/>
          </p:nvPr>
        </p:nvPicPr>
        <p:blipFill>
          <a:blip r:embed="rId3" cstate="print"/>
          <a:srcRect/>
          <a:stretch>
            <a:fillRect/>
          </a:stretch>
        </p:blipFill>
        <p:spPr bwMode="auto">
          <a:xfrm>
            <a:off x="5572132" y="1214422"/>
            <a:ext cx="3357585" cy="5429288"/>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14282" y="0"/>
            <a:ext cx="5429288" cy="6643710"/>
          </a:xfrm>
        </p:spPr>
        <p:txBody>
          <a:bodyPr>
            <a:noAutofit/>
          </a:bodyPr>
          <a:lstStyle/>
          <a:p>
            <a:r>
              <a:rPr lang="en-US" sz="2000" dirty="0" smtClean="0">
                <a:latin typeface="Times New Roman" pitchFamily="18" charset="0"/>
                <a:cs typeface="Times New Roman" pitchFamily="18" charset="0"/>
              </a:rPr>
              <a:t>St </a:t>
            </a:r>
            <a:r>
              <a:rPr lang="en-US" sz="2000" dirty="0" err="1" smtClean="0">
                <a:latin typeface="Times New Roman" pitchFamily="18" charset="0"/>
                <a:cs typeface="Times New Roman" pitchFamily="18" charset="0"/>
              </a:rPr>
              <a:t>Agapitus</a:t>
            </a:r>
            <a:r>
              <a:rPr lang="en-US" sz="2000" dirty="0" smtClean="0">
                <a:latin typeface="Times New Roman" pitchFamily="18" charset="0"/>
                <a:cs typeface="Times New Roman" pitchFamily="18" charset="0"/>
              </a:rPr>
              <a:t> healed Prince Vladimir </a:t>
            </a:r>
            <a:r>
              <a:rPr lang="en-US" sz="2000" dirty="0" err="1" smtClean="0">
                <a:latin typeface="Times New Roman" pitchFamily="18" charset="0"/>
                <a:cs typeface="Times New Roman" pitchFamily="18" charset="0"/>
              </a:rPr>
              <a:t>Monomakh</a:t>
            </a:r>
            <a:r>
              <a:rPr lang="en-US" sz="2000" dirty="0" smtClean="0">
                <a:latin typeface="Times New Roman" pitchFamily="18" charset="0"/>
                <a:cs typeface="Times New Roman" pitchFamily="18" charset="0"/>
              </a:rPr>
              <a:t> of Chernigov, the future Great Prince of Kiev (1114-1125), by sending him boiled herbs. The grateful prince went to the monastery and wanted to see his healer, but the humble ascetic hid himself and would not accept gifts.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When the holy healer himself became sick, that same Armenian physician came to him and after examining him, he said that he would die in three days. He swore to became an Orthodox monk if his prediction were not fulfilled. The saint said that the Lord had revealed to him that He would summon him only after three months.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St </a:t>
            </a:r>
            <a:r>
              <a:rPr lang="en-US" sz="2000" dirty="0" err="1" smtClean="0">
                <a:latin typeface="Times New Roman" pitchFamily="18" charset="0"/>
                <a:cs typeface="Times New Roman" pitchFamily="18" charset="0"/>
              </a:rPr>
              <a:t>Agapitus</a:t>
            </a:r>
            <a:r>
              <a:rPr lang="en-US" sz="2000" dirty="0" smtClean="0">
                <a:latin typeface="Times New Roman" pitchFamily="18" charset="0"/>
                <a:cs typeface="Times New Roman" pitchFamily="18" charset="0"/>
              </a:rPr>
              <a:t> died after three months (on June 1, not later than 1095), and the Armenian went to the </a:t>
            </a:r>
            <a:r>
              <a:rPr lang="en-US" sz="2000" dirty="0" err="1" smtClean="0">
                <a:latin typeface="Times New Roman" pitchFamily="18" charset="0"/>
                <a:cs typeface="Times New Roman" pitchFamily="18" charset="0"/>
              </a:rPr>
              <a:t>igumen</a:t>
            </a:r>
            <a:r>
              <a:rPr lang="en-US" sz="2000" dirty="0" smtClean="0">
                <a:latin typeface="Times New Roman" pitchFamily="18" charset="0"/>
                <a:cs typeface="Times New Roman" pitchFamily="18" charset="0"/>
              </a:rPr>
              <a:t> of the Caves monastery and received monastic tonsure. "It is certain that </a:t>
            </a:r>
            <a:r>
              <a:rPr lang="en-US" sz="2000" dirty="0" err="1" smtClean="0">
                <a:latin typeface="Times New Roman" pitchFamily="18" charset="0"/>
                <a:cs typeface="Times New Roman" pitchFamily="18" charset="0"/>
              </a:rPr>
              <a:t>Agapitus</a:t>
            </a:r>
            <a:r>
              <a:rPr lang="en-US" sz="2000" dirty="0" smtClean="0">
                <a:latin typeface="Times New Roman" pitchFamily="18" charset="0"/>
                <a:cs typeface="Times New Roman" pitchFamily="18" charset="0"/>
              </a:rPr>
              <a:t> was a saint of God," he said. "I well knew, that it was impossible for him to last three days in his sickness, but the Lord gave him three months." Thus did the monk heal sickness of the soul and guide to the way of salvation."</a:t>
            </a:r>
            <a:endParaRPr lang="ru-RU" sz="2000" dirty="0">
              <a:latin typeface="Times New Roman" pitchFamily="18" charset="0"/>
              <a:cs typeface="Times New Roman" pitchFamily="18" charset="0"/>
            </a:endParaRPr>
          </a:p>
        </p:txBody>
      </p:sp>
      <p:pic>
        <p:nvPicPr>
          <p:cNvPr id="5" name="Содержимое 4" descr="http://4.bp.blogspot.com/--d2YcWpIsWA/T5BoJeMav5I/AAAAAAAAFWQ/BO9m32tj2O4/s400/s0038008.jpg">
            <a:hlinkClick r:id="rId2"/>
          </p:cNvPr>
          <p:cNvPicPr>
            <a:picLocks noGrp="1"/>
          </p:cNvPicPr>
          <p:nvPr>
            <p:ph idx="1"/>
          </p:nvPr>
        </p:nvPicPr>
        <p:blipFill>
          <a:blip r:embed="rId3" cstate="print"/>
          <a:srcRect/>
          <a:stretch>
            <a:fillRect/>
          </a:stretch>
        </p:blipFill>
        <p:spPr bwMode="auto">
          <a:xfrm>
            <a:off x="5643570" y="285728"/>
            <a:ext cx="3357586" cy="628654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3-drogobich.jpg"/>
          <p:cNvPicPr>
            <a:picLocks noGrp="1" noChangeAspect="1"/>
          </p:cNvPicPr>
          <p:nvPr>
            <p:ph idx="1"/>
          </p:nvPr>
        </p:nvPicPr>
        <p:blipFill>
          <a:blip r:embed="rId2" cstate="print"/>
          <a:stretch>
            <a:fillRect/>
          </a:stretch>
        </p:blipFill>
        <p:spPr>
          <a:xfrm>
            <a:off x="4283968" y="260648"/>
            <a:ext cx="4608511" cy="6264696"/>
          </a:xfrm>
        </p:spPr>
      </p:pic>
      <p:sp>
        <p:nvSpPr>
          <p:cNvPr id="4" name="Текст 3"/>
          <p:cNvSpPr>
            <a:spLocks noGrp="1"/>
          </p:cNvSpPr>
          <p:nvPr>
            <p:ph type="body" sz="half" idx="2"/>
          </p:nvPr>
        </p:nvSpPr>
        <p:spPr>
          <a:xfrm>
            <a:off x="179512" y="332656"/>
            <a:ext cx="3672408" cy="6336704"/>
          </a:xfrm>
        </p:spPr>
        <p:txBody>
          <a:bodyPr>
            <a:normAutofit/>
          </a:bodyPr>
          <a:lstStyle/>
          <a:p>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XV century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preparation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physician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began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Poland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university</a:t>
            </a:r>
            <a:r>
              <a:rPr lang="en-US" sz="2400" b="1" dirty="0" smtClean="0">
                <a:solidFill>
                  <a:schemeClr val="accent5">
                    <a:lumMod val="25000"/>
                  </a:schemeClr>
                </a:solidFill>
                <a:latin typeface="Times New Roman" pitchFamily="18" charset="0"/>
                <a:cs typeface="Times New Roman" pitchFamily="18" charset="0"/>
              </a:rPr>
              <a:t> of </a:t>
            </a:r>
            <a:r>
              <a:rPr lang="en-US" sz="2400" b="1" dirty="0" err="1" smtClean="0">
                <a:solidFill>
                  <a:schemeClr val="accent5">
                    <a:lumMod val="25000"/>
                  </a:schemeClr>
                </a:solidFill>
                <a:latin typeface="Times New Roman" pitchFamily="18" charset="0"/>
                <a:cs typeface="Times New Roman" pitchFamily="18" charset="0"/>
              </a:rPr>
              <a:t>Krakiv</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Some </a:t>
            </a:r>
            <a:r>
              <a:rPr lang="uk-UA" sz="2400" b="1" dirty="0" err="1" smtClean="0">
                <a:solidFill>
                  <a:schemeClr val="accent5">
                    <a:lumMod val="25000"/>
                  </a:schemeClr>
                </a:solidFill>
                <a:latin typeface="Times New Roman" pitchFamily="18" charset="0"/>
                <a:cs typeface="Times New Roman" pitchFamily="18" charset="0"/>
              </a:rPr>
              <a:t>graduating</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students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academy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became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famous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Among</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them</a:t>
            </a:r>
            <a:r>
              <a:rPr lang="uk-UA" sz="2400" b="1" dirty="0" smtClean="0">
                <a:solidFill>
                  <a:schemeClr val="accent5">
                    <a:lumMod val="25000"/>
                  </a:schemeClr>
                </a:solidFill>
                <a:latin typeface="Times New Roman" pitchFamily="18" charset="0"/>
                <a:cs typeface="Times New Roman" pitchFamily="18" charset="0"/>
              </a:rPr>
              <a:t> - </a:t>
            </a:r>
            <a:r>
              <a:rPr lang="uk-UA" sz="2400" b="1" dirty="0" err="1" smtClean="0">
                <a:solidFill>
                  <a:schemeClr val="accent5">
                    <a:lumMod val="25000"/>
                  </a:schemeClr>
                </a:solidFill>
                <a:latin typeface="Times New Roman" pitchFamily="18" charset="0"/>
                <a:cs typeface="Times New Roman" pitchFamily="18" charset="0"/>
              </a:rPr>
              <a:t>George</a:t>
            </a:r>
            <a:r>
              <a:rPr lang="uk-UA" sz="2400" b="1" dirty="0" smtClean="0">
                <a:solidFill>
                  <a:schemeClr val="accent5">
                    <a:lumMod val="25000"/>
                  </a:schemeClr>
                </a:solidFill>
                <a:latin typeface="Times New Roman" pitchFamily="18" charset="0"/>
                <a:cs typeface="Times New Roman" pitchFamily="18" charset="0"/>
              </a:rPr>
              <a:t> Drogobich-</a:t>
            </a:r>
            <a:r>
              <a:rPr lang="en-US" sz="2400" b="1" dirty="0" err="1" smtClean="0">
                <a:solidFill>
                  <a:schemeClr val="accent5">
                    <a:lumMod val="25000"/>
                  </a:schemeClr>
                </a:solidFill>
                <a:latin typeface="Times New Roman" pitchFamily="18" charset="0"/>
                <a:cs typeface="Times New Roman" pitchFamily="18" charset="0"/>
              </a:rPr>
              <a:t>Kotermak</a:t>
            </a:r>
            <a:r>
              <a:rPr lang="en-US" sz="2400" b="1" dirty="0" smtClean="0">
                <a:solidFill>
                  <a:schemeClr val="accent5">
                    <a:lumMod val="25000"/>
                  </a:schemeClr>
                </a:solidFill>
                <a:latin typeface="Times New Roman" pitchFamily="18" charset="0"/>
                <a:cs typeface="Times New Roman" pitchFamily="18" charset="0"/>
              </a:rPr>
              <a:t> </a:t>
            </a:r>
            <a:r>
              <a:rPr lang="uk-UA" sz="2400" b="1" dirty="0" smtClean="0">
                <a:solidFill>
                  <a:schemeClr val="accent5">
                    <a:lumMod val="25000"/>
                  </a:schemeClr>
                </a:solidFill>
                <a:latin typeface="Times New Roman" pitchFamily="18" charset="0"/>
                <a:cs typeface="Times New Roman" pitchFamily="18" charset="0"/>
              </a:rPr>
              <a:t>(1450-1494) </a:t>
            </a:r>
            <a:r>
              <a:rPr lang="uk-UA" sz="2400" b="1" dirty="0" err="1" smtClean="0">
                <a:solidFill>
                  <a:schemeClr val="accent5">
                    <a:lumMod val="25000"/>
                  </a:schemeClr>
                </a:solidFill>
                <a:latin typeface="Times New Roman" pitchFamily="18" charset="0"/>
                <a:cs typeface="Times New Roman" pitchFamily="18" charset="0"/>
              </a:rPr>
              <a:t>got</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baccalaureate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master's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degree</a:t>
            </a:r>
            <a:r>
              <a:rPr lang="en-US"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1478 </a:t>
            </a:r>
            <a:r>
              <a:rPr lang="uk-UA" sz="2400" b="1" dirty="0" err="1" smtClean="0">
                <a:solidFill>
                  <a:schemeClr val="accent5">
                    <a:lumMod val="25000"/>
                  </a:schemeClr>
                </a:solidFill>
                <a:latin typeface="Times New Roman" pitchFamily="18" charset="0"/>
                <a:cs typeface="Times New Roman" pitchFamily="18" charset="0"/>
              </a:rPr>
              <a: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receive</a:t>
            </a:r>
            <a:r>
              <a:rPr lang="en-US" sz="2400" b="1" dirty="0" smtClean="0">
                <a:solidFill>
                  <a:schemeClr val="accent5">
                    <a:lumMod val="25000"/>
                  </a:schemeClr>
                </a:solidFill>
                <a:latin typeface="Times New Roman" pitchFamily="18" charset="0"/>
                <a:cs typeface="Times New Roman" pitchFamily="18" charset="0"/>
              </a:rPr>
              <a:t>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rank</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Ph.D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at</a:t>
            </a:r>
            <a:r>
              <a:rPr lang="uk-UA" sz="2400" b="1" dirty="0" smtClean="0">
                <a:solidFill>
                  <a:schemeClr val="accent5">
                    <a:lumMod val="25000"/>
                  </a:schemeClr>
                </a:solidFill>
                <a:latin typeface="Times New Roman" pitchFamily="18" charset="0"/>
                <a:cs typeface="Times New Roman" pitchFamily="18" charset="0"/>
              </a:rPr>
              <a:t> 1482 - </a:t>
            </a:r>
            <a:r>
              <a:rPr lang="uk-UA" sz="2400" b="1" dirty="0" err="1" smtClean="0">
                <a:solidFill>
                  <a:schemeClr val="accent5">
                    <a:lumMod val="25000"/>
                  </a:schemeClr>
                </a:solidFill>
                <a:latin typeface="Times New Roman" pitchFamily="18" charset="0"/>
                <a:cs typeface="Times New Roman" pitchFamily="18" charset="0"/>
              </a:rPr>
              <a:t>doctor</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medicine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Two</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years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was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elected</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rector</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Bolo</a:t>
            </a:r>
            <a:r>
              <a:rPr lang="en-US" sz="2400" b="1" dirty="0" err="1" smtClean="0">
                <a:solidFill>
                  <a:schemeClr val="accent5">
                    <a:lumMod val="25000"/>
                  </a:schemeClr>
                </a:solidFill>
                <a:latin typeface="Times New Roman" pitchFamily="18" charset="0"/>
                <a:cs typeface="Times New Roman" pitchFamily="18" charset="0"/>
              </a:rPr>
              <a:t>gna</a:t>
            </a:r>
            <a:r>
              <a:rPr lang="en-US"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university</a:t>
            </a:r>
            <a:r>
              <a:rPr lang="uk-UA" sz="2400" b="1" dirty="0" smtClean="0">
                <a:solidFill>
                  <a:schemeClr val="accent5">
                    <a:lumMod val="25000"/>
                  </a:schemeClr>
                </a:solidFill>
                <a:latin typeface="Times New Roman" pitchFamily="18" charset="0"/>
                <a:cs typeface="Times New Roman" pitchFamily="18" charset="0"/>
              </a:rPr>
              <a:t>. </a:t>
            </a:r>
            <a:endParaRPr lang="ru-RU" sz="24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_002.jpg"/>
          <p:cNvPicPr>
            <a:picLocks noGrp="1" noChangeAspect="1"/>
          </p:cNvPicPr>
          <p:nvPr>
            <p:ph idx="1"/>
          </p:nvPr>
        </p:nvPicPr>
        <p:blipFill>
          <a:blip r:embed="rId2" cstate="print"/>
          <a:stretch>
            <a:fillRect/>
          </a:stretch>
        </p:blipFill>
        <p:spPr>
          <a:xfrm>
            <a:off x="3575050" y="428604"/>
            <a:ext cx="5568950" cy="6143667"/>
          </a:xfrm>
        </p:spPr>
      </p:pic>
      <p:sp>
        <p:nvSpPr>
          <p:cNvPr id="4" name="Текст 3"/>
          <p:cNvSpPr>
            <a:spLocks noGrp="1"/>
          </p:cNvSpPr>
          <p:nvPr>
            <p:ph type="body" sz="half" idx="2"/>
          </p:nvPr>
        </p:nvSpPr>
        <p:spPr>
          <a:xfrm>
            <a:off x="179512" y="188640"/>
            <a:ext cx="3286001" cy="6669360"/>
          </a:xfrm>
        </p:spPr>
        <p:txBody>
          <a:bodyPr/>
          <a:lstStyle/>
          <a:p>
            <a:r>
              <a:rPr lang="uk-UA" sz="2800" b="1" dirty="0" err="1" smtClean="0">
                <a:solidFill>
                  <a:schemeClr val="accent5">
                    <a:lumMod val="25000"/>
                  </a:schemeClr>
                </a:solidFill>
                <a:latin typeface="Times New Roman" pitchFamily="18" charset="0"/>
                <a:cs typeface="Times New Roman" pitchFamily="18" charset="0"/>
              </a:rPr>
              <a:t>In</a:t>
            </a:r>
            <a:r>
              <a:rPr lang="uk-UA" sz="2800" b="1" dirty="0" smtClean="0">
                <a:solidFill>
                  <a:schemeClr val="accent5">
                    <a:lumMod val="25000"/>
                  </a:schemeClr>
                </a:solidFill>
                <a:latin typeface="Times New Roman" pitchFamily="18" charset="0"/>
                <a:cs typeface="Times New Roman" pitchFamily="18" charset="0"/>
              </a:rPr>
              <a:t> age-</a:t>
            </a:r>
            <a:r>
              <a:rPr lang="uk-UA" sz="2800" b="1" dirty="0" err="1" smtClean="0">
                <a:solidFill>
                  <a:schemeClr val="accent5">
                    <a:lumMod val="25000"/>
                  </a:schemeClr>
                </a:solidFill>
                <a:latin typeface="Times New Roman" pitchFamily="18" charset="0"/>
                <a:cs typeface="Times New Roman" pitchFamily="18" charset="0"/>
              </a:rPr>
              <a:t>old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physician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simultaneously</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were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chemists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division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medicine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en-US" sz="2800" b="1" dirty="0" err="1" smtClean="0">
                <a:solidFill>
                  <a:schemeClr val="accent5">
                    <a:lumMod val="25000"/>
                  </a:schemeClr>
                </a:solidFill>
                <a:latin typeface="Times New Roman" pitchFamily="18" charset="0"/>
                <a:cs typeface="Times New Roman" pitchFamily="18" charset="0"/>
              </a:rPr>
              <a:t>farmacy</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passed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when</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making</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of</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medications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was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substantially</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complicated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and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required</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special</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knowledges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The</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first</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mentions</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about</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pharmacists </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belong</a:t>
            </a:r>
            <a:r>
              <a:rPr lang="uk-UA" sz="2800" b="1" dirty="0" smtClean="0">
                <a:solidFill>
                  <a:schemeClr val="accent5">
                    <a:lumMod val="25000"/>
                  </a:schemeClr>
                </a:solidFill>
                <a:latin typeface="Times New Roman" pitchFamily="18" charset="0"/>
                <a:cs typeface="Times New Roman" pitchFamily="18" charset="0"/>
              </a:rPr>
              <a:t> </a:t>
            </a:r>
            <a:r>
              <a:rPr lang="uk-UA" sz="2800" b="1" dirty="0" err="1" smtClean="0">
                <a:solidFill>
                  <a:schemeClr val="accent5">
                    <a:lumMod val="25000"/>
                  </a:schemeClr>
                </a:solidFill>
                <a:latin typeface="Times New Roman" pitchFamily="18" charset="0"/>
                <a:cs typeface="Times New Roman" pitchFamily="18" charset="0"/>
              </a:rPr>
              <a:t>to</a:t>
            </a:r>
            <a:r>
              <a:rPr lang="uk-UA" sz="2800" b="1" dirty="0" smtClean="0">
                <a:solidFill>
                  <a:schemeClr val="accent5">
                    <a:lumMod val="25000"/>
                  </a:schemeClr>
                </a:solidFill>
                <a:latin typeface="Times New Roman" pitchFamily="18" charset="0"/>
                <a:cs typeface="Times New Roman" pitchFamily="18" charset="0"/>
              </a:rPr>
              <a:t> </a:t>
            </a:r>
            <a:r>
              <a:rPr lang="en-US" sz="2800" b="1" dirty="0" smtClean="0">
                <a:solidFill>
                  <a:schemeClr val="accent5">
                    <a:lumMod val="25000"/>
                  </a:schemeClr>
                </a:solidFill>
                <a:latin typeface="Times New Roman" pitchFamily="18" charset="0"/>
                <a:cs typeface="Times New Roman" pitchFamily="18" charset="0"/>
              </a:rPr>
              <a:t>XV century</a:t>
            </a:r>
            <a:endParaRPr lang="ru-RU" sz="28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v-2013.jpg"/>
          <p:cNvPicPr>
            <a:picLocks noGrp="1" noChangeAspect="1"/>
          </p:cNvPicPr>
          <p:nvPr>
            <p:ph idx="1"/>
          </p:nvPr>
        </p:nvPicPr>
        <p:blipFill>
          <a:blip r:embed="rId2" cstate="print"/>
          <a:srcRect t="10657"/>
          <a:stretch>
            <a:fillRect/>
          </a:stretch>
        </p:blipFill>
        <p:spPr>
          <a:xfrm>
            <a:off x="3635896" y="1"/>
            <a:ext cx="5508104" cy="6858000"/>
          </a:xfrm>
        </p:spPr>
      </p:pic>
      <p:sp>
        <p:nvSpPr>
          <p:cNvPr id="4" name="Текст 3"/>
          <p:cNvSpPr>
            <a:spLocks noGrp="1"/>
          </p:cNvSpPr>
          <p:nvPr>
            <p:ph type="body" sz="half" idx="2"/>
          </p:nvPr>
        </p:nvSpPr>
        <p:spPr>
          <a:xfrm>
            <a:off x="179512" y="260648"/>
            <a:ext cx="3286001" cy="6408712"/>
          </a:xfrm>
        </p:spPr>
        <p:txBody>
          <a:bodyPr/>
          <a:lstStyle/>
          <a:p>
            <a:pPr algn="just">
              <a:defRPr/>
            </a:pPr>
            <a:r>
              <a:rPr lang="uk-UA" sz="2000" b="1" dirty="0" err="1" smtClean="0">
                <a:solidFill>
                  <a:schemeClr val="accent5">
                    <a:lumMod val="25000"/>
                  </a:schemeClr>
                </a:solidFill>
                <a:latin typeface="Times New Roman" pitchFamily="18" charset="0"/>
                <a:cs typeface="Times New Roman" pitchFamily="18" charset="0"/>
              </a:rPr>
              <a:t>Already</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a:t>
            </a:r>
            <a:r>
              <a:rPr lang="uk-UA" sz="2000" b="1" dirty="0" smtClean="0">
                <a:solidFill>
                  <a:schemeClr val="accent5">
                    <a:lumMod val="25000"/>
                  </a:schemeClr>
                </a:solidFill>
                <a:latin typeface="Times New Roman" pitchFamily="18" charset="0"/>
                <a:cs typeface="Times New Roman" pitchFamily="18" charset="0"/>
              </a:rPr>
              <a:t> 1337 </a:t>
            </a:r>
            <a:r>
              <a:rPr lang="uk-UA" sz="2000" b="1" dirty="0" err="1" smtClean="0">
                <a:solidFill>
                  <a:schemeClr val="accent5">
                    <a:lumMod val="25000"/>
                  </a:schemeClr>
                </a:solidFill>
                <a:latin typeface="Times New Roman" pitchFamily="18" charset="0"/>
                <a:cs typeface="Times New Roman" pitchFamily="18" charset="0"/>
              </a:rPr>
              <a:t>in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the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city</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acts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of</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Lvov</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there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information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about</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creation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town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of</a:t>
            </a:r>
            <a:r>
              <a:rPr lang="uk-UA" sz="2000" b="1" dirty="0" smtClean="0">
                <a:solidFill>
                  <a:schemeClr val="accent5">
                    <a:lumMod val="25000"/>
                  </a:schemeClr>
                </a:solidFill>
                <a:latin typeface="Times New Roman" pitchFamily="18" charset="0"/>
                <a:cs typeface="Times New Roman" pitchFamily="18" charset="0"/>
              </a:rPr>
              <a:t> </a:t>
            </a:r>
            <a:r>
              <a:rPr lang="en-US" sz="2000" b="1" dirty="0" smtClean="0">
                <a:solidFill>
                  <a:schemeClr val="accent5">
                    <a:lumMod val="25000"/>
                  </a:schemeClr>
                </a:solidFill>
                <a:latin typeface="Times New Roman" pitchFamily="18" charset="0"/>
                <a:cs typeface="Times New Roman" pitchFamily="18" charset="0"/>
              </a:rPr>
              <a:t>the </a:t>
            </a:r>
            <a:r>
              <a:rPr lang="uk-UA" sz="2000" b="1" dirty="0" err="1" smtClean="0">
                <a:solidFill>
                  <a:schemeClr val="accent5">
                    <a:lumMod val="25000"/>
                  </a:schemeClr>
                </a:solidFill>
                <a:latin typeface="Times New Roman" pitchFamily="18" charset="0"/>
                <a:cs typeface="Times New Roman" pitchFamily="18" charset="0"/>
              </a:rPr>
              <a:t>hospital</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for</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patients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and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poor</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The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first</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record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about</a:t>
            </a:r>
            <a:r>
              <a:rPr lang="uk-UA" sz="2000" b="1" dirty="0" smtClean="0">
                <a:solidFill>
                  <a:schemeClr val="accent5">
                    <a:lumMod val="25000"/>
                  </a:schemeClr>
                </a:solidFill>
                <a:latin typeface="Times New Roman" pitchFamily="18" charset="0"/>
                <a:cs typeface="Times New Roman" pitchFamily="18" charset="0"/>
              </a:rPr>
              <a:t> a </a:t>
            </a:r>
            <a:r>
              <a:rPr lang="uk-UA" sz="2000" b="1" dirty="0" err="1" smtClean="0">
                <a:solidFill>
                  <a:schemeClr val="accent5">
                    <a:lumMod val="25000"/>
                  </a:schemeClr>
                </a:solidFill>
                <a:latin typeface="Times New Roman" pitchFamily="18" charset="0"/>
                <a:cs typeface="Times New Roman" pitchFamily="18" charset="0"/>
              </a:rPr>
              <a:t>pharmacy</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dated</a:t>
            </a:r>
            <a:r>
              <a:rPr lang="uk-UA" sz="2000" b="1" dirty="0" smtClean="0">
                <a:solidFill>
                  <a:schemeClr val="accent5">
                    <a:lumMod val="25000"/>
                  </a:schemeClr>
                </a:solidFill>
                <a:latin typeface="Times New Roman" pitchFamily="18" charset="0"/>
                <a:cs typeface="Times New Roman" pitchFamily="18" charset="0"/>
              </a:rPr>
              <a:t> </a:t>
            </a:r>
            <a:r>
              <a:rPr lang="en-US" sz="2000" b="1" dirty="0" smtClean="0">
                <a:solidFill>
                  <a:schemeClr val="accent5">
                    <a:lumMod val="25000"/>
                  </a:schemeClr>
                </a:solidFill>
                <a:latin typeface="Times New Roman" pitchFamily="18" charset="0"/>
                <a:cs typeface="Times New Roman" pitchFamily="18" charset="0"/>
              </a:rPr>
              <a:t>by </a:t>
            </a:r>
            <a:r>
              <a:rPr lang="uk-UA" sz="2000" b="1" dirty="0" smtClean="0">
                <a:solidFill>
                  <a:schemeClr val="accent5">
                    <a:lumMod val="25000"/>
                  </a:schemeClr>
                </a:solidFill>
                <a:latin typeface="Times New Roman" pitchFamily="18" charset="0"/>
                <a:cs typeface="Times New Roman" pitchFamily="18" charset="0"/>
              </a:rPr>
              <a:t>1445. </a:t>
            </a:r>
            <a:endParaRPr lang="ru-RU" sz="2000" b="1" dirty="0" smtClean="0">
              <a:solidFill>
                <a:schemeClr val="accent5">
                  <a:lumMod val="25000"/>
                </a:schemeClr>
              </a:solidFill>
              <a:latin typeface="Times New Roman" pitchFamily="18" charset="0"/>
              <a:cs typeface="Times New Roman" pitchFamily="18" charset="0"/>
            </a:endParaRPr>
          </a:p>
          <a:p>
            <a:pPr algn="just">
              <a:defRPr/>
            </a:pPr>
            <a:r>
              <a:rPr lang="uk-UA" sz="2000" b="1" dirty="0" err="1" smtClean="0">
                <a:solidFill>
                  <a:schemeClr val="accent5">
                    <a:lumMod val="25000"/>
                  </a:schemeClr>
                </a:solidFill>
                <a:latin typeface="Times New Roman" pitchFamily="18" charset="0"/>
                <a:cs typeface="Times New Roman" pitchFamily="18" charset="0"/>
              </a:rPr>
              <a:t>Experience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of</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looking</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after</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patients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information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about</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medical</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herbages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medicinal</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matters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of</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natural</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origin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passed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from</a:t>
            </a:r>
            <a:r>
              <a:rPr lang="uk-UA" sz="2000" b="1" dirty="0" smtClean="0">
                <a:solidFill>
                  <a:schemeClr val="accent5">
                    <a:lumMod val="25000"/>
                  </a:schemeClr>
                </a:solidFill>
                <a:latin typeface="Times New Roman" pitchFamily="18" charset="0"/>
                <a:cs typeface="Times New Roman" pitchFamily="18" charset="0"/>
              </a:rPr>
              <a:t> a </a:t>
            </a:r>
            <a:r>
              <a:rPr lang="uk-UA" sz="2000" b="1" dirty="0" err="1" smtClean="0">
                <a:solidFill>
                  <a:schemeClr val="accent5">
                    <a:lumMod val="25000"/>
                  </a:schemeClr>
                </a:solidFill>
                <a:latin typeface="Times New Roman" pitchFamily="18" charset="0"/>
                <a:cs typeface="Times New Roman" pitchFamily="18" charset="0"/>
              </a:rPr>
              <a:t>generation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a:t>
            </a:r>
            <a:r>
              <a:rPr lang="uk-UA" sz="2000" b="1" dirty="0" smtClean="0">
                <a:solidFill>
                  <a:schemeClr val="accent5">
                    <a:lumMod val="25000"/>
                  </a:schemeClr>
                </a:solidFill>
                <a:latin typeface="Times New Roman" pitchFamily="18" charset="0"/>
                <a:cs typeface="Times New Roman" pitchFamily="18" charset="0"/>
              </a:rPr>
              <a:t> a </a:t>
            </a:r>
            <a:r>
              <a:rPr lang="uk-UA" sz="2000" b="1" dirty="0" err="1" smtClean="0">
                <a:solidFill>
                  <a:schemeClr val="accent5">
                    <a:lumMod val="25000"/>
                  </a:schemeClr>
                </a:solidFill>
                <a:latin typeface="Times New Roman" pitchFamily="18" charset="0"/>
                <a:cs typeface="Times New Roman" pitchFamily="18" charset="0"/>
              </a:rPr>
              <a:t>generation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from</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times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of</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Kievan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Rus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those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old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times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on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markets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in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green</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rows</a:t>
            </a:r>
            <a:r>
              <a:rPr lang="uk-UA" sz="2000" b="1" dirty="0" smtClean="0">
                <a:solidFill>
                  <a:schemeClr val="accent5">
                    <a:lumMod val="25000"/>
                  </a:schemeClr>
                </a:solidFill>
                <a:latin typeface="Times New Roman" pitchFamily="18" charset="0"/>
                <a:cs typeface="Times New Roman" pitchFamily="18" charset="0"/>
              </a:rPr>
              <a:t>» witch-</a:t>
            </a:r>
            <a:r>
              <a:rPr lang="uk-UA" sz="2000" b="1" dirty="0" err="1" smtClean="0">
                <a:solidFill>
                  <a:schemeClr val="accent5">
                    <a:lumMod val="25000"/>
                  </a:schemeClr>
                </a:solidFill>
                <a:latin typeface="Times New Roman" pitchFamily="18" charset="0"/>
                <a:cs typeface="Times New Roman" pitchFamily="18" charset="0"/>
              </a:rPr>
              <a:t>doctors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sold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medicinal</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herbages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extracts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amulets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rendered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medicare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gave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advices</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and</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foresaw</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the</a:t>
            </a:r>
            <a:r>
              <a:rPr lang="uk-UA" sz="2000" b="1" dirty="0" smtClean="0">
                <a:solidFill>
                  <a:schemeClr val="accent5">
                    <a:lumMod val="25000"/>
                  </a:schemeClr>
                </a:solidFill>
                <a:latin typeface="Times New Roman" pitchFamily="18" charset="0"/>
                <a:cs typeface="Times New Roman" pitchFamily="18" charset="0"/>
              </a:rPr>
              <a:t> </a:t>
            </a:r>
            <a:r>
              <a:rPr lang="uk-UA" sz="2000" b="1" dirty="0" err="1" smtClean="0">
                <a:solidFill>
                  <a:schemeClr val="accent5">
                    <a:lumMod val="25000"/>
                  </a:schemeClr>
                </a:solidFill>
                <a:latin typeface="Times New Roman" pitchFamily="18" charset="0"/>
                <a:cs typeface="Times New Roman" pitchFamily="18" charset="0"/>
              </a:rPr>
              <a:t>future</a:t>
            </a:r>
            <a:r>
              <a:rPr lang="uk-UA" sz="2000" b="1" dirty="0" smtClean="0">
                <a:solidFill>
                  <a:schemeClr val="accent5">
                    <a:lumMod val="25000"/>
                  </a:schemeClr>
                </a:solidFill>
                <a:latin typeface="Times New Roman" pitchFamily="18" charset="0"/>
                <a:cs typeface="Times New Roman" pitchFamily="18" charset="0"/>
              </a:rPr>
              <a:t>. </a:t>
            </a:r>
            <a:endParaRPr lang="ru-RU" sz="20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ome-cosmetics-recipes_big.jpg"/>
          <p:cNvPicPr>
            <a:picLocks noGrp="1" noChangeAspect="1"/>
          </p:cNvPicPr>
          <p:nvPr>
            <p:ph idx="1"/>
          </p:nvPr>
        </p:nvPicPr>
        <p:blipFill>
          <a:blip r:embed="rId2" cstate="print"/>
          <a:stretch>
            <a:fillRect/>
          </a:stretch>
        </p:blipFill>
        <p:spPr>
          <a:xfrm>
            <a:off x="3707904" y="0"/>
            <a:ext cx="5436096" cy="6858000"/>
          </a:xfrm>
        </p:spPr>
      </p:pic>
      <p:sp>
        <p:nvSpPr>
          <p:cNvPr id="4" name="Текст 3"/>
          <p:cNvSpPr>
            <a:spLocks noGrp="1"/>
          </p:cNvSpPr>
          <p:nvPr>
            <p:ph type="body" sz="half" idx="2"/>
          </p:nvPr>
        </p:nvSpPr>
        <p:spPr>
          <a:xfrm>
            <a:off x="179512" y="332656"/>
            <a:ext cx="3528392" cy="6525344"/>
          </a:xfrm>
        </p:spPr>
        <p:txBody>
          <a:bodyPr>
            <a:normAutofit lnSpcReduction="10000"/>
          </a:bodyPr>
          <a:lstStyle/>
          <a:p>
            <a:r>
              <a:rPr lang="uk-UA" sz="2400" b="1" dirty="0" err="1" smtClean="0">
                <a:solidFill>
                  <a:schemeClr val="accent5">
                    <a:lumMod val="25000"/>
                  </a:schemeClr>
                </a:solidFill>
                <a:latin typeface="Times New Roman" pitchFamily="18" charset="0"/>
                <a:cs typeface="Times New Roman" pitchFamily="18" charset="0"/>
              </a:rPr>
              <a:t>Powders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ointments—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smear</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pets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extracts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and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decoctions</a:t>
            </a:r>
            <a:r>
              <a:rPr lang="en-US" sz="2400" b="1" dirty="0" smtClean="0">
                <a:solidFill>
                  <a:schemeClr val="accent5">
                    <a:lumMod val="25000"/>
                  </a:schemeClr>
                </a:solidFill>
                <a:latin typeface="Times New Roman" pitchFamily="18" charset="0"/>
                <a:cs typeface="Times New Roman" pitchFamily="18" charset="0"/>
              </a:rPr>
              <a:t> -</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drink</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potion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were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widely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known</a:t>
            </a:r>
            <a:r>
              <a:rPr lang="en-US"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Doctors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prepared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peas</a:t>
            </a:r>
            <a:r>
              <a:rPr lang="uk-UA" sz="2400" b="1" dirty="0" smtClean="0">
                <a:solidFill>
                  <a:schemeClr val="accent5">
                    <a:lumMod val="25000"/>
                  </a:schemeClr>
                </a:solidFill>
                <a:latin typeface="Times New Roman" pitchFamily="18" charset="0"/>
                <a:cs typeface="Times New Roman" pitchFamily="18" charset="0"/>
              </a:rPr>
              <a:t>» — </a:t>
            </a:r>
            <a:r>
              <a:rPr lang="uk-UA" sz="2400" b="1" dirty="0" err="1" smtClean="0">
                <a:solidFill>
                  <a:schemeClr val="accent5">
                    <a:lumMod val="25000"/>
                  </a:schemeClr>
                </a:solidFill>
                <a:latin typeface="Times New Roman" pitchFamily="18" charset="0"/>
                <a:cs typeface="Times New Roman" pitchFamily="18" charset="0"/>
              </a:rPr>
              <a:t>pills</a:t>
            </a:r>
            <a:r>
              <a:rPr lang="en-US"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appointed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baths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from</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herbages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Medicinal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preparations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kept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special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pigs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which</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are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considered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prototype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pharmacies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was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advised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to</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accept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most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medications</a:t>
            </a:r>
            <a:r>
              <a:rPr lang="uk-UA" sz="2400" b="1" dirty="0" smtClean="0">
                <a:solidFill>
                  <a:schemeClr val="accent5">
                    <a:lumMod val="25000"/>
                  </a:schemeClr>
                </a:solidFill>
                <a:latin typeface="Times New Roman" pitchFamily="18" charset="0"/>
                <a:cs typeface="Times New Roman" pitchFamily="18" charset="0"/>
              </a:rPr>
              <a:t> « </a:t>
            </a:r>
            <a:r>
              <a:rPr lang="uk-UA" sz="2400" b="1" dirty="0" err="1" smtClean="0">
                <a:solidFill>
                  <a:schemeClr val="accent5">
                    <a:lumMod val="25000"/>
                  </a:schemeClr>
                </a:solidFill>
                <a:latin typeface="Times New Roman" pitchFamily="18" charset="0"/>
                <a:cs typeface="Times New Roman" pitchFamily="18" charset="0"/>
              </a:rPr>
              <a:t>on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empty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stomach</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heart</a:t>
            </a:r>
            <a:r>
              <a:rPr lang="uk-UA" sz="2400" b="1" dirty="0" smtClean="0">
                <a:solidFill>
                  <a:schemeClr val="accent5">
                    <a:lumMod val="25000"/>
                  </a:schemeClr>
                </a:solidFill>
                <a:latin typeface="Times New Roman" pitchFamily="18" charset="0"/>
                <a:cs typeface="Times New Roman" pitchFamily="18" charset="0"/>
              </a:rPr>
              <a:t>» — </a:t>
            </a:r>
            <a:r>
              <a:rPr lang="uk-UA" sz="2400" b="1" dirty="0" err="1" smtClean="0">
                <a:solidFill>
                  <a:schemeClr val="accent5">
                    <a:lumMod val="25000"/>
                  </a:schemeClr>
                </a:solidFill>
                <a:latin typeface="Times New Roman" pitchFamily="18" charset="0"/>
                <a:cs typeface="Times New Roman" pitchFamily="18" charset="0"/>
              </a:rPr>
              <a:t>on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empty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stomach</a:t>
            </a:r>
            <a:r>
              <a:rPr lang="en-US" sz="2400" b="1" dirty="0" smtClean="0">
                <a:solidFill>
                  <a:schemeClr val="accent5">
                    <a:lumMod val="25000"/>
                  </a:schemeClr>
                </a:solidFill>
                <a:latin typeface="Times New Roman" pitchFamily="18" charset="0"/>
                <a:cs typeface="Times New Roman" pitchFamily="18" charset="0"/>
              </a:rPr>
              <a:t> 2-3</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times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per</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day</a:t>
            </a:r>
            <a:r>
              <a:rPr lang="uk-UA" sz="2400" b="1" dirty="0" smtClean="0">
                <a:solidFill>
                  <a:schemeClr val="accent5">
                    <a:lumMod val="25000"/>
                  </a:schemeClr>
                </a:solidFill>
                <a:latin typeface="Times New Roman" pitchFamily="18" charset="0"/>
                <a:cs typeface="Times New Roman" pitchFamily="18" charset="0"/>
              </a:rPr>
              <a:t> — «</a:t>
            </a:r>
            <a:r>
              <a:rPr lang="uk-UA" sz="2400" b="1" dirty="0" err="1" smtClean="0">
                <a:solidFill>
                  <a:schemeClr val="accent5">
                    <a:lumMod val="25000"/>
                  </a:schemeClr>
                </a:solidFill>
                <a:latin typeface="Times New Roman" pitchFamily="18" charset="0"/>
                <a:cs typeface="Times New Roman" pitchFamily="18" charset="0"/>
              </a:rPr>
              <a:t>morning</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day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supper</a:t>
            </a:r>
            <a:r>
              <a:rPr lang="uk-UA" sz="2400" b="1" dirty="0" smtClean="0">
                <a:solidFill>
                  <a:schemeClr val="accent5">
                    <a:lumMod val="25000"/>
                  </a:schemeClr>
                </a:solidFill>
                <a:latin typeface="Times New Roman" pitchFamily="18" charset="0"/>
                <a:cs typeface="Times New Roman" pitchFamily="18" charset="0"/>
              </a:rPr>
              <a:t>». </a:t>
            </a:r>
            <a:endParaRPr lang="ru-RU" sz="2400" b="1" dirty="0" smtClean="0">
              <a:solidFill>
                <a:schemeClr val="accent5">
                  <a:lumMod val="25000"/>
                </a:schemeClr>
              </a:solidFill>
              <a:latin typeface="Times New Roman" pitchFamily="18" charset="0"/>
              <a:cs typeface="Times New Roman" pitchFamily="18" charset="0"/>
            </a:endParaRPr>
          </a:p>
          <a:p>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292341317p3230073.jpg"/>
          <p:cNvPicPr>
            <a:picLocks noGrp="1" noChangeAspect="1"/>
          </p:cNvPicPr>
          <p:nvPr>
            <p:ph idx="1"/>
          </p:nvPr>
        </p:nvPicPr>
        <p:blipFill>
          <a:blip r:embed="rId2" cstate="print"/>
          <a:stretch>
            <a:fillRect/>
          </a:stretch>
        </p:blipFill>
        <p:spPr>
          <a:xfrm>
            <a:off x="4644009" y="404664"/>
            <a:ext cx="4320480" cy="6048672"/>
          </a:xfrm>
        </p:spPr>
      </p:pic>
      <p:sp>
        <p:nvSpPr>
          <p:cNvPr id="4" name="Текст 3"/>
          <p:cNvSpPr>
            <a:spLocks noGrp="1"/>
          </p:cNvSpPr>
          <p:nvPr>
            <p:ph type="body" sz="half" idx="2"/>
          </p:nvPr>
        </p:nvSpPr>
        <p:spPr>
          <a:xfrm>
            <a:off x="179512" y="260648"/>
            <a:ext cx="4464496" cy="6336704"/>
          </a:xfrm>
        </p:spPr>
        <p:txBody>
          <a:bodyPr>
            <a:noAutofit/>
          </a:bodyPr>
          <a:lstStyle/>
          <a:p>
            <a:pPr>
              <a:defRPr/>
            </a:pP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1490 </a:t>
            </a:r>
            <a:r>
              <a:rPr lang="uk-UA" sz="2400" b="1" dirty="0" err="1" smtClean="0">
                <a:solidFill>
                  <a:schemeClr val="accent5">
                    <a:lumMod val="25000"/>
                  </a:schemeClr>
                </a:solidFill>
                <a:latin typeface="Times New Roman" pitchFamily="18" charset="0"/>
                <a:cs typeface="Times New Roman" pitchFamily="18" charset="0"/>
              </a:rPr>
              <a:t>one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first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official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public</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pharmacies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general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use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was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opened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Lv</a:t>
            </a:r>
            <a:r>
              <a:rPr lang="en-US" sz="2400" b="1" dirty="0" err="1" smtClean="0">
                <a:solidFill>
                  <a:schemeClr val="accent5">
                    <a:lumMod val="25000"/>
                  </a:schemeClr>
                </a:solidFill>
                <a:latin typeface="Times New Roman" pitchFamily="18" charset="0"/>
                <a:cs typeface="Times New Roman" pitchFamily="18" charset="0"/>
              </a:rPr>
              <a:t>i</a:t>
            </a:r>
            <a:r>
              <a:rPr lang="uk-UA" sz="2400" b="1" dirty="0" smtClean="0">
                <a:solidFill>
                  <a:schemeClr val="accent5">
                    <a:lumMod val="25000"/>
                  </a:schemeClr>
                </a:solidFill>
                <a:latin typeface="Times New Roman" pitchFamily="18" charset="0"/>
                <a:cs typeface="Times New Roman" pitchFamily="18" charset="0"/>
              </a:rPr>
              <a:t>v. </a:t>
            </a:r>
            <a:r>
              <a:rPr lang="en-US" sz="2400" b="1" dirty="0" smtClean="0">
                <a:solidFill>
                  <a:schemeClr val="accent5">
                    <a:lumMod val="25000"/>
                  </a:schemeClr>
                </a:solidFill>
                <a:latin typeface="Times New Roman" pitchFamily="18" charset="0"/>
                <a:cs typeface="Times New Roman" pitchFamily="18" charset="0"/>
              </a:rPr>
              <a:t>Earlier</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pharmacies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satisfied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requirements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monasteries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medications</a:t>
            </a:r>
            <a:r>
              <a:rPr lang="uk-UA" sz="2400" b="1" dirty="0" smtClean="0">
                <a:solidFill>
                  <a:schemeClr val="accent5">
                    <a:lumMod val="25000"/>
                  </a:schemeClr>
                </a:solidFill>
                <a:latin typeface="Times New Roman" pitchFamily="18" charset="0"/>
                <a:cs typeface="Times New Roman" pitchFamily="18" charset="0"/>
              </a:rPr>
              <a:t>. </a:t>
            </a:r>
            <a:endParaRPr lang="ru-RU" sz="2400" b="1" dirty="0" smtClean="0">
              <a:solidFill>
                <a:schemeClr val="accent5">
                  <a:lumMod val="25000"/>
                </a:schemeClr>
              </a:solidFill>
              <a:latin typeface="Times New Roman" pitchFamily="18" charset="0"/>
              <a:cs typeface="Times New Roman" pitchFamily="18" charset="0"/>
            </a:endParaRPr>
          </a:p>
          <a:p>
            <a:pPr>
              <a:defRPr/>
            </a:pPr>
            <a:r>
              <a:rPr lang="uk-UA" sz="2400" b="1" dirty="0" err="1" smtClean="0">
                <a:solidFill>
                  <a:schemeClr val="accent5">
                    <a:lumMod val="25000"/>
                  </a:schemeClr>
                </a:solidFill>
                <a:latin typeface="Times New Roman" pitchFamily="18" charset="0"/>
                <a:cs typeface="Times New Roman" pitchFamily="18" charset="0"/>
              </a:rPr>
              <a:t>For</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preparation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medications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primitive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adaptations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and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tableware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tin</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jugs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cauldrons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for</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melting</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of</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beeswax</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copper</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mortars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frying</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pans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spatulas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and</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others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like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that</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were </a:t>
            </a:r>
            <a:r>
              <a:rPr lang="uk-UA" sz="2400" b="1" dirty="0" err="1" smtClean="0">
                <a:solidFill>
                  <a:schemeClr val="accent5">
                    <a:lumMod val="25000"/>
                  </a:schemeClr>
                </a:solidFill>
                <a:latin typeface="Times New Roman" pitchFamily="18" charset="0"/>
                <a:cs typeface="Times New Roman" pitchFamily="18" charset="0"/>
              </a:rPr>
              <a:t>use</a:t>
            </a:r>
            <a:r>
              <a:rPr lang="en-US" sz="2400" b="1" dirty="0" smtClean="0">
                <a:solidFill>
                  <a:schemeClr val="accent5">
                    <a:lumMod val="25000"/>
                  </a:schemeClr>
                </a:solidFill>
                <a:latin typeface="Times New Roman" pitchFamily="18" charset="0"/>
                <a:cs typeface="Times New Roman" pitchFamily="18" charset="0"/>
              </a:rPr>
              <a:t>d </a:t>
            </a:r>
            <a:r>
              <a:rPr lang="uk-UA" sz="2400" b="1" dirty="0" err="1" smtClean="0">
                <a:solidFill>
                  <a:schemeClr val="accent5">
                    <a:lumMod val="25000"/>
                  </a:schemeClr>
                </a:solidFill>
                <a:latin typeface="Times New Roman" pitchFamily="18" charset="0"/>
                <a:cs typeface="Times New Roman" pitchFamily="18" charset="0"/>
              </a:rPr>
              <a:t>Chemists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also</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made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cakes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marchpanes</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liqueur</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pharmacy</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of </a:t>
            </a:r>
            <a:r>
              <a:rPr lang="uk-UA" sz="2400" b="1" dirty="0" err="1" smtClean="0">
                <a:solidFill>
                  <a:schemeClr val="accent5">
                    <a:lumMod val="25000"/>
                  </a:schemeClr>
                </a:solidFill>
                <a:latin typeface="Times New Roman" pitchFamily="18" charset="0"/>
                <a:cs typeface="Times New Roman" pitchFamily="18" charset="0"/>
              </a:rPr>
              <a:t>that</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time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anymore</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reminded</a:t>
            </a:r>
            <a:r>
              <a:rPr lang="uk-UA" sz="2400" b="1" dirty="0" smtClean="0">
                <a:solidFill>
                  <a:schemeClr val="accent5">
                    <a:lumMod val="25000"/>
                  </a:schemeClr>
                </a:solidFill>
                <a:latin typeface="Times New Roman" pitchFamily="18" charset="0"/>
                <a:cs typeface="Times New Roman" pitchFamily="18" charset="0"/>
              </a:rPr>
              <a:t> a </a:t>
            </a:r>
            <a:r>
              <a:rPr lang="uk-UA" sz="2400" b="1" dirty="0" err="1" smtClean="0">
                <a:solidFill>
                  <a:schemeClr val="accent5">
                    <a:lumMod val="25000"/>
                  </a:schemeClr>
                </a:solidFill>
                <a:latin typeface="Times New Roman" pitchFamily="18" charset="0"/>
                <a:cs typeface="Times New Roman" pitchFamily="18" charset="0"/>
              </a:rPr>
              <a:t>pastry</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shop</a:t>
            </a:r>
            <a:r>
              <a:rPr lang="uk-UA" sz="2400" b="1" dirty="0" smtClean="0">
                <a:solidFill>
                  <a:schemeClr val="accent5">
                    <a:lumMod val="25000"/>
                  </a:schemeClr>
                </a:solidFill>
                <a:latin typeface="Times New Roman" pitchFamily="18" charset="0"/>
                <a:cs typeface="Times New Roman" pitchFamily="18" charset="0"/>
              </a:rPr>
              <a:t> </a:t>
            </a:r>
            <a:r>
              <a:rPr lang="en-US" sz="2400" b="1" dirty="0" smtClean="0">
                <a:solidFill>
                  <a:schemeClr val="accent5">
                    <a:lumMod val="25000"/>
                  </a:schemeClr>
                </a:solidFill>
                <a:latin typeface="Times New Roman" pitchFamily="18" charset="0"/>
                <a:cs typeface="Times New Roman" pitchFamily="18" charset="0"/>
              </a:rPr>
              <a:t>than </a:t>
            </a:r>
            <a:r>
              <a:rPr lang="uk-UA" sz="2400" b="1" dirty="0" err="1" smtClean="0">
                <a:solidFill>
                  <a:schemeClr val="accent5">
                    <a:lumMod val="25000"/>
                  </a:schemeClr>
                </a:solidFill>
                <a:latin typeface="Times New Roman" pitchFamily="18" charset="0"/>
                <a:cs typeface="Times New Roman" pitchFamily="18" charset="0"/>
              </a:rPr>
              <a:t>medical</a:t>
            </a:r>
            <a:r>
              <a:rPr lang="uk-UA" sz="2400" b="1" dirty="0" smtClean="0">
                <a:solidFill>
                  <a:schemeClr val="accent5">
                    <a:lumMod val="25000"/>
                  </a:schemeClr>
                </a:solidFill>
                <a:latin typeface="Times New Roman" pitchFamily="18" charset="0"/>
                <a:cs typeface="Times New Roman" pitchFamily="18" charset="0"/>
              </a:rPr>
              <a:t> </a:t>
            </a:r>
            <a:r>
              <a:rPr lang="uk-UA" sz="2400" b="1" dirty="0" err="1" smtClean="0">
                <a:solidFill>
                  <a:schemeClr val="accent5">
                    <a:lumMod val="25000"/>
                  </a:schemeClr>
                </a:solidFill>
                <a:latin typeface="Times New Roman" pitchFamily="18" charset="0"/>
                <a:cs typeface="Times New Roman" pitchFamily="18" charset="0"/>
              </a:rPr>
              <a:t>establishment</a:t>
            </a:r>
            <a:r>
              <a:rPr lang="uk-UA" sz="2400" b="1" dirty="0" smtClean="0">
                <a:solidFill>
                  <a:schemeClr val="accent5">
                    <a:lumMod val="25000"/>
                  </a:schemeClr>
                </a:solidFill>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 (1).jpg"/>
          <p:cNvPicPr>
            <a:picLocks noGrp="1" noChangeAspect="1"/>
          </p:cNvPicPr>
          <p:nvPr>
            <p:ph idx="1"/>
          </p:nvPr>
        </p:nvPicPr>
        <p:blipFill>
          <a:blip r:embed="rId2" cstate="print"/>
          <a:stretch>
            <a:fillRect/>
          </a:stretch>
        </p:blipFill>
        <p:spPr>
          <a:xfrm>
            <a:off x="4499992" y="0"/>
            <a:ext cx="4644007" cy="6857999"/>
          </a:xfrm>
        </p:spPr>
      </p:pic>
      <p:sp>
        <p:nvSpPr>
          <p:cNvPr id="4" name="Текст 3"/>
          <p:cNvSpPr>
            <a:spLocks noGrp="1"/>
          </p:cNvSpPr>
          <p:nvPr>
            <p:ph type="body" sz="half" idx="2"/>
          </p:nvPr>
        </p:nvSpPr>
        <p:spPr>
          <a:xfrm>
            <a:off x="251520" y="260648"/>
            <a:ext cx="3960440" cy="6408712"/>
          </a:xfrm>
        </p:spPr>
        <p:txBody>
          <a:bodyPr anchor="ctr">
            <a:normAutofit fontScale="92500" lnSpcReduction="10000"/>
          </a:bodyPr>
          <a:lstStyle/>
          <a:p>
            <a:pPr algn="just"/>
            <a:r>
              <a:rPr lang="en-US" sz="2000" dirty="0" smtClean="0">
                <a:latin typeface="Times New Roman" pitchFamily="18" charset="0"/>
                <a:cs typeface="Times New Roman" pitchFamily="18" charset="0"/>
              </a:rPr>
              <a:t>The first steps towards modern Ukrainian medicine as a science were made in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1898-1910, when the first scientific associations of Ukrainian doctors were established, (the Ukrainian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Scientific Society in Kyiv and the Shevchenko Scientific Society in </a:t>
            </a:r>
            <a:r>
              <a:rPr lang="en-US" sz="2000" dirty="0" err="1" smtClean="0">
                <a:latin typeface="Times New Roman" pitchFamily="18" charset="0"/>
                <a:cs typeface="Times New Roman" pitchFamily="18" charset="0"/>
              </a:rPr>
              <a:t>Lviv</a:t>
            </a:r>
            <a:r>
              <a:rPr lang="en-US" sz="2000" dirty="0" smtClean="0">
                <a:latin typeface="Times New Roman" pitchFamily="18" charset="0"/>
                <a:cs typeface="Times New Roman" pitchFamily="18" charset="0"/>
              </a:rPr>
              <a:t>), the first works on medicine in Ukrainian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were published, (by </a:t>
            </a:r>
            <a:r>
              <a:rPr lang="en-US" sz="2000" dirty="0" err="1" smtClean="0">
                <a:latin typeface="Times New Roman" pitchFamily="18" charset="0"/>
                <a:cs typeface="Times New Roman" pitchFamily="18" charset="0"/>
              </a:rPr>
              <a:t>Yevhen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Ozarkevych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Martyriy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Halyn</a:t>
            </a:r>
            <a:r>
              <a:rPr lang="en-US"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Oleksander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Cherniakhivskyi</a:t>
            </a:r>
            <a:r>
              <a:rPr lang="en-US" sz="2000" dirty="0" smtClean="0">
                <a:latin typeface="Times New Roman" pitchFamily="18" charset="0"/>
                <a:cs typeface="Times New Roman" pitchFamily="18" charset="0"/>
              </a:rPr>
              <a:t> and others) and the first disease prevention and treatment institution of clearly</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Ukrainian orientation, </a:t>
            </a:r>
            <a:r>
              <a:rPr lang="en-US" sz="2000" dirty="0" err="1" smtClean="0">
                <a:latin typeface="Times New Roman" pitchFamily="18" charset="0"/>
                <a:cs typeface="Times New Roman" pitchFamily="18" charset="0"/>
              </a:rPr>
              <a:t>Narodna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Lichnytsia</a:t>
            </a:r>
            <a:r>
              <a:rPr lang="en-US" sz="2000" dirty="0" smtClean="0">
                <a:latin typeface="Times New Roman" pitchFamily="18" charset="0"/>
                <a:cs typeface="Times New Roman" pitchFamily="18" charset="0"/>
              </a:rPr>
              <a:t> (People's Clinic)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was established. At the same time, Ukrainian doctors made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themselves heard at European medical forums in Paris,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Madrid, Prague and Belgrade and the formations of Ukrainian </a:t>
            </a:r>
            <a:r>
              <a:rPr lang="en-US" sz="2000" dirty="0" err="1" smtClean="0">
                <a:latin typeface="Times New Roman" pitchFamily="18" charset="0"/>
                <a:cs typeface="Times New Roman" pitchFamily="18" charset="0"/>
              </a:rPr>
              <a:t>Sichovi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Stril'tsi</a:t>
            </a:r>
            <a:r>
              <a:rPr lang="en-US" sz="2000" dirty="0" smtClean="0">
                <a:latin typeface="Times New Roman" pitchFamily="18" charset="0"/>
                <a:cs typeface="Times New Roman" pitchFamily="18" charset="0"/>
              </a:rPr>
              <a:t> and the Ukrainian </a:t>
            </a:r>
            <a:r>
              <a:rPr lang="en-US" sz="2000" dirty="0" err="1" smtClean="0">
                <a:latin typeface="Times New Roman" pitchFamily="18" charset="0"/>
                <a:cs typeface="Times New Roman" pitchFamily="18" charset="0"/>
              </a:rPr>
              <a:t>Halyts'ka</a:t>
            </a:r>
            <a:r>
              <a:rPr lang="en-US" sz="2000" dirty="0" smtClean="0">
                <a:latin typeface="Times New Roman" pitchFamily="18" charset="0"/>
                <a:cs typeface="Times New Roman" pitchFamily="18" charset="0"/>
              </a:rPr>
              <a:t> army health service established the new Ukrainian military</a:t>
            </a:r>
            <a:endParaRPr lang="ru-RU"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medicine.</a:t>
            </a:r>
            <a:endParaRPr lang="ru-RU" sz="2000" dirty="0" smtClean="0">
              <a:latin typeface="Times New Roman" pitchFamily="18" charset="0"/>
              <a:cs typeface="Times New Roman" pitchFamily="18" charset="0"/>
            </a:endParaRPr>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727058"/>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sz="4000" dirty="0" smtClean="0">
                <a:solidFill>
                  <a:srgbClr val="00B050"/>
                </a:solidFill>
              </a:rPr>
              <a:t>        </a:t>
            </a:r>
            <a:r>
              <a:rPr lang="en-US" sz="4800" dirty="0" smtClean="0">
                <a:solidFill>
                  <a:srgbClr val="00B050"/>
                </a:solidFill>
              </a:rPr>
              <a:t>ANTITUBERCULOSIS    DRUGS</a:t>
            </a:r>
            <a:endParaRPr lang="ru-RU" sz="4800" dirty="0">
              <a:solidFill>
                <a:srgbClr val="00B050"/>
              </a:solidFill>
            </a:endParaRPr>
          </a:p>
        </p:txBody>
      </p:sp>
      <p:sp>
        <p:nvSpPr>
          <p:cNvPr id="4" name="Текст 3"/>
          <p:cNvSpPr>
            <a:spLocks noGrp="1"/>
          </p:cNvSpPr>
          <p:nvPr>
            <p:ph type="body" sz="half" idx="2"/>
          </p:nvPr>
        </p:nvSpPr>
        <p:spPr>
          <a:xfrm>
            <a:off x="457200" y="1142984"/>
            <a:ext cx="3328981" cy="5715016"/>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2400" dirty="0" smtClean="0"/>
              <a:t>In 1944, </a:t>
            </a:r>
            <a:r>
              <a:rPr lang="en-US" sz="2400" b="1" dirty="0" smtClean="0"/>
              <a:t>SELMAN WAXMAN </a:t>
            </a:r>
            <a:r>
              <a:rPr lang="en-US" sz="2400" dirty="0" smtClean="0"/>
              <a:t>announced the discovery of </a:t>
            </a:r>
            <a:r>
              <a:rPr lang="en-US" sz="2400" b="1" dirty="0" smtClean="0"/>
              <a:t>STREPTOMYCIN</a:t>
            </a:r>
            <a:r>
              <a:rPr lang="en-US" sz="2400" dirty="0" smtClean="0"/>
              <a:t> from cultures of a soil organism </a:t>
            </a:r>
            <a:r>
              <a:rPr lang="en-US" sz="2400" i="1" dirty="0" smtClean="0"/>
              <a:t> </a:t>
            </a:r>
            <a:r>
              <a:rPr lang="en-US" sz="2400" i="1" dirty="0" err="1" smtClean="0"/>
              <a:t>Streptomyces</a:t>
            </a:r>
            <a:r>
              <a:rPr lang="en-US" sz="2400" i="1" dirty="0" smtClean="0"/>
              <a:t> </a:t>
            </a:r>
            <a:r>
              <a:rPr lang="en-US" sz="2400" i="1" dirty="0" err="1" smtClean="0"/>
              <a:t>griseus</a:t>
            </a:r>
            <a:r>
              <a:rPr lang="en-US" sz="2400" i="1" dirty="0" smtClean="0"/>
              <a:t>, </a:t>
            </a:r>
            <a:r>
              <a:rPr lang="en-US" sz="2400" dirty="0" smtClean="0"/>
              <a:t>and stated that it was active against </a:t>
            </a:r>
            <a:r>
              <a:rPr lang="en-US" sz="2400" i="1" dirty="0" smtClean="0"/>
              <a:t>M. tuberculosis. </a:t>
            </a:r>
          </a:p>
          <a:p>
            <a:pPr>
              <a:buFont typeface="Arial" pitchFamily="34" charset="0"/>
              <a:buChar char="•"/>
            </a:pPr>
            <a:r>
              <a:rPr lang="en-US" sz="2400" dirty="0" err="1" smtClean="0"/>
              <a:t>Clinincal</a:t>
            </a:r>
            <a:r>
              <a:rPr lang="en-US" sz="2400" dirty="0" smtClean="0"/>
              <a:t> trials confirmed this claim. </a:t>
            </a:r>
          </a:p>
          <a:p>
            <a:pPr>
              <a:buFont typeface="Arial" pitchFamily="34" charset="0"/>
              <a:buChar char="•"/>
            </a:pPr>
            <a:r>
              <a:rPr lang="en-US" sz="2400" dirty="0" smtClean="0"/>
              <a:t>The Nobel Prize in Medicine 1952 was awarded to Selman A. Waksman</a:t>
            </a:r>
            <a:endParaRPr lang="ru-RU" sz="2400" dirty="0"/>
          </a:p>
        </p:txBody>
      </p:sp>
      <p:pic>
        <p:nvPicPr>
          <p:cNvPr id="4098" name="Picture 2" descr="D:\Documents and Settings\Администратор\Рабочий стол\лекция\waksman2.jpg"/>
          <p:cNvPicPr>
            <a:picLocks noGrp="1" noChangeAspect="1" noChangeArrowheads="1"/>
          </p:cNvPicPr>
          <p:nvPr>
            <p:ph idx="1"/>
          </p:nvPr>
        </p:nvPicPr>
        <p:blipFill>
          <a:blip r:embed="rId2" cstate="print"/>
          <a:srcRect/>
          <a:stretch>
            <a:fillRect/>
          </a:stretch>
        </p:blipFill>
        <p:spPr bwMode="auto">
          <a:xfrm>
            <a:off x="3786182" y="1214422"/>
            <a:ext cx="5072098" cy="5429288"/>
          </a:xfrm>
          <a:prstGeom prst="rect">
            <a:avLst/>
          </a:prstGeo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korchak-chepurkovskiy_avksentiy_vasilevich.jpg"/>
          <p:cNvPicPr>
            <a:picLocks noGrp="1" noChangeAspect="1"/>
          </p:cNvPicPr>
          <p:nvPr>
            <p:ph idx="1"/>
          </p:nvPr>
        </p:nvPicPr>
        <p:blipFill>
          <a:blip r:embed="rId2" cstate="print"/>
          <a:stretch>
            <a:fillRect/>
          </a:stretch>
        </p:blipFill>
        <p:spPr>
          <a:xfrm>
            <a:off x="5292080" y="404664"/>
            <a:ext cx="3672407" cy="6192688"/>
          </a:xfrm>
        </p:spPr>
      </p:pic>
      <p:sp>
        <p:nvSpPr>
          <p:cNvPr id="4" name="Текст 3"/>
          <p:cNvSpPr>
            <a:spLocks noGrp="1"/>
          </p:cNvSpPr>
          <p:nvPr>
            <p:ph type="body" sz="half" idx="2"/>
          </p:nvPr>
        </p:nvSpPr>
        <p:spPr>
          <a:xfrm>
            <a:off x="179512" y="260648"/>
            <a:ext cx="5040560" cy="6408712"/>
          </a:xfrm>
        </p:spPr>
        <p:txBody>
          <a:bodyPr>
            <a:noAutofit/>
          </a:bodyPr>
          <a:lstStyle/>
          <a:p>
            <a:r>
              <a:rPr lang="en-US" sz="2400" dirty="0" smtClean="0">
                <a:latin typeface="Times New Roman" pitchFamily="18" charset="0"/>
                <a:cs typeface="Times New Roman" pitchFamily="18" charset="0"/>
              </a:rPr>
              <a:t>The term Ukrainian medicine, or the equivalent Ukrainian national medicine, came into use only after the collapse of the Russian empire and the creation of the Ukrainian People's Republic. In January 1918, the first medical journal in Eastern Ukraine, "</a:t>
            </a:r>
            <a:r>
              <a:rPr lang="en-US" sz="2400" dirty="0" err="1" smtClean="0">
                <a:latin typeface="Times New Roman" pitchFamily="18" charset="0"/>
                <a:cs typeface="Times New Roman" pitchFamily="18" charset="0"/>
              </a:rPr>
              <a:t>Ukrains'ki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Medychni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Visti</a:t>
            </a:r>
            <a:r>
              <a:rPr lang="en-US" sz="2400" dirty="0" smtClean="0">
                <a:latin typeface="Times New Roman" pitchFamily="18" charset="0"/>
                <a:cs typeface="Times New Roman" pitchFamily="18" charset="0"/>
              </a:rPr>
              <a:t>" was published. In its editorial " Our Tasks Today" </a:t>
            </a:r>
            <a:r>
              <a:rPr lang="en-US" sz="2400" dirty="0" err="1" smtClean="0">
                <a:latin typeface="Times New Roman" pitchFamily="18" charset="0"/>
                <a:cs typeface="Times New Roman" pitchFamily="18" charset="0"/>
              </a:rPr>
              <a:t>Ovsentiy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Korchak-Chepurkivskyi</a:t>
            </a:r>
            <a:r>
              <a:rPr lang="en-US" sz="2400" dirty="0" smtClean="0">
                <a:latin typeface="Times New Roman" pitchFamily="18" charset="0"/>
                <a:cs typeface="Times New Roman" pitchFamily="18" charset="0"/>
              </a:rPr>
              <a:t>, the oldest Ukrainian </a:t>
            </a:r>
            <a:r>
              <a:rPr lang="en-US" sz="2400" dirty="0" err="1" smtClean="0">
                <a:latin typeface="Times New Roman" pitchFamily="18" charset="0"/>
                <a:cs typeface="Times New Roman" pitchFamily="18" charset="0"/>
              </a:rPr>
              <a:t>professorhygienist</a:t>
            </a:r>
            <a:r>
              <a:rPr lang="en-US" sz="2400" dirty="0" smtClean="0">
                <a:latin typeface="Times New Roman" pitchFamily="18" charset="0"/>
                <a:cs typeface="Times New Roman" pitchFamily="18" charset="0"/>
              </a:rPr>
              <a:t>, the founder of social hygiene, w r o t e the following; "Our main task is to develop Ukrainian national  medicine as a science and a practical field of knowledge“. </a:t>
            </a:r>
            <a:endParaRPr lang="ru-RU"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ages (2).jpg"/>
          <p:cNvPicPr>
            <a:picLocks noGrp="1" noChangeAspect="1"/>
          </p:cNvPicPr>
          <p:nvPr>
            <p:ph idx="1"/>
          </p:nvPr>
        </p:nvPicPr>
        <p:blipFill>
          <a:blip r:embed="rId2" cstate="print"/>
          <a:stretch>
            <a:fillRect/>
          </a:stretch>
        </p:blipFill>
        <p:spPr>
          <a:xfrm>
            <a:off x="4355976" y="0"/>
            <a:ext cx="4788024" cy="6858000"/>
          </a:xfrm>
        </p:spPr>
      </p:pic>
      <p:sp>
        <p:nvSpPr>
          <p:cNvPr id="4" name="Текст 3"/>
          <p:cNvSpPr>
            <a:spLocks noGrp="1"/>
          </p:cNvSpPr>
          <p:nvPr>
            <p:ph type="body" sz="half" idx="2"/>
          </p:nvPr>
        </p:nvSpPr>
        <p:spPr>
          <a:xfrm>
            <a:off x="251520" y="188640"/>
            <a:ext cx="4032448" cy="6408712"/>
          </a:xfrm>
        </p:spPr>
        <p:txBody>
          <a:bodyPr>
            <a:normAutofit fontScale="85000" lnSpcReduction="10000"/>
          </a:bodyPr>
          <a:lstStyle/>
          <a:p>
            <a:r>
              <a:rPr lang="en-US" sz="2400" dirty="0" err="1" smtClean="0">
                <a:latin typeface="Times New Roman" pitchFamily="18" charset="0"/>
                <a:cs typeface="Times New Roman" pitchFamily="18" charset="0"/>
              </a:rPr>
              <a:t>Korchak-Chepurkivskyi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organised</a:t>
            </a:r>
            <a:r>
              <a:rPr lang="en-US" sz="2400" dirty="0" smtClean="0">
                <a:latin typeface="Times New Roman" pitchFamily="18" charset="0"/>
                <a:cs typeface="Times New Roman" pitchFamily="18" charset="0"/>
              </a:rPr>
              <a:t> and headed the first Ukrainian medical university department. He was one of the founders of the All-Ukrainian Academy of Science, where he established a medical section to serve the functions of a centre of Ukrainian medical science development, and </a:t>
            </a:r>
            <a:r>
              <a:rPr lang="en-US" sz="2400" dirty="0" err="1" smtClean="0">
                <a:latin typeface="Times New Roman" pitchFamily="18" charset="0"/>
                <a:cs typeface="Times New Roman" pitchFamily="18" charset="0"/>
              </a:rPr>
              <a:t>organised</a:t>
            </a:r>
            <a:r>
              <a:rPr lang="en-US" sz="2400" dirty="0" smtClean="0">
                <a:latin typeface="Times New Roman" pitchFamily="18" charset="0"/>
                <a:cs typeface="Times New Roman" pitchFamily="18" charset="0"/>
              </a:rPr>
              <a:t> a health research department, a prototype of later academic institutes. He also researched Ukrainian medical terminology as well as the health and demography of the Ukrainian population.</a:t>
            </a:r>
            <a:endParaRPr lang="ru-RU"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At the same time, the Ministry of People's Health and Care of the Ukrainian State, the Medical Department of the Ukrainian Army, the Ukrainian Red Cross and a number of clinics were established.</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d7nM51F0bmaDFdTIMd1dDziKvZ7I6u.jpg"/>
          <p:cNvPicPr>
            <a:picLocks noGrp="1" noChangeAspect="1"/>
          </p:cNvPicPr>
          <p:nvPr>
            <p:ph idx="1"/>
          </p:nvPr>
        </p:nvPicPr>
        <p:blipFill>
          <a:blip r:embed="rId2" cstate="print"/>
          <a:stretch>
            <a:fillRect/>
          </a:stretch>
        </p:blipFill>
        <p:spPr>
          <a:xfrm>
            <a:off x="5292725" y="0"/>
            <a:ext cx="3851275" cy="6857999"/>
          </a:xfrm>
        </p:spPr>
      </p:pic>
      <p:sp>
        <p:nvSpPr>
          <p:cNvPr id="4" name="Текст 3"/>
          <p:cNvSpPr>
            <a:spLocks noGrp="1"/>
          </p:cNvSpPr>
          <p:nvPr>
            <p:ph type="body" sz="half" idx="2"/>
          </p:nvPr>
        </p:nvSpPr>
        <p:spPr>
          <a:xfrm>
            <a:off x="0" y="0"/>
            <a:ext cx="5220072" cy="6858000"/>
          </a:xfrm>
        </p:spPr>
        <p:txBody>
          <a:bodyPr>
            <a:noAutofit/>
          </a:bodyPr>
          <a:lstStyle/>
          <a:p>
            <a:pPr algn="just"/>
            <a:r>
              <a:rPr lang="en-US" sz="2000" dirty="0" smtClean="0">
                <a:latin typeface="Times New Roman" pitchFamily="18" charset="0"/>
                <a:cs typeface="Times New Roman" pitchFamily="18" charset="0"/>
              </a:rPr>
              <a:t>Ukrainian scholars began lecturing at medical schools in Ukraine and took an active part in </a:t>
            </a:r>
            <a:r>
              <a:rPr lang="en-US" sz="2000" dirty="0" err="1" smtClean="0">
                <a:latin typeface="Times New Roman" pitchFamily="18" charset="0"/>
                <a:cs typeface="Times New Roman" pitchFamily="18" charset="0"/>
              </a:rPr>
              <a:t>organising</a:t>
            </a:r>
            <a:r>
              <a:rPr lang="en-US" sz="2000" dirty="0" smtClean="0">
                <a:latin typeface="Times New Roman" pitchFamily="18" charset="0"/>
                <a:cs typeface="Times New Roman" pitchFamily="18" charset="0"/>
              </a:rPr>
              <a:t> scientific and medical institutions. Medical educational establishments created in the following years were clearly Ukrainian in their form and content. These were the </a:t>
            </a:r>
            <a:r>
              <a:rPr lang="en-US" sz="2000" dirty="0" err="1" smtClean="0">
                <a:latin typeface="Times New Roman" pitchFamily="18" charset="0"/>
                <a:cs typeface="Times New Roman" pitchFamily="18" charset="0"/>
              </a:rPr>
              <a:t>Pathologoanatomical</a:t>
            </a:r>
            <a:r>
              <a:rPr lang="en-US" sz="2000" dirty="0" smtClean="0">
                <a:latin typeface="Times New Roman" pitchFamily="18" charset="0"/>
                <a:cs typeface="Times New Roman" pitchFamily="18" charset="0"/>
              </a:rPr>
              <a:t> Institute headed by Professor </a:t>
            </a:r>
            <a:r>
              <a:rPr lang="en-US" sz="2000" dirty="0" err="1" smtClean="0">
                <a:latin typeface="Times New Roman" pitchFamily="18" charset="0"/>
                <a:cs typeface="Times New Roman" pitchFamily="18" charset="0"/>
              </a:rPr>
              <a:t>Pavlo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Kucherenko</a:t>
            </a:r>
            <a:r>
              <a:rPr lang="en-US" sz="2000" dirty="0" smtClean="0">
                <a:latin typeface="Times New Roman" pitchFamily="18" charset="0"/>
                <a:cs typeface="Times New Roman" pitchFamily="18" charset="0"/>
              </a:rPr>
              <a:t>, Kyiv Bacteriological Institute headed by Professor Marko </a:t>
            </a:r>
            <a:r>
              <a:rPr lang="en-US" sz="2000" dirty="0" err="1" smtClean="0">
                <a:latin typeface="Times New Roman" pitchFamily="18" charset="0"/>
                <a:cs typeface="Times New Roman" pitchFamily="18" charset="0"/>
              </a:rPr>
              <a:t>Neshchadymenko</a:t>
            </a:r>
            <a:r>
              <a:rPr lang="en-US" sz="2000" dirty="0" smtClean="0">
                <a:latin typeface="Times New Roman" pitchFamily="18" charset="0"/>
                <a:cs typeface="Times New Roman" pitchFamily="18" charset="0"/>
              </a:rPr>
              <a:t>, the Institute of Microbiology of the All-Ukrainian Academy of Science headed by Professor F. </a:t>
            </a:r>
            <a:r>
              <a:rPr lang="en-US" sz="2000" dirty="0" err="1" smtClean="0">
                <a:latin typeface="Times New Roman" pitchFamily="18" charset="0"/>
                <a:cs typeface="Times New Roman" pitchFamily="18" charset="0"/>
              </a:rPr>
              <a:t>Omelchenko</a:t>
            </a:r>
            <a:r>
              <a:rPr lang="en-US" sz="2000" dirty="0" smtClean="0">
                <a:latin typeface="Times New Roman" pitchFamily="18" charset="0"/>
                <a:cs typeface="Times New Roman" pitchFamily="18" charset="0"/>
              </a:rPr>
              <a:t>, the </a:t>
            </a:r>
            <a:r>
              <a:rPr lang="en-US" sz="2000" dirty="0" err="1" smtClean="0">
                <a:latin typeface="Times New Roman" pitchFamily="18" charset="0"/>
                <a:cs typeface="Times New Roman" pitchFamily="18" charset="0"/>
              </a:rPr>
              <a:t>Kharkiv</a:t>
            </a:r>
            <a:r>
              <a:rPr lang="en-US" sz="2000" dirty="0" smtClean="0">
                <a:latin typeface="Times New Roman" pitchFamily="18" charset="0"/>
                <a:cs typeface="Times New Roman" pitchFamily="18" charset="0"/>
              </a:rPr>
              <a:t> Institute of Experimental Medicine, the </a:t>
            </a:r>
            <a:r>
              <a:rPr lang="en-US" sz="2000" dirty="0" err="1" smtClean="0">
                <a:latin typeface="Times New Roman" pitchFamily="18" charset="0"/>
                <a:cs typeface="Times New Roman" pitchFamily="18" charset="0"/>
              </a:rPr>
              <a:t>Kharkiv</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Psychoneurological</a:t>
            </a:r>
            <a:r>
              <a:rPr lang="en-US" sz="2000" dirty="0" smtClean="0">
                <a:latin typeface="Times New Roman" pitchFamily="18" charset="0"/>
                <a:cs typeface="Times New Roman" pitchFamily="18" charset="0"/>
              </a:rPr>
              <a:t> Institute and others. </a:t>
            </a:r>
            <a:r>
              <a:rPr lang="en-US" sz="2000" dirty="0" err="1" smtClean="0">
                <a:latin typeface="Times New Roman" pitchFamily="18" charset="0"/>
                <a:cs typeface="Times New Roman" pitchFamily="18" charset="0"/>
              </a:rPr>
              <a:t>Centres</a:t>
            </a:r>
            <a:r>
              <a:rPr lang="en-US" sz="2000" dirty="0" smtClean="0">
                <a:latin typeface="Times New Roman" pitchFamily="18" charset="0"/>
                <a:cs typeface="Times New Roman" pitchFamily="18" charset="0"/>
              </a:rPr>
              <a:t> of Ukrainian scientific medicine also developed in this period. These were scientific schools of major medical specialties that researched problems of medicine, educated doctors, post-graduate students and scholars, published Ukrainian dictionaries, textbooks, scientific monographs and collections with w o r k that was of a European standard.</a:t>
            </a:r>
            <a:endParaRPr lang="ru-RU" sz="2000" dirty="0">
              <a:latin typeface="Times New Roman" pitchFamily="18" charset="0"/>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Alexander_and_Oleg_Bogomolets.jpg"/>
          <p:cNvPicPr>
            <a:picLocks noGrp="1" noChangeAspect="1"/>
          </p:cNvPicPr>
          <p:nvPr>
            <p:ph idx="1"/>
          </p:nvPr>
        </p:nvPicPr>
        <p:blipFill>
          <a:blip r:embed="rId2" cstate="print"/>
          <a:stretch>
            <a:fillRect/>
          </a:stretch>
        </p:blipFill>
        <p:spPr>
          <a:xfrm>
            <a:off x="5643570" y="214290"/>
            <a:ext cx="3143272" cy="6143668"/>
          </a:xfrm>
        </p:spPr>
      </p:pic>
      <p:sp>
        <p:nvSpPr>
          <p:cNvPr id="4" name="Текст 3"/>
          <p:cNvSpPr>
            <a:spLocks noGrp="1"/>
          </p:cNvSpPr>
          <p:nvPr>
            <p:ph type="body" sz="half" idx="2"/>
          </p:nvPr>
        </p:nvSpPr>
        <p:spPr>
          <a:xfrm>
            <a:off x="0" y="0"/>
            <a:ext cx="5508104" cy="6669360"/>
          </a:xfrm>
        </p:spPr>
        <p:txBody>
          <a:bodyPr>
            <a:noAutofit/>
          </a:bodyPr>
          <a:lstStyle/>
          <a:p>
            <a:pPr algn="just"/>
            <a:r>
              <a:rPr lang="en-US" sz="2000" dirty="0" smtClean="0">
                <a:latin typeface="Times New Roman" pitchFamily="18" charset="0"/>
                <a:cs typeface="Times New Roman" pitchFamily="18" charset="0"/>
              </a:rPr>
              <a:t>Among the first national scientific schools were those of surgeons (by </a:t>
            </a:r>
            <a:r>
              <a:rPr lang="en-US" sz="2000" dirty="0" err="1" smtClean="0">
                <a:latin typeface="Times New Roman" pitchFamily="18" charset="0"/>
                <a:cs typeface="Times New Roman" pitchFamily="18" charset="0"/>
              </a:rPr>
              <a:t>Yevhen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Cherniakhivskyi</a:t>
            </a:r>
            <a:r>
              <a:rPr lang="en-US" sz="2000" dirty="0" smtClean="0">
                <a:latin typeface="Times New Roman" pitchFamily="18" charset="0"/>
                <a:cs typeface="Times New Roman" pitchFamily="18" charset="0"/>
              </a:rPr>
              <a:t>), obstetrician-</a:t>
            </a:r>
            <a:r>
              <a:rPr lang="en-US" sz="2000" dirty="0" err="1" smtClean="0">
                <a:latin typeface="Times New Roman" pitchFamily="18" charset="0"/>
                <a:cs typeface="Times New Roman" pitchFamily="18" charset="0"/>
              </a:rPr>
              <a:t>gynaecologists</a:t>
            </a:r>
            <a:r>
              <a:rPr lang="en-US" sz="2000" dirty="0" smtClean="0">
                <a:latin typeface="Times New Roman" pitchFamily="18" charset="0"/>
                <a:cs typeface="Times New Roman" pitchFamily="18" charset="0"/>
              </a:rPr>
              <a:t> (by </a:t>
            </a:r>
            <a:r>
              <a:rPr lang="en-US" sz="2000" dirty="0" err="1" smtClean="0">
                <a:latin typeface="Times New Roman" pitchFamily="18" charset="0"/>
                <a:cs typeface="Times New Roman" pitchFamily="18" charset="0"/>
              </a:rPr>
              <a:t>Oleksandr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Krupskyi</a:t>
            </a:r>
            <a:r>
              <a:rPr lang="en-US" sz="2000" dirty="0" smtClean="0">
                <a:latin typeface="Times New Roman" pitchFamily="18" charset="0"/>
                <a:cs typeface="Times New Roman" pitchFamily="18" charset="0"/>
              </a:rPr>
              <a:t>), physician-gerontologists (by Ivan </a:t>
            </a:r>
            <a:r>
              <a:rPr lang="en-US" sz="2000" dirty="0" err="1" smtClean="0">
                <a:latin typeface="Times New Roman" pitchFamily="18" charset="0"/>
                <a:cs typeface="Times New Roman" pitchFamily="18" charset="0"/>
              </a:rPr>
              <a:t>Bazylevych</a:t>
            </a:r>
            <a:r>
              <a:rPr lang="en-US" sz="2000" dirty="0" smtClean="0">
                <a:latin typeface="Times New Roman" pitchFamily="18" charset="0"/>
                <a:cs typeface="Times New Roman" pitchFamily="18" charset="0"/>
              </a:rPr>
              <a:t>), otolaryngologists (by </a:t>
            </a:r>
            <a:r>
              <a:rPr lang="en-US" sz="2000" dirty="0" err="1" smtClean="0">
                <a:latin typeface="Times New Roman" pitchFamily="18" charset="0"/>
                <a:cs typeface="Times New Roman" pitchFamily="18" charset="0"/>
              </a:rPr>
              <a:t>Oleksandr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Puchkivskyi</a:t>
            </a:r>
            <a:r>
              <a:rPr lang="en-US" sz="2000" dirty="0" smtClean="0">
                <a:latin typeface="Times New Roman" pitchFamily="18" charset="0"/>
                <a:cs typeface="Times New Roman" pitchFamily="18" charset="0"/>
              </a:rPr>
              <a:t>), ophthalmologists (by </a:t>
            </a:r>
            <a:r>
              <a:rPr lang="en-US" sz="2000" dirty="0" err="1" smtClean="0">
                <a:latin typeface="Times New Roman" pitchFamily="18" charset="0"/>
                <a:cs typeface="Times New Roman" pitchFamily="18" charset="0"/>
              </a:rPr>
              <a:t>Mykola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Levitskyi</a:t>
            </a:r>
            <a:r>
              <a:rPr lang="en-US" sz="2000" dirty="0" smtClean="0">
                <a:latin typeface="Times New Roman" pitchFamily="18" charset="0"/>
                <a:cs typeface="Times New Roman" pitchFamily="18" charset="0"/>
              </a:rPr>
              <a:t>, pathologists (by </a:t>
            </a:r>
            <a:r>
              <a:rPr lang="en-US" sz="2000" dirty="0" err="1" smtClean="0">
                <a:latin typeface="Times New Roman" pitchFamily="18" charset="0"/>
                <a:cs typeface="Times New Roman" pitchFamily="18" charset="0"/>
              </a:rPr>
              <a:t>Pavlo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Kucherenko</a:t>
            </a:r>
            <a:r>
              <a:rPr lang="en-US" sz="2000" dirty="0" smtClean="0">
                <a:latin typeface="Times New Roman" pitchFamily="18" charset="0"/>
                <a:cs typeface="Times New Roman" pitchFamily="18" charset="0"/>
              </a:rPr>
              <a:t>), microbiologists (by Marko </a:t>
            </a:r>
            <a:r>
              <a:rPr lang="en-US" sz="2000" dirty="0" err="1" smtClean="0">
                <a:latin typeface="Times New Roman" pitchFamily="18" charset="0"/>
                <a:cs typeface="Times New Roman" pitchFamily="18" charset="0"/>
              </a:rPr>
              <a:t>Neschadymenko</a:t>
            </a:r>
            <a:r>
              <a:rPr lang="en-US" sz="2000" dirty="0" smtClean="0">
                <a:latin typeface="Times New Roman" pitchFamily="18" charset="0"/>
                <a:cs typeface="Times New Roman" pitchFamily="18" charset="0"/>
              </a:rPr>
              <a:t>), physiologists and biochemists (by </a:t>
            </a:r>
            <a:r>
              <a:rPr lang="en-US" sz="2000" dirty="0" err="1" smtClean="0">
                <a:latin typeface="Times New Roman" pitchFamily="18" charset="0"/>
                <a:cs typeface="Times New Roman" pitchFamily="18" charset="0"/>
              </a:rPr>
              <a:t>Valentyna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Radyzmovska</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pathophysiologists</a:t>
            </a:r>
            <a:r>
              <a:rPr lang="en-US" sz="2000" dirty="0" smtClean="0">
                <a:latin typeface="Times New Roman" pitchFamily="18" charset="0"/>
                <a:cs typeface="Times New Roman" pitchFamily="18" charset="0"/>
              </a:rPr>
              <a:t> (by </a:t>
            </a:r>
            <a:r>
              <a:rPr lang="en-US" sz="2000" dirty="0" err="1" smtClean="0">
                <a:latin typeface="Times New Roman" pitchFamily="18" charset="0"/>
                <a:cs typeface="Times New Roman" pitchFamily="18" charset="0"/>
              </a:rPr>
              <a:t>Mykola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Vashetko</a:t>
            </a:r>
            <a:r>
              <a:rPr lang="en-US" sz="2000" dirty="0" smtClean="0">
                <a:latin typeface="Times New Roman" pitchFamily="18" charset="0"/>
                <a:cs typeface="Times New Roman" pitchFamily="18" charset="0"/>
              </a:rPr>
              <a:t>). Surgeons </a:t>
            </a:r>
            <a:r>
              <a:rPr lang="en-US" sz="2000" dirty="0" err="1" smtClean="0">
                <a:latin typeface="Times New Roman" pitchFamily="18" charset="0"/>
                <a:cs typeface="Times New Roman" pitchFamily="18" charset="0"/>
              </a:rPr>
              <a:t>Borys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Andriyevskyi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Hryhoriy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Ivanytskyi</a:t>
            </a:r>
            <a:r>
              <a:rPr lang="en-US" sz="2000" dirty="0" smtClean="0">
                <a:latin typeface="Times New Roman" pitchFamily="18" charset="0"/>
                <a:cs typeface="Times New Roman" pitchFamily="18" charset="0"/>
              </a:rPr>
              <a:t>, Petro </a:t>
            </a:r>
            <a:r>
              <a:rPr lang="en-US" sz="2000" dirty="0" err="1" smtClean="0">
                <a:latin typeface="Times New Roman" pitchFamily="18" charset="0"/>
                <a:cs typeface="Times New Roman" pitchFamily="18" charset="0"/>
              </a:rPr>
              <a:t>Shydlovskyi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psychoneurologist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Mykhaylo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Mishchenko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phthisiatricians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Vasyl</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Plushch</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Antin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Sobkevych</a:t>
            </a:r>
            <a:r>
              <a:rPr lang="en-US" sz="2000" dirty="0" smtClean="0">
                <a:latin typeface="Times New Roman" pitchFamily="18" charset="0"/>
                <a:cs typeface="Times New Roman" pitchFamily="18" charset="0"/>
              </a:rPr>
              <a:t>, radiologist O </a:t>
            </a:r>
            <a:r>
              <a:rPr lang="en-US" sz="2000" dirty="0" err="1" smtClean="0">
                <a:latin typeface="Times New Roman" pitchFamily="18" charset="0"/>
                <a:cs typeface="Times New Roman" pitchFamily="18" charset="0"/>
              </a:rPr>
              <a:t>Bohayevskyi</a:t>
            </a:r>
            <a:r>
              <a:rPr lang="en-US" sz="2000" dirty="0" smtClean="0">
                <a:latin typeface="Times New Roman" pitchFamily="18" charset="0"/>
                <a:cs typeface="Times New Roman" pitchFamily="18" charset="0"/>
              </a:rPr>
              <a:t>, clinical physiologist and physician-gerontologist Ivan </a:t>
            </a:r>
            <a:r>
              <a:rPr lang="en-US" sz="2000" dirty="0" err="1" smtClean="0">
                <a:latin typeface="Times New Roman" pitchFamily="18" charset="0"/>
                <a:cs typeface="Times New Roman" pitchFamily="18" charset="0"/>
              </a:rPr>
              <a:t>Bazylevych</a:t>
            </a:r>
            <a:r>
              <a:rPr lang="en-US" sz="2000" dirty="0" smtClean="0">
                <a:latin typeface="Times New Roman" pitchFamily="18" charset="0"/>
                <a:cs typeface="Times New Roman" pitchFamily="18" charset="0"/>
              </a:rPr>
              <a:t>, histologist </a:t>
            </a:r>
            <a:r>
              <a:rPr lang="en-US" sz="2000" dirty="0" err="1" smtClean="0">
                <a:latin typeface="Times New Roman" pitchFamily="18" charset="0"/>
                <a:cs typeface="Times New Roman" pitchFamily="18" charset="0"/>
              </a:rPr>
              <a:t>Oleksandr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Cherniakhivskyi</a:t>
            </a:r>
            <a:r>
              <a:rPr lang="en-US" sz="2000" dirty="0" smtClean="0">
                <a:latin typeface="Times New Roman" pitchFamily="18" charset="0"/>
                <a:cs typeface="Times New Roman" pitchFamily="18" charset="0"/>
              </a:rPr>
              <a:t>, sanitarians </a:t>
            </a:r>
            <a:r>
              <a:rPr lang="en-US" sz="2000" dirty="0" err="1" smtClean="0">
                <a:latin typeface="Times New Roman" pitchFamily="18" charset="0"/>
                <a:cs typeface="Times New Roman" pitchFamily="18" charset="0"/>
              </a:rPr>
              <a:t>Ovksentiy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Korchak-Chepurkivskyi</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Volodymyr</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Udovenko</a:t>
            </a:r>
            <a:r>
              <a:rPr lang="en-US" sz="2000" dirty="0" smtClean="0">
                <a:latin typeface="Times New Roman" pitchFamily="18" charset="0"/>
                <a:cs typeface="Times New Roman" pitchFamily="18" charset="0"/>
              </a:rPr>
              <a:t>, also began developing their schools. These scientists prepared dozens of specialist textbooks, monographs, collections of scientific articles and brought up many specialists.</a:t>
            </a:r>
            <a:endParaRPr lang="ru-RU" sz="2000" dirty="0">
              <a:latin typeface="Times New Roman" pitchFamily="18" charset="0"/>
              <a:cs typeface="Times New Roman"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con150.gif"/>
          <p:cNvPicPr>
            <a:picLocks noGrp="1" noChangeAspect="1"/>
          </p:cNvPicPr>
          <p:nvPr>
            <p:ph idx="1"/>
          </p:nvPr>
        </p:nvPicPr>
        <p:blipFill>
          <a:blip r:embed="rId2" cstate="print"/>
          <a:stretch>
            <a:fillRect/>
          </a:stretch>
        </p:blipFill>
        <p:spPr>
          <a:xfrm>
            <a:off x="4286248" y="714356"/>
            <a:ext cx="4857752" cy="5357850"/>
          </a:xfrm>
        </p:spPr>
      </p:pic>
      <p:sp>
        <p:nvSpPr>
          <p:cNvPr id="4" name="Текст 3"/>
          <p:cNvSpPr>
            <a:spLocks noGrp="1"/>
          </p:cNvSpPr>
          <p:nvPr>
            <p:ph type="body" sz="half" idx="2"/>
          </p:nvPr>
        </p:nvSpPr>
        <p:spPr>
          <a:xfrm>
            <a:off x="0" y="0"/>
            <a:ext cx="4286248" cy="6669360"/>
          </a:xfrm>
        </p:spPr>
        <p:txBody>
          <a:bodyPr>
            <a:noAutofit/>
          </a:bodyPr>
          <a:lstStyle/>
          <a:p>
            <a:pPr algn="just">
              <a:spcBef>
                <a:spcPts val="0"/>
              </a:spcBef>
            </a:pPr>
            <a:r>
              <a:rPr lang="en-US" sz="2000" dirty="0" smtClean="0">
                <a:latin typeface="Times New Roman" pitchFamily="18" charset="0"/>
                <a:cs typeface="Times New Roman" pitchFamily="18" charset="0"/>
              </a:rPr>
              <a:t>In the 1930s, when there was severe suppression of Ukrainian resistance by the totalitarian regime, with Ukrainian villages wiped out by famine and Ukrainian intellectuals exiled to Gulags, the founders of the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Ukrainian scientific schools were done away with or dismissed from their work, pro-Ukrainian tendencies were hindered by administrative means and scientific and educational establishments, as well as health care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institutions, became Russian orientated.</a:t>
            </a:r>
            <a:endParaRPr lang="ru-RU" sz="2000" dirty="0" smtClean="0">
              <a:latin typeface="Times New Roman" pitchFamily="18" charset="0"/>
              <a:cs typeface="Times New Roman" pitchFamily="18" charset="0"/>
            </a:endParaRPr>
          </a:p>
          <a:p>
            <a:pPr algn="just">
              <a:spcBef>
                <a:spcPts val="0"/>
              </a:spcBef>
            </a:pPr>
            <a:r>
              <a:rPr lang="en-US" sz="2000" dirty="0" smtClean="0">
                <a:latin typeface="Times New Roman" pitchFamily="18" charset="0"/>
                <a:cs typeface="Times New Roman" pitchFamily="18" charset="0"/>
              </a:rPr>
              <a:t>Ukrainian officials were replaced by international specialists and works by Ukrainian scholars were seized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it was forbidden to mention them. This was all an attempt to erase the period of the development of</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Ukrainian medical science, medical schools and health care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establishments from our history. </a:t>
            </a:r>
            <a:endParaRPr lang="ru-RU" sz="2000" dirty="0">
              <a:latin typeface="Times New Roman" pitchFamily="18" charset="0"/>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original.jpg"/>
          <p:cNvPicPr>
            <a:picLocks noGrp="1" noChangeAspect="1"/>
          </p:cNvPicPr>
          <p:nvPr>
            <p:ph idx="1"/>
          </p:nvPr>
        </p:nvPicPr>
        <p:blipFill>
          <a:blip r:embed="rId2" cstate="print"/>
          <a:srcRect l="8504" t="9915" r="9314" b="11082"/>
          <a:stretch>
            <a:fillRect/>
          </a:stretch>
        </p:blipFill>
        <p:spPr>
          <a:xfrm>
            <a:off x="4000496" y="0"/>
            <a:ext cx="5143504" cy="6858000"/>
          </a:xfrm>
        </p:spPr>
      </p:pic>
      <p:sp>
        <p:nvSpPr>
          <p:cNvPr id="4" name="Текст 3"/>
          <p:cNvSpPr>
            <a:spLocks noGrp="1"/>
          </p:cNvSpPr>
          <p:nvPr>
            <p:ph type="body" sz="half" idx="2"/>
          </p:nvPr>
        </p:nvSpPr>
        <p:spPr>
          <a:xfrm>
            <a:off x="0" y="0"/>
            <a:ext cx="4000496" cy="6669360"/>
          </a:xfrm>
        </p:spPr>
        <p:txBody>
          <a:bodyPr>
            <a:noAutofit/>
          </a:bodyPr>
          <a:lstStyle/>
          <a:p>
            <a:pPr algn="just">
              <a:spcBef>
                <a:spcPts val="0"/>
              </a:spcBef>
            </a:pPr>
            <a:r>
              <a:rPr lang="en-US" sz="2000" dirty="0" smtClean="0">
                <a:latin typeface="Times New Roman" pitchFamily="18" charset="0"/>
                <a:cs typeface="Times New Roman" pitchFamily="18" charset="0"/>
              </a:rPr>
              <a:t>In their place Soviet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higher schools, (universities absolutely deprived of world tradition) and Soviet scientific institutions and health care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establishments, based almost exclusively on the traditions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of Russian imperial medicine, began to develop under the leadership of the Communist party. This was a period of</a:t>
            </a:r>
            <a:r>
              <a:rPr lang="ru-RU"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russified</a:t>
            </a:r>
            <a:r>
              <a:rPr lang="en-US" sz="2000" dirty="0" smtClean="0">
                <a:latin typeface="Times New Roman" pitchFamily="18" charset="0"/>
                <a:cs typeface="Times New Roman" pitchFamily="18" charset="0"/>
              </a:rPr>
              <a:t> and ideological Soviet medicine in the Ukrainian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SSR.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time when it blew its own trumpet, while hushing up or neglecting achievements of medicine elsewhere in the world. Party leaders rudely interfered in the development of medicine, sometimes preventing, by their decisions, the</a:t>
            </a:r>
            <a:endParaRPr lang="ru-RU"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establishment of whole branches of medical science such as social medicine or genetics.</a:t>
            </a:r>
            <a:endParaRPr lang="ru-RU" sz="2000"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bogomolets.jpg"/>
          <p:cNvPicPr>
            <a:picLocks noGrp="1" noChangeAspect="1"/>
          </p:cNvPicPr>
          <p:nvPr>
            <p:ph idx="1"/>
          </p:nvPr>
        </p:nvPicPr>
        <p:blipFill>
          <a:blip r:embed="rId2" cstate="print"/>
          <a:stretch>
            <a:fillRect/>
          </a:stretch>
        </p:blipFill>
        <p:spPr>
          <a:xfrm>
            <a:off x="5143504" y="0"/>
            <a:ext cx="4000495" cy="6858000"/>
          </a:xfrm>
        </p:spPr>
      </p:pic>
      <p:sp>
        <p:nvSpPr>
          <p:cNvPr id="4" name="Текст 3"/>
          <p:cNvSpPr>
            <a:spLocks noGrp="1"/>
          </p:cNvSpPr>
          <p:nvPr>
            <p:ph type="body" sz="half" idx="2"/>
          </p:nvPr>
        </p:nvSpPr>
        <p:spPr>
          <a:xfrm>
            <a:off x="0" y="0"/>
            <a:ext cx="5143504" cy="6858000"/>
          </a:xfrm>
        </p:spPr>
        <p:txBody>
          <a:bodyPr>
            <a:normAutofit fontScale="32500" lnSpcReduction="20000"/>
          </a:bodyPr>
          <a:lstStyle/>
          <a:p>
            <a:pPr algn="just"/>
            <a:endParaRPr lang="en-US" sz="5500" dirty="0" smtClean="0">
              <a:latin typeface="Times New Roman" pitchFamily="18" charset="0"/>
              <a:cs typeface="Times New Roman" pitchFamily="18" charset="0"/>
            </a:endParaRPr>
          </a:p>
          <a:p>
            <a:pPr algn="just"/>
            <a:r>
              <a:rPr lang="en-US" sz="5500" dirty="0" smtClean="0">
                <a:latin typeface="Times New Roman" pitchFamily="18" charset="0"/>
                <a:cs typeface="Times New Roman" pitchFamily="18" charset="0"/>
              </a:rPr>
              <a:t>Ukraine's declaration of independence marked the</a:t>
            </a:r>
            <a:endParaRPr lang="ru-RU" sz="5500" dirty="0" smtClean="0">
              <a:latin typeface="Times New Roman" pitchFamily="18" charset="0"/>
              <a:cs typeface="Times New Roman" pitchFamily="18" charset="0"/>
            </a:endParaRPr>
          </a:p>
          <a:p>
            <a:pPr algn="just"/>
            <a:r>
              <a:rPr lang="en-US" sz="5500" dirty="0" smtClean="0">
                <a:latin typeface="Times New Roman" pitchFamily="18" charset="0"/>
                <a:cs typeface="Times New Roman" pitchFamily="18" charset="0"/>
              </a:rPr>
              <a:t>beginning of a new stage in Ukraine's medical revival.</a:t>
            </a:r>
            <a:endParaRPr lang="ru-RU" sz="5500" dirty="0" smtClean="0">
              <a:latin typeface="Times New Roman" pitchFamily="18" charset="0"/>
              <a:cs typeface="Times New Roman" pitchFamily="18" charset="0"/>
            </a:endParaRPr>
          </a:p>
          <a:p>
            <a:pPr algn="just"/>
            <a:r>
              <a:rPr lang="en-US" sz="5500" dirty="0" smtClean="0">
                <a:latin typeface="Times New Roman" pitchFamily="18" charset="0"/>
                <a:cs typeface="Times New Roman" pitchFamily="18" charset="0"/>
              </a:rPr>
              <a:t>The 20</a:t>
            </a:r>
            <a:r>
              <a:rPr lang="en-US" sz="5500" baseline="30000" dirty="0" smtClean="0">
                <a:latin typeface="Times New Roman" pitchFamily="18" charset="0"/>
                <a:cs typeface="Times New Roman" pitchFamily="18" charset="0"/>
              </a:rPr>
              <a:t>th</a:t>
            </a:r>
            <a:r>
              <a:rPr lang="en-US" sz="5500" dirty="0" smtClean="0">
                <a:latin typeface="Times New Roman" pitchFamily="18" charset="0"/>
                <a:cs typeface="Times New Roman" pitchFamily="18" charset="0"/>
              </a:rPr>
              <a:t> century proved especially fruitful for the development of medical education and science in Ukraine. In that period, Ukrainian research schools gained international recognition. In particular, developing the most intensively were areas such as microbiology (I. </a:t>
            </a:r>
            <a:r>
              <a:rPr lang="en-US" sz="5500" dirty="0" err="1" smtClean="0">
                <a:latin typeface="Times New Roman" pitchFamily="18" charset="0"/>
                <a:cs typeface="Times New Roman" pitchFamily="18" charset="0"/>
              </a:rPr>
              <a:t>Mechnikov</a:t>
            </a:r>
            <a:r>
              <a:rPr lang="en-US" sz="5500" dirty="0" smtClean="0">
                <a:latin typeface="Times New Roman" pitchFamily="18" charset="0"/>
                <a:cs typeface="Times New Roman" pitchFamily="18" charset="0"/>
              </a:rPr>
              <a:t>, D. </a:t>
            </a:r>
            <a:r>
              <a:rPr lang="en-US" sz="5500" dirty="0" err="1" smtClean="0">
                <a:latin typeface="Times New Roman" pitchFamily="18" charset="0"/>
                <a:cs typeface="Times New Roman" pitchFamily="18" charset="0"/>
              </a:rPr>
              <a:t>Zabolotny</a:t>
            </a:r>
            <a:r>
              <a:rPr lang="en-US" sz="5500" dirty="0" smtClean="0">
                <a:latin typeface="Times New Roman" pitchFamily="18" charset="0"/>
                <a:cs typeface="Times New Roman" pitchFamily="18" charset="0"/>
              </a:rPr>
              <a:t>), biology (O. </a:t>
            </a:r>
            <a:r>
              <a:rPr lang="en-US" sz="5500" dirty="0" err="1" smtClean="0">
                <a:latin typeface="Times New Roman" pitchFamily="18" charset="0"/>
                <a:cs typeface="Times New Roman" pitchFamily="18" charset="0"/>
              </a:rPr>
              <a:t>Bohomolets</a:t>
            </a:r>
            <a:r>
              <a:rPr lang="en-US" sz="5500" dirty="0" smtClean="0">
                <a:latin typeface="Times New Roman" pitchFamily="18" charset="0"/>
                <a:cs typeface="Times New Roman" pitchFamily="18" charset="0"/>
              </a:rPr>
              <a:t>), and medicine (O. </a:t>
            </a:r>
            <a:r>
              <a:rPr lang="en-US" sz="5500" dirty="0" err="1" smtClean="0">
                <a:latin typeface="Times New Roman" pitchFamily="18" charset="0"/>
                <a:cs typeface="Times New Roman" pitchFamily="18" charset="0"/>
              </a:rPr>
              <a:t>Bohomolets</a:t>
            </a:r>
            <a:r>
              <a:rPr lang="en-US" sz="5500" dirty="0" smtClean="0">
                <a:latin typeface="Times New Roman" pitchFamily="18" charset="0"/>
                <a:cs typeface="Times New Roman" pitchFamily="18" charset="0"/>
              </a:rPr>
              <a:t>, M. </a:t>
            </a:r>
            <a:r>
              <a:rPr lang="en-US" sz="5500" dirty="0" err="1" smtClean="0">
                <a:latin typeface="Times New Roman" pitchFamily="18" charset="0"/>
                <a:cs typeface="Times New Roman" pitchFamily="18" charset="0"/>
              </a:rPr>
              <a:t>Amosov</a:t>
            </a:r>
            <a:r>
              <a:rPr lang="en-US" sz="5500" dirty="0" smtClean="0">
                <a:latin typeface="Times New Roman" pitchFamily="18" charset="0"/>
                <a:cs typeface="Times New Roman" pitchFamily="18" charset="0"/>
              </a:rPr>
              <a:t>), just to name a few.</a:t>
            </a:r>
            <a:endParaRPr lang="ru-RU" sz="5500" dirty="0" smtClean="0">
              <a:latin typeface="Times New Roman" pitchFamily="18" charset="0"/>
              <a:cs typeface="Times New Roman" pitchFamily="18" charset="0"/>
            </a:endParaRPr>
          </a:p>
          <a:p>
            <a:pPr algn="just"/>
            <a:r>
              <a:rPr lang="en-US" sz="5500" dirty="0" smtClean="0">
                <a:latin typeface="Times New Roman" pitchFamily="18" charset="0"/>
                <a:cs typeface="Times New Roman" pitchFamily="18" charset="0"/>
              </a:rPr>
              <a:t>In the mid-20</a:t>
            </a:r>
            <a:r>
              <a:rPr lang="en-US" sz="5500" baseline="30000" dirty="0" smtClean="0">
                <a:latin typeface="Times New Roman" pitchFamily="18" charset="0"/>
                <a:cs typeface="Times New Roman" pitchFamily="18" charset="0"/>
              </a:rPr>
              <a:t>th</a:t>
            </a:r>
            <a:r>
              <a:rPr lang="en-US" sz="5500" dirty="0" smtClean="0">
                <a:latin typeface="Times New Roman" pitchFamily="18" charset="0"/>
                <a:cs typeface="Times New Roman" pitchFamily="18" charset="0"/>
              </a:rPr>
              <a:t> century, </a:t>
            </a:r>
            <a:r>
              <a:rPr lang="en-US" sz="5500" dirty="0" err="1" smtClean="0">
                <a:latin typeface="Times New Roman" pitchFamily="18" charset="0"/>
                <a:cs typeface="Times New Roman" pitchFamily="18" charset="0"/>
              </a:rPr>
              <a:t>Oleksandr</a:t>
            </a:r>
            <a:r>
              <a:rPr lang="en-US" sz="5500" dirty="0" smtClean="0">
                <a:latin typeface="Times New Roman" pitchFamily="18" charset="0"/>
                <a:cs typeface="Times New Roman" pitchFamily="18" charset="0"/>
              </a:rPr>
              <a:t> </a:t>
            </a:r>
            <a:r>
              <a:rPr lang="en-US" sz="5500" dirty="0" err="1" smtClean="0">
                <a:latin typeface="Times New Roman" pitchFamily="18" charset="0"/>
                <a:cs typeface="Times New Roman" pitchFamily="18" charset="0"/>
              </a:rPr>
              <a:t>Bohomolets</a:t>
            </a:r>
            <a:r>
              <a:rPr lang="en-US" sz="5500" dirty="0" smtClean="0">
                <a:latin typeface="Times New Roman" pitchFamily="18" charset="0"/>
                <a:cs typeface="Times New Roman" pitchFamily="18" charset="0"/>
              </a:rPr>
              <a:t>, a world-famous doctor and pathological physiology researcher, created his own research school in Kyiv, the capital of Ukraine. He studied and described many diseases in the field of endocrinology, metabolism and immunity </a:t>
            </a:r>
            <a:r>
              <a:rPr lang="en-US" sz="5500" dirty="0" err="1" smtClean="0">
                <a:latin typeface="Times New Roman" pitchFamily="18" charset="0"/>
                <a:cs typeface="Times New Roman" pitchFamily="18" charset="0"/>
              </a:rPr>
              <a:t>disfunctions</a:t>
            </a:r>
            <a:r>
              <a:rPr lang="en-US" sz="5500" dirty="0" smtClean="0">
                <a:latin typeface="Times New Roman" pitchFamily="18" charset="0"/>
                <a:cs typeface="Times New Roman" pitchFamily="18" charset="0"/>
              </a:rPr>
              <a:t>, allergy, cancer, blood circulation pathology (in particular, high blood pressure), shock pathogenesis, blood transfusion effects, the system aging mechanism, and so on. A lot of his works set the grounds for entire areas in modern medical research. Today, the name of </a:t>
            </a:r>
            <a:r>
              <a:rPr lang="en-US" sz="5500" dirty="0" err="1" smtClean="0">
                <a:latin typeface="Times New Roman" pitchFamily="18" charset="0"/>
                <a:cs typeface="Times New Roman" pitchFamily="18" charset="0"/>
              </a:rPr>
              <a:t>Oleksandr</a:t>
            </a:r>
            <a:r>
              <a:rPr lang="en-US" sz="5500" dirty="0" smtClean="0">
                <a:latin typeface="Times New Roman" pitchFamily="18" charset="0"/>
                <a:cs typeface="Times New Roman" pitchFamily="18" charset="0"/>
              </a:rPr>
              <a:t> </a:t>
            </a:r>
            <a:r>
              <a:rPr lang="en-US" sz="5500" dirty="0" err="1" smtClean="0">
                <a:latin typeface="Times New Roman" pitchFamily="18" charset="0"/>
                <a:cs typeface="Times New Roman" pitchFamily="18" charset="0"/>
              </a:rPr>
              <a:t>Bohomolets</a:t>
            </a:r>
            <a:r>
              <a:rPr lang="en-US" sz="5500" dirty="0" smtClean="0">
                <a:latin typeface="Times New Roman" pitchFamily="18" charset="0"/>
                <a:cs typeface="Times New Roman" pitchFamily="18" charset="0"/>
              </a:rPr>
              <a:t> is given to the Kyiv National Medical University, and his granddaughter, </a:t>
            </a:r>
            <a:r>
              <a:rPr lang="en-US" sz="5500" dirty="0" err="1" smtClean="0">
                <a:latin typeface="Times New Roman" pitchFamily="18" charset="0"/>
                <a:cs typeface="Times New Roman" pitchFamily="18" charset="0"/>
              </a:rPr>
              <a:t>Olha</a:t>
            </a:r>
            <a:r>
              <a:rPr lang="en-US" sz="5500" dirty="0" smtClean="0">
                <a:latin typeface="Times New Roman" pitchFamily="18" charset="0"/>
                <a:cs typeface="Times New Roman" pitchFamily="18" charset="0"/>
              </a:rPr>
              <a:t> </a:t>
            </a:r>
            <a:r>
              <a:rPr lang="en-US" sz="5500" dirty="0" err="1" smtClean="0">
                <a:latin typeface="Times New Roman" pitchFamily="18" charset="0"/>
                <a:cs typeface="Times New Roman" pitchFamily="18" charset="0"/>
              </a:rPr>
              <a:t>Bohomolets-Sheremetieva</a:t>
            </a:r>
            <a:r>
              <a:rPr lang="en-US" sz="5500" dirty="0" smtClean="0">
                <a:latin typeface="Times New Roman" pitchFamily="18" charset="0"/>
                <a:cs typeface="Times New Roman" pitchFamily="18" charset="0"/>
              </a:rPr>
              <a:t>, a fourth-generation doctor, holds the titles of Doctor of Medicine and Professor and heads one of </a:t>
            </a:r>
            <a:r>
              <a:rPr lang="en-US" sz="5500" dirty="0" err="1" smtClean="0">
                <a:latin typeface="Times New Roman" pitchFamily="18" charset="0"/>
                <a:cs typeface="Times New Roman" pitchFamily="18" charset="0"/>
              </a:rPr>
              <a:t>Kyiv’s</a:t>
            </a:r>
            <a:r>
              <a:rPr lang="en-US" sz="5500" dirty="0" smtClean="0">
                <a:latin typeface="Times New Roman" pitchFamily="18" charset="0"/>
                <a:cs typeface="Times New Roman" pitchFamily="18" charset="0"/>
              </a:rPr>
              <a:t> well-known clinics.</a:t>
            </a:r>
          </a:p>
          <a:p>
            <a:pPr algn="just"/>
            <a:endParaRPr lang="en-US" sz="4200" dirty="0" smtClean="0">
              <a:latin typeface="Times New Roman" pitchFamily="18" charset="0"/>
              <a:cs typeface="Times New Roman" pitchFamily="18" charset="0"/>
            </a:endParaRPr>
          </a:p>
          <a:p>
            <a:pPr algn="just"/>
            <a:endParaRPr lang="en-US" sz="4200" dirty="0" smtClean="0">
              <a:latin typeface="Times New Roman" pitchFamily="18" charset="0"/>
              <a:cs typeface="Times New Roman" pitchFamily="18" charset="0"/>
            </a:endParaRPr>
          </a:p>
          <a:p>
            <a:pPr algn="just"/>
            <a:endParaRPr lang="en-US" sz="4200" dirty="0" smtClean="0">
              <a:latin typeface="Times New Roman" pitchFamily="18" charset="0"/>
              <a:cs typeface="Times New Roman" pitchFamily="18" charset="0"/>
            </a:endParaRPr>
          </a:p>
          <a:p>
            <a:pPr algn="just"/>
            <a:endParaRPr lang="en-US" sz="4200" dirty="0" smtClean="0">
              <a:latin typeface="Times New Roman" pitchFamily="18" charset="0"/>
              <a:cs typeface="Times New Roman" pitchFamily="18" charset="0"/>
            </a:endParaRPr>
          </a:p>
          <a:p>
            <a:pPr algn="just"/>
            <a:endParaRPr lang="ru-RU" sz="4200" dirty="0" smtClean="0">
              <a:latin typeface="Times New Roman" pitchFamily="18" charset="0"/>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90b1bef18c68203e792b91ae2643bec85c951689.jpg"/>
          <p:cNvPicPr>
            <a:picLocks noGrp="1" noChangeAspect="1"/>
          </p:cNvPicPr>
          <p:nvPr>
            <p:ph idx="1"/>
          </p:nvPr>
        </p:nvPicPr>
        <p:blipFill>
          <a:blip r:embed="rId2" cstate="print"/>
          <a:stretch>
            <a:fillRect/>
          </a:stretch>
        </p:blipFill>
        <p:spPr>
          <a:xfrm>
            <a:off x="3786182" y="0"/>
            <a:ext cx="5357817" cy="6858000"/>
          </a:xfrm>
        </p:spPr>
      </p:pic>
      <p:sp>
        <p:nvSpPr>
          <p:cNvPr id="4" name="Текст 3"/>
          <p:cNvSpPr>
            <a:spLocks noGrp="1"/>
          </p:cNvSpPr>
          <p:nvPr>
            <p:ph type="body" sz="half" idx="2"/>
          </p:nvPr>
        </p:nvSpPr>
        <p:spPr>
          <a:xfrm>
            <a:off x="0" y="0"/>
            <a:ext cx="3465513" cy="6858000"/>
          </a:xfrm>
        </p:spPr>
        <p:txBody>
          <a:bodyPr>
            <a:normAutofit fontScale="92500" lnSpcReduction="20000"/>
          </a:bodyPr>
          <a:lstStyle/>
          <a:p>
            <a:r>
              <a:rPr lang="en-US" sz="2000" dirty="0" smtClean="0">
                <a:latin typeface="Times New Roman" pitchFamily="18" charset="0"/>
                <a:cs typeface="Times New Roman" pitchFamily="18" charset="0"/>
              </a:rPr>
              <a:t>Ukrainian heart surgeons are known all over the world. In 1963, </a:t>
            </a:r>
            <a:r>
              <a:rPr lang="en-US" sz="2000" dirty="0" err="1" smtClean="0">
                <a:latin typeface="Times New Roman" pitchFamily="18" charset="0"/>
                <a:cs typeface="Times New Roman" pitchFamily="18" charset="0"/>
              </a:rPr>
              <a:t>Mykola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Amosov</a:t>
            </a:r>
            <a:r>
              <a:rPr lang="en-US" sz="2000" dirty="0" smtClean="0">
                <a:latin typeface="Times New Roman" pitchFamily="18" charset="0"/>
                <a:cs typeface="Times New Roman" pitchFamily="18" charset="0"/>
              </a:rPr>
              <a:t>, a doctor from Kyiv, was the first in the USSR to perform a mitral valve </a:t>
            </a:r>
            <a:r>
              <a:rPr lang="en-US" sz="2000" dirty="0" err="1" smtClean="0">
                <a:latin typeface="Times New Roman" pitchFamily="18" charset="0"/>
                <a:cs typeface="Times New Roman" pitchFamily="18" charset="0"/>
              </a:rPr>
              <a:t>protheses</a:t>
            </a:r>
            <a:r>
              <a:rPr lang="en-US" sz="2000" dirty="0" smtClean="0">
                <a:latin typeface="Times New Roman" pitchFamily="18" charset="0"/>
                <a:cs typeface="Times New Roman" pitchFamily="18" charset="0"/>
              </a:rPr>
              <a:t>, and in 1965, he was the first in the world to create and introduce into practice anti-thrombus heart valve </a:t>
            </a:r>
            <a:r>
              <a:rPr lang="en-US" sz="2000" dirty="0" err="1" smtClean="0">
                <a:latin typeface="Times New Roman" pitchFamily="18" charset="0"/>
                <a:cs typeface="Times New Roman" pitchFamily="18" charset="0"/>
              </a:rPr>
              <a:t>protheses</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Mykola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Amosov</a:t>
            </a:r>
            <a:r>
              <a:rPr lang="en-US" sz="2000" dirty="0" smtClean="0">
                <a:latin typeface="Times New Roman" pitchFamily="18" charset="0"/>
                <a:cs typeface="Times New Roman" pitchFamily="18" charset="0"/>
              </a:rPr>
              <a:t> was among the initiators of the large-scale introduction of surgical treatment of lung diseases in the USSR. His works substantially lowered the level of tuberculosis cases and improved the treatment effectiveness of lung diseases. In 1955, he was the first in Ukraine to surgically treat heart diseases and one of the first in the USSR to introduce the artificial blood circulation method in 1958 on a large scale. The Institute of Cardiovascular Surgery founded by </a:t>
            </a:r>
            <a:r>
              <a:rPr lang="en-US" sz="2000" dirty="0" err="1" smtClean="0">
                <a:latin typeface="Times New Roman" pitchFamily="18" charset="0"/>
                <a:cs typeface="Times New Roman" pitchFamily="18" charset="0"/>
              </a:rPr>
              <a:t>Amosov</a:t>
            </a:r>
            <a:r>
              <a:rPr lang="en-US" sz="2000" dirty="0" smtClean="0">
                <a:latin typeface="Times New Roman" pitchFamily="18" charset="0"/>
                <a:cs typeface="Times New Roman" pitchFamily="18" charset="0"/>
              </a:rPr>
              <a:t> and now bearing his name is quite justifiably regarded as one of the world’s best centers of heart surgery. </a:t>
            </a:r>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83cf3339-5e64-4a73-8bff-d720afa6a6da_L.jpg"/>
          <p:cNvPicPr>
            <a:picLocks noGrp="1" noChangeAspect="1"/>
          </p:cNvPicPr>
          <p:nvPr>
            <p:ph idx="1"/>
          </p:nvPr>
        </p:nvPicPr>
        <p:blipFill>
          <a:blip r:embed="rId2" cstate="print"/>
          <a:stretch>
            <a:fillRect/>
          </a:stretch>
        </p:blipFill>
        <p:spPr>
          <a:xfrm>
            <a:off x="4357686" y="0"/>
            <a:ext cx="4929222" cy="6858000"/>
          </a:xfrm>
        </p:spPr>
      </p:pic>
      <p:sp>
        <p:nvSpPr>
          <p:cNvPr id="4" name="Текст 3"/>
          <p:cNvSpPr>
            <a:spLocks noGrp="1"/>
          </p:cNvSpPr>
          <p:nvPr>
            <p:ph type="body" sz="half" idx="2"/>
          </p:nvPr>
        </p:nvSpPr>
        <p:spPr>
          <a:xfrm>
            <a:off x="0" y="0"/>
            <a:ext cx="4214810" cy="6858000"/>
          </a:xfrm>
        </p:spPr>
        <p:txBody>
          <a:bodyPr>
            <a:normAutofit fontScale="85000" lnSpcReduction="20000"/>
          </a:bodyPr>
          <a:lstStyle/>
          <a:p>
            <a:r>
              <a:rPr lang="en-US" sz="1900" dirty="0" smtClean="0">
                <a:latin typeface="Times New Roman" pitchFamily="18" charset="0"/>
                <a:cs typeface="Times New Roman" pitchFamily="18" charset="0"/>
              </a:rPr>
              <a:t>Last year, Ukrainian children’s heart surgeon </a:t>
            </a:r>
            <a:r>
              <a:rPr lang="en-US" sz="1900" dirty="0" err="1" smtClean="0">
                <a:latin typeface="Times New Roman" pitchFamily="18" charset="0"/>
                <a:cs typeface="Times New Roman" pitchFamily="18" charset="0"/>
              </a:rPr>
              <a:t>Illia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Yemets</a:t>
            </a:r>
            <a:r>
              <a:rPr lang="en-US" sz="1900" dirty="0" smtClean="0">
                <a:latin typeface="Times New Roman" pitchFamily="18" charset="0"/>
                <a:cs typeface="Times New Roman" pitchFamily="18" charset="0"/>
              </a:rPr>
              <a:t> made a revolutionary breakthrough. He proposed that when operating on newborn babies with heart problems, to use their own umbilical blood in the blood transfusion. Of the first ten babies operated on with the transfusion of their own blood, all ten have survived. Ukrainian heart surgeons were the world’s first regarding this invention.</a:t>
            </a:r>
            <a:endParaRPr lang="ru-RU" sz="1900" dirty="0" smtClean="0">
              <a:latin typeface="Times New Roman" pitchFamily="18" charset="0"/>
              <a:cs typeface="Times New Roman" pitchFamily="18" charset="0"/>
            </a:endParaRPr>
          </a:p>
          <a:p>
            <a:pPr algn="just"/>
            <a:r>
              <a:rPr lang="en-US" sz="1900" dirty="0" smtClean="0">
                <a:latin typeface="Times New Roman" pitchFamily="18" charset="0"/>
                <a:cs typeface="Times New Roman" pitchFamily="18" charset="0"/>
              </a:rPr>
              <a:t>Earlier, when ultrasonic diagnostics showed heart problems in the embryo, the expectant mothers were advised to abort the baby, as such a child would live a month at most after its birth. The only alternative was a heart operation. However, a 2-3-day-old baby’s system often refuses to accept a donor’s blood, which results in this baby’s death. According to the method proposed by doctor </a:t>
            </a:r>
            <a:r>
              <a:rPr lang="en-US" sz="1900" dirty="0" err="1" smtClean="0">
                <a:latin typeface="Times New Roman" pitchFamily="18" charset="0"/>
                <a:cs typeface="Times New Roman" pitchFamily="18" charset="0"/>
              </a:rPr>
              <a:t>Yemets</a:t>
            </a:r>
            <a:r>
              <a:rPr lang="en-US" sz="1900" dirty="0" smtClean="0">
                <a:latin typeface="Times New Roman" pitchFamily="18" charset="0"/>
                <a:cs typeface="Times New Roman" pitchFamily="18" charset="0"/>
              </a:rPr>
              <a:t>, the umbilical blood is collected at the moment of this baby’s birth, in which case this baby becomes his or her own donor. As a result, the operation goes much smoother and the patient recovers much faster. </a:t>
            </a:r>
            <a:r>
              <a:rPr lang="en-US" sz="1900" dirty="0" err="1" smtClean="0">
                <a:latin typeface="Times New Roman" pitchFamily="18" charset="0"/>
                <a:cs typeface="Times New Roman" pitchFamily="18" charset="0"/>
              </a:rPr>
              <a:t>Illia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Yemets</a:t>
            </a:r>
            <a:r>
              <a:rPr lang="en-US" sz="1900" dirty="0" smtClean="0">
                <a:latin typeface="Times New Roman" pitchFamily="18" charset="0"/>
                <a:cs typeface="Times New Roman" pitchFamily="18" charset="0"/>
              </a:rPr>
              <a:t> is proud of his team for such a great invention. Now they use this new method with confidence, and have developed a medical procedure to handle such cases for doctors the world over. </a:t>
            </a:r>
            <a:r>
              <a:rPr lang="en-US" sz="1900" dirty="0" err="1" smtClean="0">
                <a:latin typeface="Times New Roman" pitchFamily="18" charset="0"/>
                <a:cs typeface="Times New Roman" pitchFamily="18" charset="0"/>
              </a:rPr>
              <a:t>Illia</a:t>
            </a:r>
            <a:r>
              <a:rPr lang="en-US" sz="1900" dirty="0" smtClean="0">
                <a:latin typeface="Times New Roman" pitchFamily="18" charset="0"/>
                <a:cs typeface="Times New Roman" pitchFamily="18" charset="0"/>
              </a:rPr>
              <a:t> </a:t>
            </a:r>
            <a:r>
              <a:rPr lang="en-US" sz="1900" dirty="0" err="1" smtClean="0">
                <a:latin typeface="Times New Roman" pitchFamily="18" charset="0"/>
                <a:cs typeface="Times New Roman" pitchFamily="18" charset="0"/>
              </a:rPr>
              <a:t>Yemets</a:t>
            </a:r>
            <a:r>
              <a:rPr lang="en-US" sz="1900" dirty="0" smtClean="0">
                <a:latin typeface="Times New Roman" pitchFamily="18" charset="0"/>
                <a:cs typeface="Times New Roman" pitchFamily="18" charset="0"/>
              </a:rPr>
              <a:t> is surprised by the fact that no one in the world has yet come up with this method. In the meantime, the global medical community borrows the experience of Ukrainian doctors while the staff of the Kyiv Center of Heart Surgery continues to study umbilical blood to determine its usefulness for adult patients as well.</a:t>
            </a:r>
            <a:endParaRPr lang="ru-RU" sz="1900" dirty="0" smtClean="0">
              <a:latin typeface="Times New Roman" pitchFamily="18" charset="0"/>
              <a:cs typeface="Times New Roman" pitchFamily="18" charset="0"/>
            </a:endParaRPr>
          </a:p>
          <a:p>
            <a:endParaRPr lang="ru-RU"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Stvolovie_kletky.jpg"/>
          <p:cNvPicPr>
            <a:picLocks noGrp="1" noChangeAspect="1"/>
          </p:cNvPicPr>
          <p:nvPr>
            <p:ph idx="1"/>
          </p:nvPr>
        </p:nvPicPr>
        <p:blipFill>
          <a:blip r:embed="rId2" cstate="print"/>
          <a:stretch>
            <a:fillRect/>
          </a:stretch>
        </p:blipFill>
        <p:spPr>
          <a:xfrm>
            <a:off x="4572000" y="0"/>
            <a:ext cx="4572000" cy="6858000"/>
          </a:xfrm>
        </p:spPr>
      </p:pic>
      <p:sp>
        <p:nvSpPr>
          <p:cNvPr id="4" name="Текст 3"/>
          <p:cNvSpPr>
            <a:spLocks noGrp="1"/>
          </p:cNvSpPr>
          <p:nvPr>
            <p:ph type="body" sz="half" idx="2"/>
          </p:nvPr>
        </p:nvSpPr>
        <p:spPr>
          <a:xfrm>
            <a:off x="179512" y="260648"/>
            <a:ext cx="4249612" cy="6408712"/>
          </a:xfrm>
        </p:spPr>
        <p:txBody>
          <a:bodyPr>
            <a:normAutofit/>
          </a:bodyPr>
          <a:lstStyle/>
          <a:p>
            <a:r>
              <a:rPr lang="en-US" sz="1600" dirty="0" smtClean="0">
                <a:latin typeface="Times New Roman" pitchFamily="18" charset="0"/>
                <a:cs typeface="Times New Roman" pitchFamily="18" charset="0"/>
              </a:rPr>
              <a:t>Another promising invention of Ukrainian medical specialists is the stem cell treatment. For many people, this method is the only rescue from amputation. Now researchers study the possibility of growing new human tissues and organs in the future. Currently, this research effort involves more than 300 patients, and the preliminary results have already shocked the world’s medical community: an old man scheduled for the amputation of both legs began walking and even working like an able-bodied person after an experiment under which he received a few shots under local narcosis. There are already positive results in experimental stem cell treatment of infertile couples, patients suffering diabetes, cirrhosis, and even multiple sclerosis.</a:t>
            </a:r>
            <a:endParaRPr lang="ru-RU"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Ukraine is the leader in many areas of stem cell transplantation. Often, speeches of Ukrainian specialists gather larger audiences than those gathered by their counterparts from the USA and Western Europe. Women in labor from all over Ukraine nobly donate umbilical blood as a source of stem cells, the </a:t>
            </a:r>
            <a:r>
              <a:rPr lang="en-US" sz="1600" dirty="0" err="1" smtClean="0">
                <a:latin typeface="Times New Roman" pitchFamily="18" charset="0"/>
                <a:cs typeface="Times New Roman" pitchFamily="18" charset="0"/>
              </a:rPr>
              <a:t>Criobank</a:t>
            </a:r>
            <a:r>
              <a:rPr lang="en-US" sz="1600" dirty="0" smtClean="0">
                <a:latin typeface="Times New Roman" pitchFamily="18" charset="0"/>
                <a:cs typeface="Times New Roman" pitchFamily="18" charset="0"/>
              </a:rPr>
              <a:t> of Ukraine reports.</a:t>
            </a:r>
            <a:endParaRPr lang="ru-RU" sz="1600" dirty="0" smtClean="0">
              <a:latin typeface="Times New Roman" pitchFamily="18" charset="0"/>
              <a:cs typeface="Times New Roman" pitchFamily="18" charset="0"/>
            </a:endParaRP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472518" cy="108012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4000" dirty="0" smtClean="0">
                <a:solidFill>
                  <a:srgbClr val="0070C0"/>
                </a:solidFill>
              </a:rPr>
              <a:t>                   IMMUNOLOGY</a:t>
            </a:r>
            <a:endParaRPr lang="ru-RU" sz="4000" dirty="0">
              <a:solidFill>
                <a:srgbClr val="0070C0"/>
              </a:solidFill>
            </a:endParaRPr>
          </a:p>
        </p:txBody>
      </p:sp>
      <p:sp>
        <p:nvSpPr>
          <p:cNvPr id="4" name="Текст 3"/>
          <p:cNvSpPr>
            <a:spLocks noGrp="1"/>
          </p:cNvSpPr>
          <p:nvPr>
            <p:ph type="body" sz="half" idx="2"/>
          </p:nvPr>
        </p:nvSpPr>
        <p:spPr>
          <a:xfrm>
            <a:off x="457200" y="1435100"/>
            <a:ext cx="3008313" cy="5208610"/>
          </a:xfrm>
        </p:spPr>
        <p:style>
          <a:lnRef idx="1">
            <a:schemeClr val="accent2"/>
          </a:lnRef>
          <a:fillRef idx="2">
            <a:schemeClr val="accent2"/>
          </a:fillRef>
          <a:effectRef idx="1">
            <a:schemeClr val="accent2"/>
          </a:effectRef>
          <a:fontRef idx="minor">
            <a:schemeClr val="dk1"/>
          </a:fontRef>
        </p:style>
        <p:txBody>
          <a:bodyPr>
            <a:normAutofit/>
          </a:bodyPr>
          <a:lstStyle/>
          <a:p>
            <a:pPr>
              <a:buFont typeface="Arial" pitchFamily="34" charset="0"/>
              <a:buChar char="•"/>
            </a:pPr>
            <a:r>
              <a:rPr lang="en-US" sz="1800" dirty="0" smtClean="0"/>
              <a:t>In Paris, </a:t>
            </a:r>
            <a:r>
              <a:rPr lang="en-US" sz="1800" dirty="0" err="1" smtClean="0"/>
              <a:t>Élie</a:t>
            </a:r>
            <a:r>
              <a:rPr lang="en-US" sz="1800" dirty="0" smtClean="0"/>
              <a:t> Metchnikoff had already detected the role of white blood cells in the immune reaction,</a:t>
            </a:r>
          </a:p>
          <a:p>
            <a:pPr>
              <a:buFont typeface="Arial" pitchFamily="34" charset="0"/>
              <a:buChar char="•"/>
            </a:pPr>
            <a:r>
              <a:rPr lang="en-US" sz="1800" dirty="0" smtClean="0"/>
              <a:t>Jules Bordet had identified antibodies in the blood serum. </a:t>
            </a:r>
          </a:p>
          <a:p>
            <a:pPr>
              <a:buFont typeface="Arial" pitchFamily="34" charset="0"/>
              <a:buChar char="•"/>
            </a:pPr>
            <a:r>
              <a:rPr lang="en-US" sz="1800" dirty="0" smtClean="0"/>
              <a:t>The mechanisms of antibody activity were used to devise diagnostic tests for a number of diseases. </a:t>
            </a:r>
          </a:p>
          <a:p>
            <a:pPr>
              <a:buFont typeface="Arial" pitchFamily="34" charset="0"/>
              <a:buChar char="•"/>
            </a:pPr>
            <a:r>
              <a:rPr lang="en-US" sz="1800" dirty="0" smtClean="0"/>
              <a:t>In 1906 </a:t>
            </a:r>
            <a:r>
              <a:rPr lang="en-US" sz="1800" dirty="0" smtClean="0">
                <a:hlinkClick r:id="rId2"/>
              </a:rPr>
              <a:t>August von Wassermann</a:t>
            </a:r>
            <a:r>
              <a:rPr lang="en-US" sz="1800" dirty="0" smtClean="0"/>
              <a:t> gave his name to the blood test for syphilis, and in 1908 the tuberculin test—the skin test for tuberculosis—came into use. </a:t>
            </a:r>
            <a:endParaRPr lang="ru-RU" sz="1800" dirty="0"/>
          </a:p>
        </p:txBody>
      </p:sp>
      <p:pic>
        <p:nvPicPr>
          <p:cNvPr id="1026" name="Picture 2" descr="D:\Documents and Settings\Администратор\Рабочий стол\лекция\immunology.jpg"/>
          <p:cNvPicPr>
            <a:picLocks noGrp="1" noChangeAspect="1" noChangeArrowheads="1"/>
          </p:cNvPicPr>
          <p:nvPr>
            <p:ph idx="1"/>
          </p:nvPr>
        </p:nvPicPr>
        <p:blipFill>
          <a:blip r:embed="rId3" cstate="print"/>
          <a:srcRect/>
          <a:stretch>
            <a:fillRect/>
          </a:stretch>
        </p:blipFill>
        <p:spPr bwMode="auto">
          <a:xfrm>
            <a:off x="3786182" y="1556792"/>
            <a:ext cx="5000659" cy="5086918"/>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univer4dedbcbb7270e1307425979ЗГМУ.JPG"/>
          <p:cNvPicPr>
            <a:picLocks noGrp="1" noChangeAspect="1"/>
          </p:cNvPicPr>
          <p:nvPr>
            <p:ph type="pic" idx="1"/>
          </p:nvPr>
        </p:nvPicPr>
        <p:blipFill>
          <a:blip r:embed="rId2" cstate="print"/>
          <a:srcRect l="15665" r="15665"/>
          <a:stretch>
            <a:fillRect/>
          </a:stretch>
        </p:blipFill>
        <p:spPr>
          <a:xfrm>
            <a:off x="0" y="0"/>
            <a:ext cx="9144000" cy="5143512"/>
          </a:xfrm>
        </p:spPr>
      </p:pic>
      <p:sp>
        <p:nvSpPr>
          <p:cNvPr id="4" name="Текст 3"/>
          <p:cNvSpPr>
            <a:spLocks noGrp="1"/>
          </p:cNvSpPr>
          <p:nvPr>
            <p:ph type="body" sz="half" idx="2"/>
          </p:nvPr>
        </p:nvSpPr>
        <p:spPr>
          <a:xfrm>
            <a:off x="0" y="5286388"/>
            <a:ext cx="9144000" cy="1571612"/>
          </a:xfrm>
        </p:spPr>
        <p:txBody>
          <a:bodyPr>
            <a:normAutofit fontScale="62500" lnSpcReduction="20000"/>
          </a:bodyPr>
          <a:lstStyle/>
          <a:p>
            <a:pPr algn="ctr"/>
            <a:r>
              <a:rPr lang="en-US" sz="2300" dirty="0" smtClean="0">
                <a:latin typeface="Times New Roman" pitchFamily="18" charset="0"/>
                <a:cs typeface="Times New Roman" pitchFamily="18" charset="0"/>
              </a:rPr>
              <a:t>Modern Ukrainian medicine is progressing rapidly. Ukrainian clinics have chairs of higher medical educational institutions, and Ukrainian doctors often combine professional practice with teaching. This is the reason why Ukrainian medical students receive the latest information from the first hands. Students at Ukrainian medical universities acquire not only theoretical knowledge but also hands-on skills in real-life situations. The shift toward hands-on experience is a specific feature and an indisputable competitive advantage of Ukrainian medical education. This is probably the reason why, for example, most foreign students in European and North American countries study economics, whereas in Ukraine, they prefer medicine. Currently there are 15 universities and academies preparing doctors and pharmacists in Ukraine. </a:t>
            </a:r>
            <a:r>
              <a:rPr lang="ru-RU" sz="2300" dirty="0" err="1" smtClean="0">
                <a:latin typeface="Times New Roman" pitchFamily="18" charset="0"/>
                <a:cs typeface="Times New Roman" pitchFamily="18" charset="0"/>
              </a:rPr>
              <a:t>They</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invite</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you</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to</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come</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and</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study</a:t>
            </a:r>
            <a:r>
              <a:rPr lang="ru-RU" sz="2300" dirty="0" smtClean="0">
                <a:latin typeface="Times New Roman" pitchFamily="18" charset="0"/>
                <a:cs typeface="Times New Roman" pitchFamily="18" charset="0"/>
              </a:rPr>
              <a:t>.</a:t>
            </a:r>
          </a:p>
          <a:p>
            <a:endParaRPr lang="ru-RU"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Юзер\Desktop\img052.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606760" cy="90872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INSULIN</a:t>
            </a:r>
            <a:r>
              <a:rPr lang="ru-RU" dirty="0" smtClean="0"/>
              <a:t/>
            </a:r>
            <a:br>
              <a:rPr lang="ru-RU" dirty="0" smtClean="0"/>
            </a:br>
            <a:endParaRPr lang="ru-RU" dirty="0"/>
          </a:p>
        </p:txBody>
      </p:sp>
      <p:pic>
        <p:nvPicPr>
          <p:cNvPr id="5" name="Содержимое 4" descr="images (4).jpg"/>
          <p:cNvPicPr>
            <a:picLocks noGrp="1" noChangeAspect="1"/>
          </p:cNvPicPr>
          <p:nvPr>
            <p:ph idx="1"/>
          </p:nvPr>
        </p:nvPicPr>
        <p:blipFill>
          <a:blip r:embed="rId2" cstate="print"/>
          <a:stretch>
            <a:fillRect/>
          </a:stretch>
        </p:blipFill>
        <p:spPr>
          <a:xfrm>
            <a:off x="5076056" y="980728"/>
            <a:ext cx="3816424" cy="5400600"/>
          </a:xfrm>
        </p:spPr>
      </p:pic>
      <p:sp>
        <p:nvSpPr>
          <p:cNvPr id="4" name="Текст 3"/>
          <p:cNvSpPr>
            <a:spLocks noGrp="1"/>
          </p:cNvSpPr>
          <p:nvPr>
            <p:ph type="body" sz="half" idx="2"/>
          </p:nvPr>
        </p:nvSpPr>
        <p:spPr>
          <a:xfrm>
            <a:off x="251520" y="1000108"/>
            <a:ext cx="4536504" cy="5643602"/>
          </a:xfrm>
        </p:spPr>
        <p:style>
          <a:lnRef idx="1">
            <a:schemeClr val="accent2"/>
          </a:lnRef>
          <a:fillRef idx="2">
            <a:schemeClr val="accent2"/>
          </a:fillRef>
          <a:effectRef idx="1">
            <a:schemeClr val="accent2"/>
          </a:effectRef>
          <a:fontRef idx="minor">
            <a:schemeClr val="dk1"/>
          </a:fontRef>
        </p:style>
        <p:txBody>
          <a:bodyPr>
            <a:noAutofit/>
          </a:bodyPr>
          <a:lstStyle/>
          <a:p>
            <a:pPr>
              <a:buFont typeface="Arial" pitchFamily="34" charset="0"/>
              <a:buChar char="•"/>
            </a:pPr>
            <a:r>
              <a:rPr lang="en-US" sz="2800" dirty="0" smtClean="0">
                <a:latin typeface="Times New Roman" pitchFamily="18" charset="0"/>
                <a:cs typeface="Times New Roman" pitchFamily="18" charset="0"/>
              </a:rPr>
              <a:t>In 1921, Frederick </a:t>
            </a:r>
            <a:r>
              <a:rPr lang="en-US" sz="2800" dirty="0" err="1" smtClean="0">
                <a:latin typeface="Times New Roman" pitchFamily="18" charset="0"/>
                <a:cs typeface="Times New Roman" pitchFamily="18" charset="0"/>
              </a:rPr>
              <a:t>Banting</a:t>
            </a:r>
            <a:r>
              <a:rPr lang="en-US" sz="2800" dirty="0" smtClean="0">
                <a:latin typeface="Times New Roman" pitchFamily="18" charset="0"/>
                <a:cs typeface="Times New Roman" pitchFamily="18" charset="0"/>
              </a:rPr>
              <a:t> and Charles H. Best isolated insulin. They then worked with Canadian chemist James B. </a:t>
            </a:r>
            <a:r>
              <a:rPr lang="en-US" sz="2800" dirty="0" err="1" smtClean="0">
                <a:latin typeface="Times New Roman" pitchFamily="18" charset="0"/>
                <a:cs typeface="Times New Roman" pitchFamily="18" charset="0"/>
              </a:rPr>
              <a:t>Collip</a:t>
            </a:r>
            <a:r>
              <a:rPr lang="en-US" sz="2800" dirty="0" smtClean="0">
                <a:latin typeface="Times New Roman" pitchFamily="18" charset="0"/>
                <a:cs typeface="Times New Roman" pitchFamily="18" charset="0"/>
              </a:rPr>
              <a:t> and Scottish physiologist J.J.R. Macleod to purify the substance. </a:t>
            </a:r>
          </a:p>
          <a:p>
            <a:pPr>
              <a:buFont typeface="Arial" pitchFamily="34" charset="0"/>
              <a:buChar char="•"/>
            </a:pPr>
            <a:r>
              <a:rPr lang="en-US" sz="2800" dirty="0" smtClean="0">
                <a:latin typeface="Times New Roman" pitchFamily="18" charset="0"/>
                <a:cs typeface="Times New Roman" pitchFamily="18" charset="0"/>
              </a:rPr>
              <a:t>The following year a 14-year-old boy with severe diabetes was the first person to be treated successfully with the pancreatic extracts. </a:t>
            </a:r>
            <a:endParaRPr lang="ru-RU"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2428868"/>
          </a:xfrm>
        </p:spPr>
        <p:style>
          <a:lnRef idx="1">
            <a:schemeClr val="accent6"/>
          </a:lnRef>
          <a:fillRef idx="2">
            <a:schemeClr val="accent6"/>
          </a:fillRef>
          <a:effectRef idx="1">
            <a:schemeClr val="accent6"/>
          </a:effectRef>
          <a:fontRef idx="minor">
            <a:schemeClr val="dk1"/>
          </a:fontRef>
        </p:style>
        <p:txBody>
          <a:bodyPr>
            <a:normAutofit/>
          </a:bodyPr>
          <a:lstStyle/>
          <a:p>
            <a:r>
              <a:rPr lang="en-US" sz="2000" dirty="0" smtClean="0"/>
              <a:t> In 1923 Frederick G. </a:t>
            </a:r>
            <a:r>
              <a:rPr lang="en-US" sz="2000" dirty="0" err="1" smtClean="0"/>
              <a:t>Banting</a:t>
            </a:r>
            <a:r>
              <a:rPr lang="en-US" sz="2000" dirty="0" smtClean="0"/>
              <a:t> and John Macleod were awarded the Nobel Prize in Physiology or Medicine "</a:t>
            </a:r>
            <a:r>
              <a:rPr lang="en-US" sz="2000" b="1" dirty="0" smtClean="0"/>
              <a:t>for the discovery of insulin</a:t>
            </a:r>
            <a:r>
              <a:rPr lang="en-US" sz="2000" dirty="0" smtClean="0"/>
              <a:t>." Although insulin doesn't cure diabetes, it's one of the biggest discoveries in medicine. When it came, it was like a miracle. People with severe diabetes and only days left to live were saved. And as long as they kept getting their insulin, they could live an almost normal life.</a:t>
            </a:r>
            <a:endParaRPr lang="ru-RU" sz="2000" dirty="0"/>
          </a:p>
        </p:txBody>
      </p:sp>
      <p:pic>
        <p:nvPicPr>
          <p:cNvPr id="2050" name="Picture 2" descr="D:\Documents and Settings\Администратор\Рабочий стол\лекция\fedrickB.jpg"/>
          <p:cNvPicPr>
            <a:picLocks noGrp="1" noChangeAspect="1" noChangeArrowheads="1"/>
          </p:cNvPicPr>
          <p:nvPr>
            <p:ph sz="half" idx="1"/>
          </p:nvPr>
        </p:nvPicPr>
        <p:blipFill>
          <a:blip r:embed="rId2" cstate="print"/>
          <a:srcRect/>
          <a:stretch>
            <a:fillRect/>
          </a:stretch>
        </p:blipFill>
        <p:spPr bwMode="auto">
          <a:xfrm>
            <a:off x="357158" y="2500306"/>
            <a:ext cx="4286280" cy="3929090"/>
          </a:xfrm>
          <a:prstGeom prst="rect">
            <a:avLst/>
          </a:prstGeom>
          <a:noFill/>
        </p:spPr>
      </p:pic>
      <p:pic>
        <p:nvPicPr>
          <p:cNvPr id="2051" name="Picture 3" descr="D:\Documents and Settings\Администратор\Рабочий стол\лекция\островок Лангерганса.jpg"/>
          <p:cNvPicPr>
            <a:picLocks noGrp="1" noChangeAspect="1" noChangeArrowheads="1"/>
          </p:cNvPicPr>
          <p:nvPr>
            <p:ph sz="half" idx="2"/>
          </p:nvPr>
        </p:nvPicPr>
        <p:blipFill>
          <a:blip r:embed="rId3" cstate="print"/>
          <a:stretch>
            <a:fillRect/>
          </a:stretch>
        </p:blipFill>
        <p:spPr bwMode="auto">
          <a:xfrm>
            <a:off x="4946789" y="2571744"/>
            <a:ext cx="3893892" cy="38576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1184</TotalTime>
  <Words>5494</Words>
  <Application>Microsoft Office PowerPoint</Application>
  <PresentationFormat>Экран (4:3)</PresentationFormat>
  <Paragraphs>174</Paragraphs>
  <Slides>71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71</vt:i4>
      </vt:variant>
    </vt:vector>
  </HeadingPairs>
  <TitlesOfParts>
    <vt:vector size="72" baseType="lpstr">
      <vt:lpstr>Тема Office</vt:lpstr>
      <vt:lpstr>MEDICINE OF THE 20TH CENTURY</vt:lpstr>
      <vt:lpstr>INFECTIOUS DISEASES AND CHEMOTHERAPY</vt:lpstr>
      <vt:lpstr>EHRLICH AND ARSPHENAMINE Paul Ehrlich In 1910, with his colleague Sahachiro Hata, conducted tests on arsphenamine, once sold under the commercial name Salvarsan.  Salvarsan, a synthetic preparation containing arsenic, is lethal to the microorganism responsible for syphilis. </vt:lpstr>
      <vt:lpstr>SULFONAMIDE DRUGS </vt:lpstr>
      <vt:lpstr>                        PENICILLIN</vt:lpstr>
      <vt:lpstr>        ANTITUBERCULOSIS    DRUGS</vt:lpstr>
      <vt:lpstr>                   IMMUNOLOGY</vt:lpstr>
      <vt:lpstr> INSULIN </vt:lpstr>
      <vt:lpstr> In 1923 Frederick G. Banting and John Macleod were awarded the Nobel Prize in Physiology or Medicine "for the discovery of insulin." Although insulin doesn't cure diabetes, it's one of the biggest discoveries in medicine. When it came, it was like a miracle. People with severe diabetes and only days left to live were saved. And as long as they kept getting their insulin, they could live an almost normal life.</vt:lpstr>
      <vt:lpstr>CORTISONE </vt:lpstr>
      <vt:lpstr>VITAMINS</vt:lpstr>
      <vt:lpstr>   Тhe human blood groups</vt:lpstr>
      <vt:lpstr>ECG The Nobel Prize in Physiology or Medicine 1924 was awarded to Willem Einthoven "for his discovery of the mechanism of the electrocardiogram” An electrocardiogram (EKG or ECG) is a test that checks for problems with the electrical activity of the heart. An EKG translates the heart’s electrical activity into line tracings on paper. The spikes and dips in the line tracings are called waves.</vt:lpstr>
      <vt:lpstr>    TROPICAL MEDICINE  The first half of the 20th century witnessed the virtual conquest of 3 of the major diseases of the tropics: malaria, yellow fever and leprosy.   </vt:lpstr>
      <vt:lpstr>Medical ultrasonography</vt:lpstr>
      <vt:lpstr>Computerized axial tomography</vt:lpstr>
      <vt:lpstr>Surgery In The 20th Century</vt:lpstr>
      <vt:lpstr>The problem of Shock The first problem of the surgery in the 20th century was shock  , that happens because of decrease in the effective  volume of the circulation.</vt:lpstr>
      <vt:lpstr>Слайд 19</vt:lpstr>
      <vt:lpstr>                        ANESTHESIA</vt:lpstr>
      <vt:lpstr>ABDOMINAL SURGERY</vt:lpstr>
      <vt:lpstr>HEART   SURGERY</vt:lpstr>
      <vt:lpstr>ORGAN TRANSPLANTATION</vt:lpstr>
      <vt:lpstr>THE MISTAKES OF MEDICINE</vt:lpstr>
      <vt:lpstr>THE SOOTHING SYRUP FOR THE CHILDREN</vt:lpstr>
      <vt:lpstr>  </vt:lpstr>
      <vt:lpstr>THE MERCURY</vt:lpstr>
      <vt:lpstr>THE LOBOTOMY</vt:lpstr>
      <vt:lpstr>     THE URINOTHERAPY</vt:lpstr>
      <vt:lpstr>THE PHLEBOTOMY</vt:lpstr>
      <vt:lpstr>THE PILLS FOR WEIGHT LOSS</vt:lpstr>
      <vt:lpstr>THE CEPHALOTRYPESIS</vt:lpstr>
      <vt:lpstr>THE TRAGEDY OF THALIDOMIDE</vt:lpstr>
      <vt:lpstr>Слайд 34</vt:lpstr>
      <vt:lpstr>Слайд 35</vt:lpstr>
      <vt:lpstr>Medicine of  Scythia</vt:lpstr>
      <vt:lpstr>Слайд 37</vt:lpstr>
      <vt:lpstr>Слайд 38</vt:lpstr>
      <vt:lpstr>Слайд 39</vt:lpstr>
      <vt:lpstr>Слайд 40</vt:lpstr>
      <vt:lpstr>A treatise of Evpraksiya about „Ointments”</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St. Agapit of the Kiev Caves </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MEDICINE OF THE XX CENTURY</dc:title>
  <dc:creator>EdBas</dc:creator>
  <cp:lastModifiedBy>Пользователь Windows</cp:lastModifiedBy>
  <cp:revision>102</cp:revision>
  <dcterms:modified xsi:type="dcterms:W3CDTF">2016-01-11T10:41:36Z</dcterms:modified>
</cp:coreProperties>
</file>