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81" r:id="rId2"/>
    <p:sldId id="284" r:id="rId3"/>
    <p:sldId id="332" r:id="rId4"/>
    <p:sldId id="382" r:id="rId5"/>
    <p:sldId id="319" r:id="rId6"/>
    <p:sldId id="320" r:id="rId7"/>
    <p:sldId id="321" r:id="rId8"/>
    <p:sldId id="322" r:id="rId9"/>
    <p:sldId id="381" r:id="rId10"/>
    <p:sldId id="291" r:id="rId11"/>
    <p:sldId id="292" r:id="rId12"/>
    <p:sldId id="334" r:id="rId13"/>
    <p:sldId id="335" r:id="rId14"/>
    <p:sldId id="293" r:id="rId15"/>
    <p:sldId id="348" r:id="rId16"/>
    <p:sldId id="342" r:id="rId17"/>
    <p:sldId id="294" r:id="rId18"/>
    <p:sldId id="336" r:id="rId19"/>
    <p:sldId id="295" r:id="rId20"/>
    <p:sldId id="337" r:id="rId21"/>
    <p:sldId id="346" r:id="rId22"/>
    <p:sldId id="345" r:id="rId23"/>
    <p:sldId id="347" r:id="rId24"/>
    <p:sldId id="393" r:id="rId25"/>
    <p:sldId id="358" r:id="rId26"/>
    <p:sldId id="359" r:id="rId27"/>
    <p:sldId id="370" r:id="rId28"/>
    <p:sldId id="371" r:id="rId29"/>
    <p:sldId id="351" r:id="rId30"/>
    <p:sldId id="377" r:id="rId31"/>
    <p:sldId id="357" r:id="rId32"/>
    <p:sldId id="366" r:id="rId33"/>
    <p:sldId id="260" r:id="rId34"/>
    <p:sldId id="363" r:id="rId35"/>
    <p:sldId id="343" r:id="rId36"/>
    <p:sldId id="380" r:id="rId37"/>
    <p:sldId id="339" r:id="rId38"/>
    <p:sldId id="340" r:id="rId39"/>
    <p:sldId id="392" r:id="rId40"/>
    <p:sldId id="391" r:id="rId41"/>
    <p:sldId id="323" r:id="rId42"/>
    <p:sldId id="386" r:id="rId43"/>
    <p:sldId id="389" r:id="rId44"/>
    <p:sldId id="266" r:id="rId45"/>
    <p:sldId id="267" r:id="rId46"/>
    <p:sldId id="268" r:id="rId47"/>
    <p:sldId id="387" r:id="rId48"/>
    <p:sldId id="388" r:id="rId49"/>
    <p:sldId id="390" r:id="rId50"/>
    <p:sldId id="270" r:id="rId51"/>
    <p:sldId id="275" r:id="rId52"/>
    <p:sldId id="302" r:id="rId53"/>
    <p:sldId id="310" r:id="rId54"/>
    <p:sldId id="394" r:id="rId55"/>
    <p:sldId id="395" r:id="rId56"/>
    <p:sldId id="396" r:id="rId57"/>
    <p:sldId id="398" r:id="rId58"/>
    <p:sldId id="397" r:id="rId59"/>
    <p:sldId id="401" r:id="rId60"/>
    <p:sldId id="399" r:id="rId61"/>
    <p:sldId id="402" r:id="rId62"/>
    <p:sldId id="403" r:id="rId63"/>
    <p:sldId id="405" r:id="rId64"/>
    <p:sldId id="406" r:id="rId65"/>
    <p:sldId id="407" r:id="rId66"/>
    <p:sldId id="408" r:id="rId67"/>
    <p:sldId id="404"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64752" autoAdjust="0"/>
  </p:normalViewPr>
  <p:slideViewPr>
    <p:cSldViewPr>
      <p:cViewPr varScale="1">
        <p:scale>
          <a:sx n="39" d="100"/>
          <a:sy n="39" d="100"/>
        </p:scale>
        <p:origin x="-1978" y="-77"/>
      </p:cViewPr>
      <p:guideLst>
        <p:guide orient="horz" pos="2160"/>
        <p:guide pos="2880"/>
      </p:guideLst>
    </p:cSldViewPr>
  </p:slideViewPr>
  <p:outlineViewPr>
    <p:cViewPr>
      <p:scale>
        <a:sx n="33" d="100"/>
        <a:sy n="33" d="100"/>
      </p:scale>
      <p:origin x="0" y="1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F98D6-C4B6-4F0F-8991-465336C439F6}" type="datetimeFigureOut">
              <a:rPr lang="ru-RU" smtClean="0"/>
              <a:pPr/>
              <a:t>18.09.2015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4F5E2-0260-486E-A9D6-5556546E1FFC}" type="slidenum">
              <a:rPr lang="ru-RU" smtClean="0"/>
              <a:pPr/>
              <a:t>‹#›</a:t>
            </a:fld>
            <a:endParaRPr lang="ru-RU"/>
          </a:p>
        </p:txBody>
      </p:sp>
    </p:spTree>
    <p:extLst>
      <p:ext uri="{BB962C8B-B14F-4D97-AF65-F5344CB8AC3E}">
        <p14:creationId xmlns:p14="http://schemas.microsoft.com/office/powerpoint/2010/main" xmlns="" val="129301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solidFill>
                  <a:schemeClr val="tx1"/>
                </a:solidFill>
                <a:latin typeface="Times New Roman" pitchFamily="18" charset="0"/>
                <a:cs typeface="Times New Roman" pitchFamily="18" charset="0"/>
              </a:rPr>
              <a:t>I</a:t>
            </a:r>
            <a:r>
              <a:rPr lang="en-US" sz="1200" b="0" dirty="0" smtClean="0">
                <a:solidFill>
                  <a:schemeClr val="tx1"/>
                </a:solidFill>
                <a:latin typeface="Times New Roman" pitchFamily="18" charset="0"/>
                <a:cs typeface="Times New Roman" pitchFamily="18" charset="0"/>
              </a:rPr>
              <a:t>t is </a:t>
            </a:r>
            <a:r>
              <a:rPr lang="en-US" sz="1200" b="1" i="1" dirty="0" smtClean="0">
                <a:solidFill>
                  <a:schemeClr val="tx1"/>
                </a:solidFill>
                <a:latin typeface="Times New Roman" pitchFamily="18" charset="0"/>
                <a:cs typeface="Times New Roman" pitchFamily="18" charset="0"/>
              </a:rPr>
              <a:t>absolutely necessary</a:t>
            </a:r>
            <a:r>
              <a:rPr lang="en-US" sz="1200" b="1" dirty="0" smtClean="0">
                <a:solidFill>
                  <a:schemeClr val="tx1"/>
                </a:solidFill>
                <a:latin typeface="Times New Roman" pitchFamily="18" charset="0"/>
                <a:cs typeface="Times New Roman" pitchFamily="18" charset="0"/>
              </a:rPr>
              <a:t> </a:t>
            </a:r>
            <a:r>
              <a:rPr lang="en-US" sz="1200" b="0" dirty="0" smtClean="0">
                <a:solidFill>
                  <a:schemeClr val="tx1"/>
                </a:solidFill>
                <a:latin typeface="Times New Roman" pitchFamily="18" charset="0"/>
                <a:cs typeface="Times New Roman" pitchFamily="18" charset="0"/>
              </a:rPr>
              <a:t>for medical progress that there be experiments on humans. There can be no doubt that human experimentation is necessary and desirable. Society owes a great debt to the many creative physicians and surgeons who have performed </a:t>
            </a:r>
            <a:r>
              <a:rPr lang="en-US" sz="1200" b="1" i="1" dirty="0" smtClean="0">
                <a:solidFill>
                  <a:schemeClr val="tx1"/>
                </a:solidFill>
                <a:latin typeface="Times New Roman" pitchFamily="18" charset="0"/>
                <a:cs typeface="Times New Roman" pitchFamily="18" charset="0"/>
              </a:rPr>
              <a:t>ethical</a:t>
            </a:r>
            <a:r>
              <a:rPr lang="en-US" sz="1200" b="0" dirty="0" smtClean="0">
                <a:solidFill>
                  <a:schemeClr val="tx1"/>
                </a:solidFill>
                <a:latin typeface="Times New Roman" pitchFamily="18" charset="0"/>
                <a:cs typeface="Times New Roman" pitchFamily="18" charset="0"/>
              </a:rPr>
              <a:t> experiments and advanced medical technology.</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23</a:t>
            </a:fld>
            <a:endParaRPr lang="ru-RU"/>
          </a:p>
        </p:txBody>
      </p:sp>
    </p:spTree>
    <p:extLst>
      <p:ext uri="{BB962C8B-B14F-4D97-AF65-F5344CB8AC3E}">
        <p14:creationId xmlns:p14="http://schemas.microsoft.com/office/powerpoint/2010/main" xmlns="" val="84844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Unit 731 was a covert biological and chemical warfare research and development unit of the Imperial Japanese Army that undertook lethal human experimentation during the Second Sino-Japanese War (1937–1945) and World War II. It was responsible for some of the most notorious war crimes carried out by Japanese personnel.</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24</a:t>
            </a:fld>
            <a:endParaRPr lang="ru-RU"/>
          </a:p>
        </p:txBody>
      </p:sp>
    </p:spTree>
    <p:extLst>
      <p:ext uri="{BB962C8B-B14F-4D97-AF65-F5344CB8AC3E}">
        <p14:creationId xmlns:p14="http://schemas.microsoft.com/office/powerpoint/2010/main" xmlns="" val="316792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384454B-5AB9-4C78-8A20-345FE5F2C691}" type="slidenum">
              <a:rPr lang="en-US"/>
              <a:pPr/>
              <a:t>29</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412769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 World Medical Association (WMA) was organized in 1947. All the internationally accepted ethical declarations that guide the medical profession worldwide, including the Declaration of Helsinki, stem from the WMA. The intention of the WMA is to ensure that not only are the ethical declarations taught at medical schools and discussed by practicing doctors all over the world, but that they are in daily use. </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30</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187F8AA-53B6-4DF9-BCDC-25792BEF1A5C}" type="slidenum">
              <a:rPr lang="en-US"/>
              <a:pPr/>
              <a:t>31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267582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The data for the experiment was to be collected from autopsies of the men, and they were thus deliberately left to degenerate under the ravages of tertiary syphilis—which can include tumors, heart disease, paralysis, blindness, insanity, and death. “As I see it,” one of the doctors involved explained, “we have no further interest in these patients until they die.</a:t>
            </a:r>
          </a:p>
          <a:p>
            <a:pPr algn="ctr"/>
            <a:r>
              <a:rPr lang="en-US" sz="1200" dirty="0" smtClean="0">
                <a:latin typeface="Times New Roman" pitchFamily="18" charset="0"/>
                <a:cs typeface="Times New Roman" pitchFamily="18" charset="0"/>
              </a:rPr>
              <a:t>In 1972 the Tuskegee Study was brought to public and national attention by a whistleblower, who gave information to the Washington Star and the New York Times. Heller of PHS still defended the ethics of the study, stating: "The men's status did not warrant ethical debate. They were subjects, not patients; clinical material, not sick people."</a:t>
            </a:r>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35</a:t>
            </a:fld>
            <a:endParaRPr lang="ru-RU"/>
          </a:p>
        </p:txBody>
      </p:sp>
    </p:spTree>
    <p:extLst>
      <p:ext uri="{BB962C8B-B14F-4D97-AF65-F5344CB8AC3E}">
        <p14:creationId xmlns:p14="http://schemas.microsoft.com/office/powerpoint/2010/main" xmlns="" val="427721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 addition, the scope of the project was outlined in a memo dated January 1952 that stated, "Can we get control of an individual to the point where he will do our bidding against his will and even against fundamental laws of nature, such as self-preservation?"</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36</a:t>
            </a:fld>
            <a:endParaRPr lang="ru-RU"/>
          </a:p>
        </p:txBody>
      </p:sp>
    </p:spTree>
    <p:extLst>
      <p:ext uri="{BB962C8B-B14F-4D97-AF65-F5344CB8AC3E}">
        <p14:creationId xmlns:p14="http://schemas.microsoft.com/office/powerpoint/2010/main" xmlns="" val="95593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Hospital administration tried to cover-up lack of consent, and some written consents were fraudulently obtained after the fact. Three physicians at the Hospital resigned when the administration did not seriously consider their complaints about the experiment. The chief of medicine at JCDH and the principal investigator were placed on probation for one year by the New York State medical licensing board, as a result of a unanimous guilty verdict on fraud/deceit and unprofessional conduct. Two years later, the American Cancer Society elected the principal investigator to be their Vice-President.</a:t>
            </a:r>
          </a:p>
          <a:p>
            <a:endParaRPr lang="ru-RU" dirty="0" smtClean="0"/>
          </a:p>
          <a:p>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37</a:t>
            </a:fld>
            <a:endParaRPr lang="ru-RU"/>
          </a:p>
        </p:txBody>
      </p:sp>
    </p:spTree>
    <p:extLst>
      <p:ext uri="{BB962C8B-B14F-4D97-AF65-F5344CB8AC3E}">
        <p14:creationId xmlns:p14="http://schemas.microsoft.com/office/powerpoint/2010/main" xmlns="" val="414450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Poison laboratory of the Soviet secret services, also known as Laboratory 1, Laboratory 12 and “The Chamber”, was a covert poison research and development facility of the Soviet secret police agencies.</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39</a:t>
            </a:fld>
            <a:endParaRPr lang="ru-RU"/>
          </a:p>
        </p:txBody>
      </p:sp>
    </p:spTree>
    <p:extLst>
      <p:ext uri="{BB962C8B-B14F-4D97-AF65-F5344CB8AC3E}">
        <p14:creationId xmlns:p14="http://schemas.microsoft.com/office/powerpoint/2010/main" xmlns="" val="243257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Although the exact number is not known, former apartheid army surgeons estimate that as many as 900 forced ‘sexual reassignment’ operations may have been performed between 1971 and 1989 at military hospitals, as part of a top-secret program to root out homosexuality from the service.</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40</a:t>
            </a:fld>
            <a:endParaRPr lang="ru-RU"/>
          </a:p>
        </p:txBody>
      </p:sp>
    </p:spTree>
    <p:extLst>
      <p:ext uri="{BB962C8B-B14F-4D97-AF65-F5344CB8AC3E}">
        <p14:creationId xmlns:p14="http://schemas.microsoft.com/office/powerpoint/2010/main" xmlns="" val="326772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When her handmaids were sentenced to death under government order, Cleopatra had them impregnated and subjected them to subsequent operations to open their wombs at specific times of gestation. </a:t>
            </a: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a:t>
            </a:fld>
            <a:endParaRPr lang="ru-RU"/>
          </a:p>
        </p:txBody>
      </p:sp>
    </p:spTree>
    <p:extLst>
      <p:ext uri="{BB962C8B-B14F-4D97-AF65-F5344CB8AC3E}">
        <p14:creationId xmlns:p14="http://schemas.microsoft.com/office/powerpoint/2010/main" xmlns="" val="9262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Animal experiments may demonstrate that new treatment is ineffective or dangerous</a:t>
            </a:r>
          </a:p>
          <a:p>
            <a:pPr algn="ctr"/>
            <a:r>
              <a:rPr lang="en-US" sz="1200" dirty="0" smtClean="0">
                <a:latin typeface="Times New Roman" pitchFamily="18" charset="0"/>
                <a:cs typeface="Times New Roman" pitchFamily="18" charset="0"/>
              </a:rPr>
              <a:t>Animal experiments may also disclose specific side effects. </a:t>
            </a: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44</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 researchers must do a through search of the medical and biological literature </a:t>
            </a:r>
            <a:r>
              <a:rPr lang="en-US" sz="1200" b="1" i="1" dirty="0" smtClean="0">
                <a:latin typeface="Times New Roman" pitchFamily="18" charset="0"/>
                <a:cs typeface="Times New Roman" pitchFamily="18" charset="0"/>
              </a:rPr>
              <a:t>before</a:t>
            </a:r>
            <a:r>
              <a:rPr lang="en-US" sz="1200" dirty="0" smtClean="0">
                <a:latin typeface="Times New Roman" pitchFamily="18" charset="0"/>
                <a:cs typeface="Times New Roman" pitchFamily="18" charset="0"/>
              </a:rPr>
              <a:t> doing any human experiments. Work that has been previously reported should not be repeated</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45</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It is unethical to give a control group of people a placebo when the members of the control group are suffering from a disease for which there is a treatment or palliative that has been proven to be more effective than placebo</a:t>
            </a:r>
            <a:r>
              <a:rPr lang="ru-RU" sz="1200" dirty="0" smtClean="0">
                <a:latin typeface="Times New Roman" pitchFamily="18" charset="0"/>
                <a:cs typeface="Times New Roman" pitchFamily="18" charset="0"/>
              </a:rPr>
              <a:t>.</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47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 free medical care for the remainder of his life for any disorder that has at least a 10% probability of being related to the experiment</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B. payment of loss wages that he could otherwise have reasonably earned (including financial support of spouse and children after subject's death), and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C. funeral expenses. </a:t>
            </a: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51</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In human research, the interest of science and society should never take precedence over considerations related to the well being of the subject. The interests and safeguard of patients come first. </a:t>
            </a:r>
            <a:endParaRPr lang="uk-UA"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52</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Recorded incidents of </a:t>
            </a:r>
            <a:r>
              <a:rPr lang="en-US" sz="1200" dirty="0" err="1" smtClean="0"/>
              <a:t>biowarfare</a:t>
            </a:r>
            <a:r>
              <a:rPr lang="en-US" sz="1200" dirty="0" smtClean="0"/>
              <a:t> </a:t>
            </a:r>
            <a:r>
              <a:rPr lang="en-US" sz="1200" dirty="0" err="1" smtClean="0"/>
              <a:t>harken</a:t>
            </a:r>
            <a:r>
              <a:rPr lang="en-US" sz="1200" dirty="0" smtClean="0"/>
              <a:t> back to the 6th century BC; most ancient acts involved the poisoning of wells/water supplies.</a:t>
            </a:r>
          </a:p>
          <a:p>
            <a:r>
              <a:rPr lang="en-US" sz="1200" dirty="0" smtClean="0"/>
              <a:t>The first recorded large scale act involving intentional disease spread occurred in 1346 during the siege of </a:t>
            </a:r>
            <a:r>
              <a:rPr lang="en-US" sz="1200" dirty="0" err="1" smtClean="0"/>
              <a:t>Kaffa</a:t>
            </a:r>
            <a:r>
              <a:rPr lang="en-US" sz="1200" dirty="0" smtClean="0"/>
              <a:t>, now a city in the Ukraine, when the Tartar army hurled its plague-ridden dead over the walls of the besieged city.</a:t>
            </a:r>
          </a:p>
          <a:p>
            <a:r>
              <a:rPr lang="en-US" sz="1200" dirty="0" smtClean="0"/>
              <a:t>In 1763 during the French and Indian war, there is evidence to suggest that an English general intentionally gave blankets contaminated with smallpox scabs to Native Americans loyal to the French.  The resulting epidemic decimated the tribes.</a:t>
            </a:r>
          </a:p>
          <a:p>
            <a:r>
              <a:rPr lang="en-US" sz="1200" dirty="0" smtClean="0"/>
              <a:t>The Germans had a </a:t>
            </a:r>
            <a:r>
              <a:rPr lang="en-US" sz="1200" dirty="0" err="1" smtClean="0"/>
              <a:t>bioweapons</a:t>
            </a:r>
            <a:r>
              <a:rPr lang="en-US" sz="1200" dirty="0" smtClean="0"/>
              <a:t> program in WWI. There are recorded incidents where they tried to intentionally infect horses and other transport animals with the agents of anthrax and </a:t>
            </a:r>
            <a:r>
              <a:rPr lang="en-US" sz="1200" dirty="0" err="1" smtClean="0"/>
              <a:t>glanders</a:t>
            </a:r>
            <a:r>
              <a:rPr lang="en-US" sz="1200" dirty="0" smtClean="0"/>
              <a:t>.  Soon after WWI, the Geneva protocol was signed banning biological weapons.  All countries in attendance signed except Japan.</a:t>
            </a:r>
          </a:p>
          <a:p>
            <a:r>
              <a:rPr lang="en-US" sz="1200" dirty="0" smtClean="0"/>
              <a:t>Shortly before the start of WWII, the Japanese </a:t>
            </a:r>
            <a:r>
              <a:rPr lang="en-US" sz="1200" dirty="0" err="1" smtClean="0"/>
              <a:t>bioweapons</a:t>
            </a:r>
            <a:r>
              <a:rPr lang="en-US" sz="1200" dirty="0" smtClean="0"/>
              <a:t> program began in earnest, producing agents to cause diseases such as anthrax, plague, cholera and shigellosis.  Field experiments were conducted on Chinese prisoners of war and civilians.  Tens of thousands died as a result of this testing.  One experiment involved dropping ceramic </a:t>
            </a:r>
            <a:r>
              <a:rPr lang="en-US" sz="1200" dirty="0" err="1" smtClean="0"/>
              <a:t>bomblets</a:t>
            </a:r>
            <a:r>
              <a:rPr lang="en-US" sz="1200" dirty="0" smtClean="0"/>
              <a:t> containing plague-infected fleas and grain on Chinese cities including Nanking.  The grain attracted rats which were bitten by fleas and subsequently infected with plague.  This enabled the disease to spread into the human population.</a:t>
            </a: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When reports about Japan’s </a:t>
            </a:r>
            <a:r>
              <a:rPr lang="en-US" sz="1200" dirty="0" err="1" smtClean="0"/>
              <a:t>bioweapons</a:t>
            </a:r>
            <a:r>
              <a:rPr lang="en-US" sz="1200" dirty="0" smtClean="0"/>
              <a:t> program started filtering in, President Roosevelt launched a research program on biological agents  in 1941.   George W. Merck, Merck Pharmaceuticals, was named head of the Army’s Chemical Warfare Service.  Camp </a:t>
            </a:r>
            <a:r>
              <a:rPr lang="en-US" sz="1200" dirty="0" err="1" smtClean="0"/>
              <a:t>Detrick</a:t>
            </a:r>
            <a:r>
              <a:rPr lang="en-US" sz="1200" dirty="0" smtClean="0"/>
              <a:t>, Frederick, MD, developed into a site for biological weapons research and development.</a:t>
            </a:r>
          </a:p>
          <a:p>
            <a:endParaRPr lang="en-US" sz="1200" dirty="0" smtClean="0"/>
          </a:p>
          <a:p>
            <a:r>
              <a:rPr lang="en-US" sz="1200" dirty="0" smtClean="0"/>
              <a:t>In 1946, the U.S. publicly announced its involvement in </a:t>
            </a:r>
            <a:r>
              <a:rPr lang="en-US" sz="1200" dirty="0" err="1" smtClean="0"/>
              <a:t>bioweapons</a:t>
            </a:r>
            <a:r>
              <a:rPr lang="en-US" sz="1200" dirty="0" smtClean="0"/>
              <a:t> research.  </a:t>
            </a:r>
          </a:p>
          <a:p>
            <a:endParaRPr lang="en-US" sz="1200" dirty="0" smtClean="0"/>
          </a:p>
          <a:p>
            <a:r>
              <a:rPr lang="en-US" sz="1200" dirty="0" smtClean="0"/>
              <a:t>In 1969, the World Health Organization issued a report that describes the unpredictability of biological weapons.  Later that year, President Nixon shut down the U.S. offensive biological warfare program and limited biological weapons research to defensive purposes only.  </a:t>
            </a:r>
          </a:p>
          <a:p>
            <a:endParaRPr lang="en-US" dirty="0" smtClean="0"/>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In 1972, the Biological Weapons Convention Treaty, which called for all countries to destroy their stocks of </a:t>
            </a:r>
            <a:r>
              <a:rPr lang="en-US" sz="1200" dirty="0" err="1" smtClean="0"/>
              <a:t>bioweapons</a:t>
            </a:r>
            <a:r>
              <a:rPr lang="en-US" sz="1200" dirty="0" smtClean="0"/>
              <a:t> and to cease all offensive </a:t>
            </a:r>
            <a:r>
              <a:rPr lang="en-US" sz="1200" dirty="0" err="1" smtClean="0"/>
              <a:t>bioweapons</a:t>
            </a:r>
            <a:r>
              <a:rPr lang="en-US" sz="1200" dirty="0" smtClean="0"/>
              <a:t> research, was signed by 103 nations, including the U.S. and the former Soviet Union.  The interpretation of offensive versus defensive biological weapons research is somewhat problematic.</a:t>
            </a:r>
          </a:p>
          <a:p>
            <a:r>
              <a:rPr lang="en-US" sz="1200" dirty="0" smtClean="0"/>
              <a:t>Because of the concern of laboratory-acquired smallpox infections, the WHO (World Health Organization) recommended consolidating all </a:t>
            </a:r>
            <a:r>
              <a:rPr lang="en-US" sz="1200" dirty="0" err="1" smtClean="0"/>
              <a:t>variola</a:t>
            </a:r>
            <a:r>
              <a:rPr lang="en-US" sz="1200" dirty="0" smtClean="0"/>
              <a:t> virus stocks.  Officially, only 2 laboratories, one in the U.S. and one in Russia, retained stocks of smallpox virus.  It is postulated that other laboratories in Russia and perhaps other countries maintained the smallpox virus despite this recommendation. </a:t>
            </a:r>
          </a:p>
          <a:p>
            <a:endParaRPr lang="en-US" sz="1200" dirty="0" smtClean="0"/>
          </a:p>
          <a:p>
            <a:r>
              <a:rPr lang="en-US" sz="1200" dirty="0" smtClean="0"/>
              <a:t>In 1979, </a:t>
            </a:r>
            <a:r>
              <a:rPr lang="en-US" sz="1200" i="1" dirty="0" smtClean="0"/>
              <a:t>Bacillus </a:t>
            </a:r>
            <a:r>
              <a:rPr lang="en-US" sz="1200" i="1" dirty="0" err="1" smtClean="0"/>
              <a:t>anthracis</a:t>
            </a:r>
            <a:r>
              <a:rPr lang="en-US" sz="1200" dirty="0" smtClean="0"/>
              <a:t> spores were accidentally released at a </a:t>
            </a:r>
            <a:r>
              <a:rPr lang="en-US" sz="1200" dirty="0" err="1" smtClean="0"/>
              <a:t>bioweapons</a:t>
            </a:r>
            <a:r>
              <a:rPr lang="en-US" sz="1200" dirty="0" smtClean="0"/>
              <a:t> research facility in Sverdlovsk, U.S.S.R, resulting in at least 68 deaths due to inhalational anthrax.  Most cases occurred within 2-5 days following the accident although some had longer incubation periods -- up to 43 days in one case.  This long incubation period has obvious ramifications for antibiotic post-exposure prophylaxis.</a:t>
            </a:r>
          </a:p>
          <a:p>
            <a:endParaRPr lang="en-US" sz="1200" dirty="0" smtClean="0"/>
          </a:p>
          <a:p>
            <a:r>
              <a:rPr lang="en-US" sz="1200" dirty="0" smtClean="0"/>
              <a:t>In the early 1990s, during the breakup of the former Soviet Union, scientists involved in </a:t>
            </a:r>
            <a:r>
              <a:rPr lang="en-US" sz="1200" dirty="0" err="1" smtClean="0"/>
              <a:t>bioweapons</a:t>
            </a:r>
            <a:r>
              <a:rPr lang="en-US" sz="1200" dirty="0" smtClean="0"/>
              <a:t> research defected to the West and began discussing their activities with Western government officials. </a:t>
            </a:r>
          </a:p>
          <a:p>
            <a:endParaRPr lang="en-US" sz="1200" dirty="0" smtClean="0"/>
          </a:p>
          <a:p>
            <a:endParaRPr lang="en-US" sz="1200" dirty="0" smtClean="0"/>
          </a:p>
          <a:p>
            <a:r>
              <a:rPr lang="en-US" sz="1200" dirty="0" smtClean="0"/>
              <a:t>In 1972, the Biological Weapons Convention Treaty, which called for all countries to destroy their stocks of </a:t>
            </a:r>
            <a:r>
              <a:rPr lang="en-US" sz="1200" dirty="0" err="1" smtClean="0"/>
              <a:t>bioweapons</a:t>
            </a:r>
            <a:r>
              <a:rPr lang="en-US" sz="1200" dirty="0" smtClean="0"/>
              <a:t> and to cease all offensive </a:t>
            </a:r>
            <a:r>
              <a:rPr lang="en-US" sz="1200" dirty="0" err="1" smtClean="0"/>
              <a:t>bioweapons</a:t>
            </a:r>
            <a:r>
              <a:rPr lang="en-US" sz="1200" dirty="0" smtClean="0"/>
              <a:t> research, was signed by 103 nations, including the U.S. and the former Soviet Union.  The interpretation of offensive versus defensive biological weapons research is somewhat problematic.</a:t>
            </a:r>
          </a:p>
          <a:p>
            <a:r>
              <a:rPr lang="en-US" sz="1200" dirty="0" smtClean="0"/>
              <a:t>Because of the concern of laboratory-acquired smallpox infections, the WHO (World Health Organization) recommended consolidating all </a:t>
            </a:r>
            <a:r>
              <a:rPr lang="en-US" sz="1200" dirty="0" err="1" smtClean="0"/>
              <a:t>variola</a:t>
            </a:r>
            <a:r>
              <a:rPr lang="en-US" sz="1200" dirty="0" smtClean="0"/>
              <a:t> virus stocks.  Officially, only 2 laboratories, one in the U.S. and one in Russia, retained stocks of smallpox virus.  It is postulated that other laboratories in Russia and perhaps other countries maintained the smallpox virus despite this recommendation. </a:t>
            </a:r>
          </a:p>
          <a:p>
            <a:endParaRPr lang="en-US" sz="1200" dirty="0" smtClean="0"/>
          </a:p>
          <a:p>
            <a:r>
              <a:rPr lang="en-US" sz="1200" dirty="0" smtClean="0"/>
              <a:t>In 1979, </a:t>
            </a:r>
            <a:r>
              <a:rPr lang="en-US" sz="1200" i="1" dirty="0" smtClean="0"/>
              <a:t>Bacillus </a:t>
            </a:r>
            <a:r>
              <a:rPr lang="en-US" sz="1200" i="1" dirty="0" err="1" smtClean="0"/>
              <a:t>anthracis</a:t>
            </a:r>
            <a:r>
              <a:rPr lang="en-US" sz="1200" dirty="0" smtClean="0"/>
              <a:t> spores were accidentally released at a </a:t>
            </a:r>
            <a:r>
              <a:rPr lang="en-US" sz="1200" dirty="0" err="1" smtClean="0"/>
              <a:t>bioweapons</a:t>
            </a:r>
            <a:r>
              <a:rPr lang="en-US" sz="1200" dirty="0" smtClean="0"/>
              <a:t> research facility in Sverdlovsk, U.S.S.R, resulting in at least 68 deaths due to inhalational anthrax.  Most cases occurred within 2-5 days following the accident although some had longer incubation periods -- up to 43 days in one case.  This long incubation period has obvious ramifications for antibiotic post-exposure prophylaxis.</a:t>
            </a:r>
          </a:p>
          <a:p>
            <a:endParaRPr lang="en-US" sz="1200" dirty="0" smtClean="0"/>
          </a:p>
          <a:p>
            <a:r>
              <a:rPr lang="en-US" sz="1200" dirty="0" smtClean="0"/>
              <a:t>In the early 1990s, during the breakup of the former Soviet Union, scientists involved in </a:t>
            </a:r>
            <a:r>
              <a:rPr lang="en-US" sz="1200" dirty="0" err="1" smtClean="0"/>
              <a:t>bioweapons</a:t>
            </a:r>
            <a:r>
              <a:rPr lang="en-US" sz="1200" dirty="0" smtClean="0"/>
              <a:t> research defected to the West and began discussing their activities with Western government officials. </a:t>
            </a:r>
          </a:p>
          <a:p>
            <a:endParaRPr lang="en-US" sz="1200" dirty="0" smtClean="0"/>
          </a:p>
          <a:p>
            <a:endParaRPr lang="en-US" sz="1200" dirty="0" smtClean="0"/>
          </a:p>
          <a:p>
            <a:endParaRPr lang="en-US" sz="1200" dirty="0" smtClean="0"/>
          </a:p>
          <a:p>
            <a:endParaRPr lang="en-US" sz="1200" dirty="0" smtClean="0"/>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This is a picture of the </a:t>
            </a:r>
            <a:r>
              <a:rPr lang="en-US" sz="1200" dirty="0" err="1" smtClean="0"/>
              <a:t>Bhagwan</a:t>
            </a:r>
            <a:r>
              <a:rPr lang="en-US" sz="1200" dirty="0" smtClean="0"/>
              <a:t> </a:t>
            </a:r>
            <a:r>
              <a:rPr lang="en-US" sz="1200" dirty="0" err="1" smtClean="0"/>
              <a:t>Shri</a:t>
            </a:r>
            <a:r>
              <a:rPr lang="en-US" sz="1200" dirty="0" smtClean="0"/>
              <a:t> Rajneesh (“BAA-</a:t>
            </a:r>
            <a:r>
              <a:rPr lang="en-US" sz="1200" dirty="0" err="1" smtClean="0"/>
              <a:t>gwahn</a:t>
            </a:r>
            <a:r>
              <a:rPr lang="en-US" sz="1200" dirty="0" smtClean="0"/>
              <a:t> SHREE </a:t>
            </a:r>
            <a:r>
              <a:rPr lang="en-US" sz="1200" dirty="0" err="1" smtClean="0"/>
              <a:t>Rahj</a:t>
            </a:r>
            <a:r>
              <a:rPr lang="en-US" sz="1200" dirty="0" smtClean="0"/>
              <a:t>-NEESH”), leader of a religious cult near the town of The </a:t>
            </a:r>
            <a:r>
              <a:rPr lang="en-US" sz="1200" dirty="0" err="1" smtClean="0"/>
              <a:t>Dalles</a:t>
            </a:r>
            <a:r>
              <a:rPr lang="en-US" sz="1200" dirty="0" smtClean="0"/>
              <a:t>, Oregon. </a:t>
            </a:r>
          </a:p>
          <a:p>
            <a:r>
              <a:rPr lang="en-US" sz="1200" dirty="0" smtClean="0"/>
              <a:t>In 1984, members of the Rajneeshee (“</a:t>
            </a:r>
            <a:r>
              <a:rPr lang="en-US" sz="1200" dirty="0" err="1" smtClean="0"/>
              <a:t>Rahj</a:t>
            </a:r>
            <a:r>
              <a:rPr lang="en-US" sz="1200" dirty="0" smtClean="0"/>
              <a:t>-NEE-</a:t>
            </a:r>
            <a:r>
              <a:rPr lang="en-US" sz="1200" dirty="0" err="1" smtClean="0"/>
              <a:t>shee</a:t>
            </a:r>
            <a:r>
              <a:rPr lang="en-US" sz="1200" dirty="0" smtClean="0"/>
              <a:t>”) cult intentionally contaminated restaurant salad bars in Oregon with </a:t>
            </a:r>
            <a:r>
              <a:rPr lang="en-US" sz="1200" i="1" dirty="0" smtClean="0"/>
              <a:t>Salmonella </a:t>
            </a:r>
            <a:r>
              <a:rPr lang="en-US" sz="1200" dirty="0" err="1" smtClean="0"/>
              <a:t>typhimurium</a:t>
            </a:r>
            <a:r>
              <a:rPr lang="en-US" sz="1200" dirty="0" smtClean="0"/>
              <a:t>.  Over 750 persons were infected, and 40 hospitalized.  Fortunately there were no fatalities. The act was a dry-run of a plan to influence the outcome of a local election.  The cult members planned to infect enough of the population so that they would be unable to vote thus enabling the cult members to vote themselves into office.  Despite their creative attempts at democracy, they still lost the election.</a:t>
            </a:r>
          </a:p>
          <a:p>
            <a:r>
              <a:rPr lang="en-US" sz="1200" dirty="0" smtClean="0"/>
              <a:t>Since naturally occurring outbreaks of </a:t>
            </a:r>
            <a:r>
              <a:rPr lang="en-US" sz="1200" i="1" dirty="0" smtClean="0"/>
              <a:t>Salmonella </a:t>
            </a:r>
            <a:r>
              <a:rPr lang="en-US" sz="1200" dirty="0" err="1" smtClean="0"/>
              <a:t>typhimurium</a:t>
            </a:r>
            <a:r>
              <a:rPr lang="en-US" sz="1200" i="1" dirty="0" smtClean="0"/>
              <a:t> </a:t>
            </a:r>
            <a:r>
              <a:rPr lang="en-US" sz="1200" dirty="0" smtClean="0"/>
              <a:t>occur frequently, it was difficult to prove this incident occurred intentionally. The cause of this outbreak wasn’t known until one of the cult members confessed to the plot over a year after the outbreak occurred.</a:t>
            </a:r>
          </a:p>
          <a:p>
            <a:endParaRPr lang="en-US" sz="1200" dirty="0" smtClean="0"/>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59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97CF-DBC5-473E-8366-BB13F2DC3472}" type="slidenum">
              <a:rPr lang="en-US"/>
              <a:pPr/>
              <a:t>61</a:t>
            </a:fld>
            <a:endParaRPr lang="en-US"/>
          </a:p>
        </p:txBody>
      </p:sp>
      <p:sp>
        <p:nvSpPr>
          <p:cNvPr id="622594" name="Rectangle 2"/>
          <p:cNvSpPr>
            <a:spLocks noChangeArrowheads="1" noTextEdit="1"/>
          </p:cNvSpPr>
          <p:nvPr>
            <p:ph type="sldImg"/>
          </p:nvPr>
        </p:nvSpPr>
        <p:spPr>
          <a:ln/>
        </p:spPr>
      </p:sp>
      <p:sp>
        <p:nvSpPr>
          <p:cNvPr id="622595" name="Rectangle 3"/>
          <p:cNvSpPr>
            <a:spLocks noGrp="1" noChangeArrowheads="1"/>
          </p:cNvSpPr>
          <p:nvPr>
            <p:ph type="body" idx="1"/>
          </p:nvPr>
        </p:nvSpPr>
        <p:spPr/>
        <p:txBody>
          <a:bodyPr/>
          <a:lstStyle/>
          <a:p>
            <a:r>
              <a:rPr lang="en-US" sz="1000" dirty="0"/>
              <a:t>The Minnesota Patriots Council was formed in the early 1970s by a retired Air Force colonel who held strong anti-government beliefs.  In 1991, members of the Patriots Council extracted toxin from castor beans in order to make </a:t>
            </a:r>
            <a:r>
              <a:rPr lang="en-US" sz="1000" dirty="0" err="1"/>
              <a:t>ricin</a:t>
            </a:r>
            <a:r>
              <a:rPr lang="en-US" sz="1000" dirty="0"/>
              <a:t> (“RYE-sin”), a potent toxin.  Patriots Council members discussed killing certain law enforcement and IRS officials by putting </a:t>
            </a:r>
            <a:r>
              <a:rPr lang="en-US" sz="1000" dirty="0" err="1"/>
              <a:t>ricin</a:t>
            </a:r>
            <a:r>
              <a:rPr lang="en-US" sz="1000" dirty="0"/>
              <a:t> on their targets’ shoes, doorknobs or vehicles. The </a:t>
            </a:r>
            <a:r>
              <a:rPr lang="en-US" sz="1000" dirty="0" err="1"/>
              <a:t>ricin</a:t>
            </a:r>
            <a:r>
              <a:rPr lang="en-US" sz="1000" dirty="0"/>
              <a:t> with mixed with a solvent so it could be absorbed </a:t>
            </a:r>
            <a:r>
              <a:rPr lang="en-US" sz="1000" dirty="0" err="1"/>
              <a:t>dermally</a:t>
            </a:r>
            <a:r>
              <a:rPr lang="en-US" sz="1000" dirty="0"/>
              <a:t>.  Fortunately their plan was foiled when members of the group alerted law enforcement.  Laboratory analysis indicated the amount of </a:t>
            </a:r>
            <a:r>
              <a:rPr lang="en-US" sz="1000" dirty="0" err="1"/>
              <a:t>ricin</a:t>
            </a:r>
            <a:r>
              <a:rPr lang="en-US" sz="1000" dirty="0"/>
              <a:t> in the mixture was enough to kill 129 people.</a:t>
            </a:r>
          </a:p>
          <a:p>
            <a:endParaRPr lang="en-US" sz="1000" dirty="0"/>
          </a:p>
          <a:p>
            <a:r>
              <a:rPr lang="en-US" sz="1000" dirty="0"/>
              <a:t>The Council members, 4 in all, were the first Americans arrested under the 1989 Biological Weapons Anti-Terrorism Act.  All 4 were convicted and sentenced to prison terms ranging from 33 months to 4 years.</a:t>
            </a:r>
          </a:p>
          <a:p>
            <a:endParaRPr lang="en-US" sz="1000" dirty="0"/>
          </a:p>
          <a:p>
            <a:r>
              <a:rPr lang="en-US" sz="1000" dirty="0"/>
              <a:t>Reference:</a:t>
            </a:r>
          </a:p>
          <a:p>
            <a:r>
              <a:rPr lang="en-US" sz="1000" dirty="0"/>
              <a:t>Smithson AE, Levy LA.  Ataxia: the chemical and biological terrorism threat and the US Response.  The Henry L. Stimson Center.  1999.   </a:t>
            </a:r>
          </a:p>
          <a:p>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Prisoners were coerced</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into participating; they did not willingly volunteer and there was never informed consent Typically, the experiments resulted in death, disfigurement</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or permanent disability and as such can be considered as examples of medical torture</a:t>
            </a:r>
            <a:r>
              <a:rPr lang="ru-RU" sz="1200" dirty="0" smtClean="0">
                <a:latin typeface="Times New Roman" pitchFamily="18" charset="0"/>
                <a:cs typeface="Times New Roman" pitchFamily="18" charset="0"/>
              </a:rPr>
              <a:t>.</a:t>
            </a:r>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10</a:t>
            </a:fld>
            <a:endParaRPr lang="ru-RU"/>
          </a:p>
        </p:txBody>
      </p:sp>
    </p:spTree>
    <p:extLst>
      <p:ext uri="{BB962C8B-B14F-4D97-AF65-F5344CB8AC3E}">
        <p14:creationId xmlns:p14="http://schemas.microsoft.com/office/powerpoint/2010/main" xmlns="" val="4051980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DE812-4842-4FFA-A86F-7833BDE11A70}" type="slidenum">
              <a:rPr lang="en-US"/>
              <a:pPr/>
              <a:t>62</a:t>
            </a:fld>
            <a:endParaRPr lang="en-US"/>
          </a:p>
        </p:txBody>
      </p:sp>
      <p:sp>
        <p:nvSpPr>
          <p:cNvPr id="709634" name="Rectangle 2"/>
          <p:cNvSpPr>
            <a:spLocks noChangeArrowheads="1" noTextEdit="1"/>
          </p:cNvSpPr>
          <p:nvPr>
            <p:ph type="sldImg"/>
          </p:nvPr>
        </p:nvSpPr>
        <p:spPr>
          <a:ln/>
        </p:spPr>
      </p:sp>
      <p:sp>
        <p:nvSpPr>
          <p:cNvPr id="709635" name="Rectangle 3"/>
          <p:cNvSpPr>
            <a:spLocks noGrp="1" noChangeArrowheads="1"/>
          </p:cNvSpPr>
          <p:nvPr>
            <p:ph type="body" idx="1"/>
          </p:nvPr>
        </p:nvSpPr>
        <p:spPr/>
        <p:txBody>
          <a:bodyPr/>
          <a:lstStyle/>
          <a:p>
            <a:r>
              <a:rPr lang="en-US" sz="1000" dirty="0"/>
              <a:t>The doomsday religious cult </a:t>
            </a:r>
            <a:r>
              <a:rPr lang="en-US" sz="1000" dirty="0" err="1"/>
              <a:t>Aum</a:t>
            </a:r>
            <a:r>
              <a:rPr lang="en-US" sz="1000" dirty="0"/>
              <a:t> </a:t>
            </a:r>
            <a:r>
              <a:rPr lang="en-US" sz="1000" dirty="0" err="1"/>
              <a:t>Shinrikyo</a:t>
            </a:r>
            <a:r>
              <a:rPr lang="en-US" sz="1000" dirty="0"/>
              <a:t> launched at least 10 bio- and chemical-weapons attacks in Japan before actually causing illness.  In 1995, cult members placed plastic bags containing the deadly nerve gas </a:t>
            </a:r>
            <a:r>
              <a:rPr lang="en-US" sz="1000" dirty="0" err="1"/>
              <a:t>sarin</a:t>
            </a:r>
            <a:r>
              <a:rPr lang="en-US" sz="1000" dirty="0"/>
              <a:t> on trains in the Tokyo subway.  The bags were punctured by a cult member with an umbrella tip causing the gas to be released, spreading throughout the car.  The cult members then quickly exited the train.    </a:t>
            </a:r>
          </a:p>
          <a:p>
            <a:r>
              <a:rPr lang="en-US" sz="1000" dirty="0"/>
              <a:t>At the end of the day, 15 subway systems had been affected, 12 persons died, 3,800 were injured, and scores of worried well overwhelmed the medical system.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67F18-3FFD-45F8-BE7A-CD3BF1F33FBE}" type="slidenum">
              <a:rPr lang="en-US"/>
              <a:pPr/>
              <a:t>63</a:t>
            </a:fld>
            <a:endParaRPr lang="en-US"/>
          </a:p>
        </p:txBody>
      </p:sp>
      <p:sp>
        <p:nvSpPr>
          <p:cNvPr id="710658" name="Rectangle 2"/>
          <p:cNvSpPr>
            <a:spLocks noChangeArrowheads="1" noTextEdit="1"/>
          </p:cNvSpPr>
          <p:nvPr>
            <p:ph type="sldImg"/>
          </p:nvPr>
        </p:nvSpPr>
        <p:spPr>
          <a:ln/>
        </p:spPr>
      </p:sp>
      <p:sp>
        <p:nvSpPr>
          <p:cNvPr id="710659" name="Rectangle 3"/>
          <p:cNvSpPr>
            <a:spLocks noGrp="1" noChangeArrowheads="1"/>
          </p:cNvSpPr>
          <p:nvPr>
            <p:ph type="body" idx="1"/>
          </p:nvPr>
        </p:nvSpPr>
        <p:spPr/>
        <p:txBody>
          <a:bodyPr/>
          <a:lstStyle/>
          <a:p>
            <a:r>
              <a:rPr lang="en-US" sz="1000" dirty="0"/>
              <a:t>During the Gulf War in 1991, the United Nations confirmed that Iraq had </a:t>
            </a:r>
            <a:r>
              <a:rPr lang="en-US" sz="1000" dirty="0" err="1"/>
              <a:t>weaponized</a:t>
            </a:r>
            <a:r>
              <a:rPr lang="en-US" sz="1000" dirty="0"/>
              <a:t> anthrax, botulism and </a:t>
            </a:r>
            <a:r>
              <a:rPr lang="en-US" sz="1000" dirty="0" err="1"/>
              <a:t>ricin</a:t>
            </a:r>
            <a:r>
              <a:rPr lang="en-US" sz="1000" dirty="0"/>
              <a:t>.  An anthrax vaccination program was initiated for troops engaged in Operation Desert Storm.  (After the war, Iraq admitted testing </a:t>
            </a:r>
            <a:r>
              <a:rPr lang="en-US" sz="1000" dirty="0" err="1"/>
              <a:t>weaponized</a:t>
            </a:r>
            <a:r>
              <a:rPr lang="en-US" sz="1000" dirty="0"/>
              <a:t> anthrax in missiles.)</a:t>
            </a:r>
          </a:p>
          <a:p>
            <a:endParaRPr lang="en-US" sz="1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60638-B0F5-452C-BA15-C86F8D1CE2CC}" type="slidenum">
              <a:rPr lang="en-US"/>
              <a:pPr/>
              <a:t>64</a:t>
            </a:fld>
            <a:endParaRPr lang="en-US"/>
          </a:p>
        </p:txBody>
      </p:sp>
      <p:sp>
        <p:nvSpPr>
          <p:cNvPr id="711682" name="Rectangle 2"/>
          <p:cNvSpPr>
            <a:spLocks noChangeArrowheads="1" noTextEdit="1"/>
          </p:cNvSpPr>
          <p:nvPr>
            <p:ph type="sldImg"/>
          </p:nvPr>
        </p:nvSpPr>
        <p:spPr>
          <a:ln/>
        </p:spPr>
      </p:sp>
      <p:sp>
        <p:nvSpPr>
          <p:cNvPr id="711683" name="Rectangle 3"/>
          <p:cNvSpPr>
            <a:spLocks noGrp="1" noChangeArrowheads="1"/>
          </p:cNvSpPr>
          <p:nvPr>
            <p:ph type="body" idx="1"/>
          </p:nvPr>
        </p:nvSpPr>
        <p:spPr/>
        <p:txBody>
          <a:bodyPr/>
          <a:lstStyle/>
          <a:p>
            <a:r>
              <a:rPr lang="en-US" sz="1000" dirty="0"/>
              <a:t>In 1992, the former deputy chief of research and production for the U.S.S.R.’s program, Dr. Ken </a:t>
            </a:r>
            <a:r>
              <a:rPr lang="en-US" sz="1000" dirty="0" err="1"/>
              <a:t>Alibek</a:t>
            </a:r>
            <a:r>
              <a:rPr lang="en-US" sz="1000" dirty="0"/>
              <a:t>, defected to the United States.   </a:t>
            </a:r>
          </a:p>
          <a:p>
            <a:r>
              <a:rPr lang="en-US" sz="1000" dirty="0"/>
              <a:t>In his 1999 book, “Biohazard,” Dr. </a:t>
            </a:r>
            <a:r>
              <a:rPr lang="en-US" sz="1000" dirty="0" err="1"/>
              <a:t>Alibek</a:t>
            </a:r>
            <a:r>
              <a:rPr lang="en-US" sz="1000" dirty="0"/>
              <a:t> discusses secrets of the world’s largest </a:t>
            </a:r>
            <a:r>
              <a:rPr lang="en-US" sz="1000" dirty="0" err="1"/>
              <a:t>bioweapons</a:t>
            </a:r>
            <a:r>
              <a:rPr lang="en-US" sz="1000" dirty="0"/>
              <a:t> program, such as the program’s capability to use </a:t>
            </a:r>
            <a:r>
              <a:rPr lang="en-US" sz="1000" dirty="0" err="1"/>
              <a:t>weaponized</a:t>
            </a:r>
            <a:r>
              <a:rPr lang="en-US" sz="1000" dirty="0"/>
              <a:t> smallpox virus in ICBM (Inter-Continental Ballistic Missiles) and other types of bombs.</a:t>
            </a:r>
          </a:p>
          <a:p>
            <a:r>
              <a:rPr lang="en-US" sz="1000" dirty="0"/>
              <a:t>The USSR’s </a:t>
            </a:r>
            <a:r>
              <a:rPr lang="en-US" sz="1000" dirty="0" err="1"/>
              <a:t>bioweapons</a:t>
            </a:r>
            <a:r>
              <a:rPr lang="en-US" sz="1000" dirty="0"/>
              <a:t> program operated at a high intensity to develop and produce </a:t>
            </a:r>
            <a:r>
              <a:rPr lang="en-US" sz="1000" dirty="0" err="1"/>
              <a:t>bioweapons</a:t>
            </a:r>
            <a:r>
              <a:rPr lang="en-US" sz="1000" dirty="0"/>
              <a:t> through the early 1990s.  At one time the program had 47 </a:t>
            </a:r>
            <a:r>
              <a:rPr lang="en-US" sz="1000" dirty="0" err="1"/>
              <a:t>bioweapons</a:t>
            </a:r>
            <a:r>
              <a:rPr lang="en-US" sz="1000" dirty="0"/>
              <a:t> labs and testing facilities employing approximately 50,000 scientists. </a:t>
            </a:r>
          </a:p>
          <a:p>
            <a:endParaRPr lang="en-US" sz="10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5CDA7-2D1A-4C52-B5EC-A29F14E03497}" type="slidenum">
              <a:rPr lang="en-US"/>
              <a:pPr/>
              <a:t>65</a:t>
            </a:fld>
            <a:endParaRPr lang="en-US"/>
          </a:p>
        </p:txBody>
      </p:sp>
      <p:sp>
        <p:nvSpPr>
          <p:cNvPr id="794626" name="Rectangle 2"/>
          <p:cNvSpPr>
            <a:spLocks noChangeArrowheads="1" noTextEdit="1"/>
          </p:cNvSpPr>
          <p:nvPr>
            <p:ph type="sldImg"/>
          </p:nvPr>
        </p:nvSpPr>
        <p:spPr>
          <a:ln/>
        </p:spPr>
      </p:sp>
      <p:sp>
        <p:nvSpPr>
          <p:cNvPr id="794627" name="Rectangle 3"/>
          <p:cNvSpPr>
            <a:spLocks noGrp="1" noChangeArrowheads="1"/>
          </p:cNvSpPr>
          <p:nvPr>
            <p:ph type="body" idx="1"/>
          </p:nvPr>
        </p:nvSpPr>
        <p:spPr/>
        <p:txBody>
          <a:bodyPr/>
          <a:lstStyle/>
          <a:p>
            <a:r>
              <a:rPr lang="en-US" sz="1000" dirty="0"/>
              <a:t>Level A agents cause the diseases of most concern.  </a:t>
            </a:r>
          </a:p>
          <a:p>
            <a:r>
              <a:rPr lang="en-US" sz="1000" dirty="0"/>
              <a:t>They include anthrax, caused by </a:t>
            </a:r>
            <a:r>
              <a:rPr lang="en-US" sz="1000" i="1" dirty="0"/>
              <a:t>Bacillus </a:t>
            </a:r>
            <a:r>
              <a:rPr lang="en-US" sz="1000" i="1" dirty="0" err="1"/>
              <a:t>anthracis</a:t>
            </a:r>
            <a:r>
              <a:rPr lang="en-US" sz="1000" i="1" dirty="0"/>
              <a:t>,</a:t>
            </a:r>
            <a:r>
              <a:rPr lang="en-US" sz="1000" dirty="0"/>
              <a:t> smallpox caused by </a:t>
            </a:r>
            <a:r>
              <a:rPr lang="en-US" sz="1000" i="1" dirty="0" err="1"/>
              <a:t>Variola</a:t>
            </a:r>
            <a:r>
              <a:rPr lang="en-US" sz="1000" i="1" dirty="0"/>
              <a:t> </a:t>
            </a:r>
            <a:r>
              <a:rPr lang="en-US" sz="1000" dirty="0"/>
              <a:t>virus, plague for which </a:t>
            </a:r>
            <a:r>
              <a:rPr lang="en-US" sz="1000" i="1" dirty="0" err="1"/>
              <a:t>Yersina</a:t>
            </a:r>
            <a:r>
              <a:rPr lang="en-US" sz="1000" i="1" dirty="0"/>
              <a:t> </a:t>
            </a:r>
            <a:r>
              <a:rPr lang="en-US" sz="1000" i="1" dirty="0" err="1"/>
              <a:t>pesti</a:t>
            </a:r>
            <a:r>
              <a:rPr lang="en-US" sz="1000" dirty="0" err="1"/>
              <a:t>s</a:t>
            </a:r>
            <a:r>
              <a:rPr lang="en-US" sz="1000" dirty="0"/>
              <a:t> is the infectious organism, </a:t>
            </a:r>
            <a:r>
              <a:rPr lang="en-US" sz="1000" dirty="0" err="1"/>
              <a:t>botulinum</a:t>
            </a:r>
            <a:r>
              <a:rPr lang="en-US" sz="1000" dirty="0"/>
              <a:t> toxin from </a:t>
            </a:r>
            <a:r>
              <a:rPr lang="en-US" sz="1000" i="1" dirty="0"/>
              <a:t>Clostridium </a:t>
            </a:r>
            <a:r>
              <a:rPr lang="en-US" sz="1000" i="1" dirty="0" err="1"/>
              <a:t>botulinum</a:t>
            </a:r>
            <a:r>
              <a:rPr lang="en-US" sz="1000" dirty="0"/>
              <a:t> and tularemia, resulting from infection by </a:t>
            </a:r>
            <a:r>
              <a:rPr lang="en-US" sz="1000" i="1" dirty="0" err="1"/>
              <a:t>Francisella</a:t>
            </a:r>
            <a:r>
              <a:rPr lang="en-US" sz="1000" i="1" dirty="0"/>
              <a:t> </a:t>
            </a:r>
            <a:r>
              <a:rPr lang="en-US" sz="1000" i="1" dirty="0" err="1"/>
              <a:t>tularensis</a:t>
            </a:r>
            <a:r>
              <a:rPr lang="en-US" sz="1000" dirty="0"/>
              <a:t>.  Viral hemorrhagic fevers are caused by 4 distinct groups of RNA viruses.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80130-5D53-45E9-B0EE-7783FC66C889}" type="slidenum">
              <a:rPr lang="en-US"/>
              <a:pPr/>
              <a:t>66</a:t>
            </a:fld>
            <a:endParaRPr lang="en-US"/>
          </a:p>
        </p:txBody>
      </p:sp>
      <p:sp>
        <p:nvSpPr>
          <p:cNvPr id="719874" name="Rectangle 2"/>
          <p:cNvSpPr>
            <a:spLocks noChangeArrowheads="1" noTextEdit="1"/>
          </p:cNvSpPr>
          <p:nvPr>
            <p:ph type="sldImg"/>
          </p:nvPr>
        </p:nvSpPr>
        <p:spPr>
          <a:ln/>
        </p:spPr>
      </p:sp>
      <p:sp>
        <p:nvSpPr>
          <p:cNvPr id="719875" name="Rectangle 3"/>
          <p:cNvSpPr>
            <a:spLocks noGrp="1" noChangeArrowheads="1"/>
          </p:cNvSpPr>
          <p:nvPr>
            <p:ph type="body" idx="1"/>
          </p:nvPr>
        </p:nvSpPr>
        <p:spPr/>
        <p:txBody>
          <a:bodyPr/>
          <a:lstStyle/>
          <a:p>
            <a:r>
              <a:rPr lang="en-US" sz="1000" dirty="0"/>
              <a:t>From the epidemiologic perspective, indicators of a potential bioterrorism event include a tight cluster of cases, high attack rate amongst the exposed, geographic correlates of exposure, an “exotic” disease for the area, for example a plague case in Minnesota who had no natural exposures, unusual clinical presentation, symptoms present at an unusual time of year - for example, a lot of patients presenting with flu-like symptoms in the middle of summer, and evidence of unusual disease or deaths in animals.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 victims were either naked or dressed in aviator suits and submerged in water. Others were taken outside into the freezing cold and strapped down naked.</a:t>
            </a: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11</a:t>
            </a:fld>
            <a:endParaRPr lang="ru-RU"/>
          </a:p>
        </p:txBody>
      </p:sp>
    </p:spTree>
    <p:extLst>
      <p:ext uri="{BB962C8B-B14F-4D97-AF65-F5344CB8AC3E}">
        <p14:creationId xmlns:p14="http://schemas.microsoft.com/office/powerpoint/2010/main" xmlns="" val="281385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Once </a:t>
            </a:r>
            <a:r>
              <a:rPr lang="en-US" sz="1200" dirty="0" err="1" smtClean="0">
                <a:latin typeface="Times New Roman" pitchFamily="18" charset="0"/>
                <a:cs typeface="Times New Roman" pitchFamily="18" charset="0"/>
              </a:rPr>
              <a:t>Mengele’s</a:t>
            </a:r>
            <a:r>
              <a:rPr lang="en-US" sz="1200" dirty="0" smtClean="0">
                <a:latin typeface="Times New Roman" pitchFamily="18" charset="0"/>
                <a:cs typeface="Times New Roman" pitchFamily="18" charset="0"/>
              </a:rPr>
              <a:t> assistant rounded up 14 pairs of Roma twins during the night. </a:t>
            </a:r>
            <a:r>
              <a:rPr lang="en-US" sz="1200" dirty="0" err="1" smtClean="0">
                <a:latin typeface="Times New Roman" pitchFamily="18" charset="0"/>
                <a:cs typeface="Times New Roman" pitchFamily="18" charset="0"/>
              </a:rPr>
              <a:t>Mengele</a:t>
            </a:r>
            <a:r>
              <a:rPr lang="en-US" sz="1200" dirty="0" smtClean="0">
                <a:latin typeface="Times New Roman" pitchFamily="18" charset="0"/>
                <a:cs typeface="Times New Roman" pitchFamily="18" charset="0"/>
              </a:rPr>
              <a:t> placed them on his polished marble dissection table and put them to sleep. He then injected chloroform into their hearts, killing them instantly. </a:t>
            </a:r>
            <a:r>
              <a:rPr lang="en-US" sz="1200" dirty="0" err="1" smtClean="0">
                <a:latin typeface="Times New Roman" pitchFamily="18" charset="0"/>
                <a:cs typeface="Times New Roman" pitchFamily="18" charset="0"/>
              </a:rPr>
              <a:t>Mengele</a:t>
            </a:r>
            <a:r>
              <a:rPr lang="en-US" sz="1200" dirty="0" smtClean="0">
                <a:latin typeface="Times New Roman" pitchFamily="18" charset="0"/>
                <a:cs typeface="Times New Roman" pitchFamily="18" charset="0"/>
              </a:rPr>
              <a:t> then began dissecting and meticulously noting each and every piece of the twins’ bodies.</a:t>
            </a:r>
            <a:endParaRPr lang="ru-RU"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12</a:t>
            </a:fld>
            <a:endParaRPr lang="ru-RU"/>
          </a:p>
        </p:txBody>
      </p:sp>
    </p:spTree>
    <p:extLst>
      <p:ext uri="{BB962C8B-B14F-4D97-AF65-F5344CB8AC3E}">
        <p14:creationId xmlns:p14="http://schemas.microsoft.com/office/powerpoint/2010/main" xmlns="" val="64491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 [</a:t>
            </a:r>
            <a:r>
              <a:rPr lang="en-US" sz="1200" dirty="0" err="1" smtClean="0"/>
              <a:t>Eppinger</a:t>
            </a:r>
            <a:r>
              <a:rPr lang="en-US" sz="1200" dirty="0" smtClean="0"/>
              <a:t> killed himself on September 25, 1946, exactly one month before he was scheduled to testify in the Nuremberg trial. The New York Times obituary stated that he had committed suicide by poison]</a:t>
            </a:r>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18</a:t>
            </a:fld>
            <a:endParaRPr lang="ru-RU"/>
          </a:p>
        </p:txBody>
      </p:sp>
    </p:spTree>
    <p:extLst>
      <p:ext uri="{BB962C8B-B14F-4D97-AF65-F5344CB8AC3E}">
        <p14:creationId xmlns:p14="http://schemas.microsoft.com/office/powerpoint/2010/main" xmlns="" val="222114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a:t>
            </a:r>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20</a:t>
            </a:fld>
            <a:endParaRPr lang="ru-RU"/>
          </a:p>
        </p:txBody>
      </p:sp>
    </p:spTree>
    <p:extLst>
      <p:ext uri="{BB962C8B-B14F-4D97-AF65-F5344CB8AC3E}">
        <p14:creationId xmlns:p14="http://schemas.microsoft.com/office/powerpoint/2010/main" xmlns="" val="323049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err="1" smtClean="0">
                <a:latin typeface="Times New Roman" pitchFamily="18" charset="0"/>
                <a:cs typeface="Times New Roman" pitchFamily="18" charset="0"/>
              </a:rPr>
              <a:t>Rascher</a:t>
            </a:r>
            <a:r>
              <a:rPr lang="en-US" sz="1200" dirty="0" smtClean="0">
                <a:latin typeface="Times New Roman" pitchFamily="18" charset="0"/>
                <a:cs typeface="Times New Roman" pitchFamily="18" charset="0"/>
              </a:rPr>
              <a:t> would also shoot his Russian prisoners in the spleen whenever he needed extra blood to test. </a:t>
            </a:r>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21</a:t>
            </a:fld>
            <a:endParaRPr lang="ru-RU"/>
          </a:p>
        </p:txBody>
      </p:sp>
    </p:spTree>
    <p:extLst>
      <p:ext uri="{BB962C8B-B14F-4D97-AF65-F5344CB8AC3E}">
        <p14:creationId xmlns:p14="http://schemas.microsoft.com/office/powerpoint/2010/main" xmlns="" val="346015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 German Armed Forces suffered heavy casualties on the Russian Front in 1941 to 1943 because of gas gangrene. These casualties and other combat-related infections created an interest in a chemotherapeutic, rather than surgical treatment. [Wounds deliberately inflicted on the experimental subjects were infected with bacteria such as streptococcus, gas gangrene and tetanus. Circulation of blood was interrupted by tying off blood vessels at both ends of the wound to create a condition similar to that of a battlefield wound].</a:t>
            </a:r>
            <a:endParaRPr lang="uk-UA" dirty="0"/>
          </a:p>
        </p:txBody>
      </p:sp>
      <p:sp>
        <p:nvSpPr>
          <p:cNvPr id="4" name="Номер слайда 3"/>
          <p:cNvSpPr>
            <a:spLocks noGrp="1"/>
          </p:cNvSpPr>
          <p:nvPr>
            <p:ph type="sldNum" sz="quarter" idx="10"/>
          </p:nvPr>
        </p:nvSpPr>
        <p:spPr/>
        <p:txBody>
          <a:bodyPr/>
          <a:lstStyle/>
          <a:p>
            <a:fld id="{4DE4F5E2-0260-486E-A9D6-5556546E1FFC}" type="slidenum">
              <a:rPr lang="ru-RU" smtClean="0"/>
              <a:pPr/>
              <a:t>22</a:t>
            </a:fld>
            <a:endParaRPr lang="ru-RU"/>
          </a:p>
        </p:txBody>
      </p:sp>
    </p:spTree>
    <p:extLst>
      <p:ext uri="{BB962C8B-B14F-4D97-AF65-F5344CB8AC3E}">
        <p14:creationId xmlns:p14="http://schemas.microsoft.com/office/powerpoint/2010/main" xmlns="" val="218493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18.09.2015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18.09.2015</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1.gif"/></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3998" cy="1511288"/>
          </a:xfrm>
        </p:spPr>
        <p:txBody>
          <a:bodyPr>
            <a:noAutofit/>
          </a:bodyPr>
          <a:lstStyle/>
          <a:p>
            <a:pPr algn="ctr"/>
            <a:r>
              <a:rPr lang="en-US" sz="2800" dirty="0" smtClean="0"/>
              <a:t>BIOETHICS  OF THE MEDICO-BIOLOGICAL EXPERIMENTS. THE MODERN CONCEPT</a:t>
            </a:r>
            <a:r>
              <a:rPr lang="ru-RU" sz="2800" dirty="0" smtClean="0"/>
              <a:t> </a:t>
            </a:r>
            <a:r>
              <a:rPr lang="en-US" sz="2800" dirty="0" smtClean="0"/>
              <a:t>OF THE EVIDENCE-BASED MEDICINE.</a:t>
            </a:r>
            <a:br>
              <a:rPr lang="en-US" sz="2800" dirty="0" smtClean="0"/>
            </a:br>
            <a:r>
              <a:rPr lang="en-US" sz="2800" dirty="0" smtClean="0"/>
              <a:t>THE BIOETHICAL COMITTEES.</a:t>
            </a:r>
            <a:endParaRPr lang="uk-UA" sz="2800" dirty="0"/>
          </a:p>
        </p:txBody>
      </p:sp>
      <p:pic>
        <p:nvPicPr>
          <p:cNvPr id="4" name="Содержимое 3" descr="заголовок.jpg"/>
          <p:cNvPicPr>
            <a:picLocks noGrp="1" noChangeAspect="1"/>
          </p:cNvPicPr>
          <p:nvPr>
            <p:ph idx="1"/>
          </p:nvPr>
        </p:nvPicPr>
        <p:blipFill>
          <a:blip r:embed="rId2" cstate="print"/>
          <a:stretch>
            <a:fillRect/>
          </a:stretch>
        </p:blipFill>
        <p:spPr>
          <a:xfrm>
            <a:off x="1642704" y="1935163"/>
            <a:ext cx="5858591" cy="4389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style>
          <a:lnRef idx="1">
            <a:schemeClr val="dk1"/>
          </a:lnRef>
          <a:fillRef idx="2">
            <a:schemeClr val="dk1"/>
          </a:fillRef>
          <a:effectRef idx="1">
            <a:schemeClr val="dk1"/>
          </a:effectRef>
          <a:fontRef idx="minor">
            <a:schemeClr val="dk1"/>
          </a:fontRef>
        </p:style>
        <p:txBody>
          <a:bodyPr>
            <a:normAutofit/>
          </a:bodyPr>
          <a:lstStyle/>
          <a:p>
            <a:pPr algn="ctr"/>
            <a:r>
              <a:rPr lang="en-US" sz="4800" b="1" dirty="0" smtClean="0">
                <a:solidFill>
                  <a:schemeClr val="tx1"/>
                </a:solidFill>
                <a:latin typeface="Times New Roman" pitchFamily="18" charset="0"/>
                <a:cs typeface="Times New Roman" pitchFamily="18" charset="0"/>
              </a:rPr>
              <a:t>Nazi human experimentation </a:t>
            </a:r>
            <a:r>
              <a:rPr lang="ru-RU" sz="4800" b="1" dirty="0" smtClean="0">
                <a:solidFill>
                  <a:schemeClr val="tx1"/>
                </a:solidFill>
                <a:latin typeface="Times New Roman" pitchFamily="18" charset="0"/>
                <a:cs typeface="Times New Roman" pitchFamily="18" charset="0"/>
              </a:rPr>
              <a:t> </a:t>
            </a:r>
            <a:endParaRPr lang="ru-RU" sz="4800" b="1" dirty="0">
              <a:solidFill>
                <a:schemeClr val="tx1"/>
              </a:solidFill>
              <a:latin typeface="Times New Roman" pitchFamily="18" charset="0"/>
              <a:cs typeface="Times New Roman" pitchFamily="18" charset="0"/>
            </a:endParaRPr>
          </a:p>
        </p:txBody>
      </p:sp>
      <p:sp>
        <p:nvSpPr>
          <p:cNvPr id="4" name="Текст 3"/>
          <p:cNvSpPr>
            <a:spLocks noGrp="1"/>
          </p:cNvSpPr>
          <p:nvPr>
            <p:ph type="body" idx="2"/>
          </p:nvPr>
        </p:nvSpPr>
        <p:spPr>
          <a:xfrm>
            <a:off x="179512" y="1052736"/>
            <a:ext cx="4821116" cy="559097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dirty="0" smtClean="0">
                <a:latin typeface="Times New Roman" pitchFamily="18" charset="0"/>
                <a:cs typeface="Times New Roman" pitchFamily="18" charset="0"/>
              </a:rPr>
              <a:t>was a series of medical experiments on large numbers of prisoners</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mainly from across Europe</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by the Nazi German regime in its concentration camps</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mainly in the early 1940s, during World War II</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and the Holocaust. </a:t>
            </a:r>
            <a:endParaRPr lang="ru-RU" sz="3600" dirty="0">
              <a:latin typeface="Times New Roman" pitchFamily="18" charset="0"/>
              <a:cs typeface="Times New Roman" pitchFamily="18" charset="0"/>
            </a:endParaRPr>
          </a:p>
        </p:txBody>
      </p:sp>
      <p:pic>
        <p:nvPicPr>
          <p:cNvPr id="5" name="Содержимое 4" descr="MedExp01.jpg"/>
          <p:cNvPicPr>
            <a:picLocks noGrp="1" noChangeAspect="1"/>
          </p:cNvPicPr>
          <p:nvPr>
            <p:ph sz="half" idx="1"/>
          </p:nvPr>
        </p:nvPicPr>
        <p:blipFill>
          <a:blip r:embed="rId3" cstate="print"/>
          <a:stretch>
            <a:fillRect/>
          </a:stretch>
        </p:blipFill>
        <p:spPr>
          <a:xfrm>
            <a:off x="5214942" y="1196752"/>
            <a:ext cx="3821554" cy="544695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48072"/>
          </a:xfrm>
        </p:spPr>
        <p:style>
          <a:lnRef idx="1">
            <a:schemeClr val="dk1"/>
          </a:lnRef>
          <a:fillRef idx="2">
            <a:schemeClr val="dk1"/>
          </a:fillRef>
          <a:effectRef idx="1">
            <a:schemeClr val="dk1"/>
          </a:effectRef>
          <a:fontRef idx="minor">
            <a:schemeClr val="dk1"/>
          </a:fontRef>
        </p:style>
        <p:txBody>
          <a:bodyPr/>
          <a:lstStyle/>
          <a:p>
            <a:pPr algn="ctr"/>
            <a:r>
              <a:rPr lang="en-US" sz="4000" b="1" u="sng" dirty="0" smtClean="0">
                <a:solidFill>
                  <a:schemeClr val="tx1"/>
                </a:solidFill>
                <a:latin typeface="Times New Roman" pitchFamily="18" charset="0"/>
                <a:cs typeface="Times New Roman" pitchFamily="18" charset="0"/>
              </a:rPr>
              <a:t>Freezing experiments</a:t>
            </a:r>
            <a:endParaRPr lang="uk-UA" sz="4000" b="1" u="sng" dirty="0">
              <a:solidFill>
                <a:schemeClr val="tx1"/>
              </a:solidFill>
            </a:endParaRPr>
          </a:p>
        </p:txBody>
      </p:sp>
      <p:sp>
        <p:nvSpPr>
          <p:cNvPr id="3" name="Текст 2"/>
          <p:cNvSpPr>
            <a:spLocks noGrp="1"/>
          </p:cNvSpPr>
          <p:nvPr>
            <p:ph type="body" idx="2"/>
          </p:nvPr>
        </p:nvSpPr>
        <p:spPr>
          <a:xfrm>
            <a:off x="179512" y="980728"/>
            <a:ext cx="4464496" cy="576064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dirty="0" smtClean="0">
                <a:latin typeface="Times New Roman" pitchFamily="18" charset="0"/>
                <a:cs typeface="Times New Roman" pitchFamily="18" charset="0"/>
              </a:rPr>
              <a:t>Nazi doctors submerged victims in vats of icy water for periods of up to</a:t>
            </a:r>
            <a:r>
              <a:rPr lang="en-US" sz="4000" b="1" dirty="0" smtClean="0">
                <a:latin typeface="Times New Roman" pitchFamily="18" charset="0"/>
                <a:cs typeface="Times New Roman" pitchFamily="18" charset="0"/>
              </a:rPr>
              <a:t> </a:t>
            </a:r>
            <a:r>
              <a:rPr lang="en-US" sz="4000" b="1" i="1" dirty="0" smtClean="0">
                <a:latin typeface="Times New Roman" pitchFamily="18" charset="0"/>
                <a:cs typeface="Times New Roman" pitchFamily="18" charset="0"/>
              </a:rPr>
              <a:t>five</a:t>
            </a:r>
            <a:r>
              <a:rPr lang="ru-RU" sz="4000" b="1" i="1"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hours in an attempt to find ways to treat German pilots forced to eject into icy ocean water. </a:t>
            </a:r>
            <a:endParaRPr lang="ru-RU" sz="4000" dirty="0" smtClean="0">
              <a:latin typeface="Times New Roman" pitchFamily="18" charset="0"/>
              <a:cs typeface="Times New Roman" pitchFamily="18" charset="0"/>
            </a:endParaRPr>
          </a:p>
        </p:txBody>
      </p:sp>
      <p:pic>
        <p:nvPicPr>
          <p:cNvPr id="7" name="Содержимое 6" descr="29121.jpg"/>
          <p:cNvPicPr>
            <a:picLocks noGrp="1" noChangeAspect="1"/>
          </p:cNvPicPr>
          <p:nvPr>
            <p:ph sz="half" idx="1"/>
          </p:nvPr>
        </p:nvPicPr>
        <p:blipFill>
          <a:blip r:embed="rId3" cstate="print"/>
          <a:stretch>
            <a:fillRect/>
          </a:stretch>
        </p:blipFill>
        <p:spPr>
          <a:xfrm>
            <a:off x="4788024" y="1214422"/>
            <a:ext cx="4141694" cy="52565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764704"/>
          </a:xfrm>
        </p:spPr>
        <p:style>
          <a:lnRef idx="1">
            <a:schemeClr val="dk1"/>
          </a:lnRef>
          <a:fillRef idx="2">
            <a:schemeClr val="dk1"/>
          </a:fillRef>
          <a:effectRef idx="1">
            <a:schemeClr val="dk1"/>
          </a:effectRef>
          <a:fontRef idx="minor">
            <a:schemeClr val="dk1"/>
          </a:fontRef>
        </p:style>
        <p:txBody>
          <a:bodyPr/>
          <a:lstStyle/>
          <a:p>
            <a:pPr algn="ctr"/>
            <a:r>
              <a:rPr lang="en-US" sz="4000" b="1" u="sng" dirty="0" smtClean="0">
                <a:solidFill>
                  <a:schemeClr val="tx1"/>
                </a:solidFill>
                <a:latin typeface="Times New Roman" pitchFamily="18" charset="0"/>
                <a:cs typeface="Times New Roman" pitchFamily="18" charset="0"/>
              </a:rPr>
              <a:t>Twins experiments</a:t>
            </a:r>
            <a:endParaRPr lang="uk-UA" sz="4000" b="1" u="sng" dirty="0">
              <a:solidFill>
                <a:schemeClr val="tx1"/>
              </a:solidFill>
            </a:endParaRPr>
          </a:p>
        </p:txBody>
      </p:sp>
      <p:sp>
        <p:nvSpPr>
          <p:cNvPr id="3" name="Текст 2"/>
          <p:cNvSpPr>
            <a:spLocks noGrp="1"/>
          </p:cNvSpPr>
          <p:nvPr>
            <p:ph type="body" idx="2"/>
          </p:nvPr>
        </p:nvSpPr>
        <p:spPr>
          <a:xfrm>
            <a:off x="251520" y="1071546"/>
            <a:ext cx="5328592" cy="5525806"/>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r>
              <a:rPr lang="en-US" sz="3600" b="1" dirty="0" smtClean="0">
                <a:latin typeface="Times New Roman" pitchFamily="18" charset="0"/>
                <a:cs typeface="Times New Roman" pitchFamily="18" charset="0"/>
              </a:rPr>
              <a:t>Dr. Josef</a:t>
            </a: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Mengele</a:t>
            </a:r>
            <a:r>
              <a:rPr lang="ru-RU" sz="3600" b="1" dirty="0" smtClean="0">
                <a:latin typeface="Times New Roman" pitchFamily="18" charset="0"/>
                <a:cs typeface="Times New Roman" pitchFamily="18" charset="0"/>
              </a:rPr>
              <a:t>. </a:t>
            </a:r>
            <a:endParaRPr lang="en-US" sz="3600" b="1"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Experimented on 1,000 pairs of twins</a:t>
            </a:r>
            <a:r>
              <a:rPr lang="ru-RU" sz="3600" dirty="0" smtClean="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Mengele’s</a:t>
            </a:r>
            <a:r>
              <a:rPr lang="en-US" sz="3600" dirty="0" smtClean="0">
                <a:latin typeface="Times New Roman" pitchFamily="18" charset="0"/>
                <a:cs typeface="Times New Roman" pitchFamily="18" charset="0"/>
              </a:rPr>
              <a:t> experiments also included attempts to change eye color by injecting chemicals into children’s eyes, various amputations of limbs and other brutal surgeries. </a:t>
            </a:r>
          </a:p>
          <a:p>
            <a:pPr algn="ctr"/>
            <a:endParaRPr lang="en-US" sz="1800" dirty="0" smtClean="0">
              <a:latin typeface="Times New Roman" pitchFamily="18" charset="0"/>
              <a:cs typeface="Times New Roman" pitchFamily="18" charset="0"/>
            </a:endParaRPr>
          </a:p>
        </p:txBody>
      </p:sp>
      <p:pic>
        <p:nvPicPr>
          <p:cNvPr id="9" name="Содержимое 8" descr="mengele.jpg"/>
          <p:cNvPicPr>
            <a:picLocks noGrp="1" noChangeAspect="1"/>
          </p:cNvPicPr>
          <p:nvPr>
            <p:ph sz="half" idx="1"/>
          </p:nvPr>
        </p:nvPicPr>
        <p:blipFill>
          <a:blip r:embed="rId3" cstate="print"/>
          <a:srcRect r="53543"/>
          <a:stretch>
            <a:fillRect/>
          </a:stretch>
        </p:blipFill>
        <p:spPr>
          <a:xfrm>
            <a:off x="5929322" y="1052736"/>
            <a:ext cx="3035166" cy="5400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48072"/>
          </a:xfrm>
        </p:spPr>
        <p:style>
          <a:lnRef idx="1">
            <a:schemeClr val="accent1"/>
          </a:lnRef>
          <a:fillRef idx="2">
            <a:schemeClr val="accent1"/>
          </a:fillRef>
          <a:effectRef idx="1">
            <a:schemeClr val="accent1"/>
          </a:effectRef>
          <a:fontRef idx="minor">
            <a:schemeClr val="dk1"/>
          </a:fontRef>
        </p:style>
        <p:txBody>
          <a:bodyPr/>
          <a:lstStyle/>
          <a:p>
            <a:pPr algn="ctr"/>
            <a:r>
              <a:rPr lang="en-US" sz="4000" b="1" u="sng" dirty="0" smtClean="0">
                <a:solidFill>
                  <a:schemeClr val="tx1"/>
                </a:solidFill>
                <a:latin typeface="Times New Roman" pitchFamily="18" charset="0"/>
                <a:cs typeface="Times New Roman" pitchFamily="18" charset="0"/>
              </a:rPr>
              <a:t>Nazi </a:t>
            </a:r>
            <a:r>
              <a:rPr lang="ru-RU" sz="4000" b="1" u="sng" dirty="0" smtClean="0">
                <a:solidFill>
                  <a:schemeClr val="tx1"/>
                </a:solidFill>
                <a:latin typeface="Times New Roman" pitchFamily="18" charset="0"/>
                <a:cs typeface="Times New Roman" pitchFamily="18" charset="0"/>
              </a:rPr>
              <a:t> </a:t>
            </a:r>
            <a:r>
              <a:rPr lang="en-US" sz="4000" b="1" u="sng" dirty="0" smtClean="0">
                <a:solidFill>
                  <a:schemeClr val="tx1"/>
                </a:solidFill>
                <a:latin typeface="Times New Roman" pitchFamily="18" charset="0"/>
                <a:cs typeface="Times New Roman" pitchFamily="18" charset="0"/>
              </a:rPr>
              <a:t>human </a:t>
            </a:r>
            <a:r>
              <a:rPr lang="ru-RU" sz="4000" b="1" u="sng" dirty="0" smtClean="0">
                <a:solidFill>
                  <a:schemeClr val="tx1"/>
                </a:solidFill>
                <a:latin typeface="Times New Roman" pitchFamily="18" charset="0"/>
                <a:cs typeface="Times New Roman" pitchFamily="18" charset="0"/>
              </a:rPr>
              <a:t>  </a:t>
            </a:r>
            <a:r>
              <a:rPr lang="en-US" sz="4000" b="1" u="sng" dirty="0" smtClean="0">
                <a:solidFill>
                  <a:schemeClr val="tx1"/>
                </a:solidFill>
                <a:latin typeface="Times New Roman" pitchFamily="18" charset="0"/>
                <a:cs typeface="Times New Roman" pitchFamily="18" charset="0"/>
              </a:rPr>
              <a:t>experimentation </a:t>
            </a:r>
            <a:endParaRPr lang="uk-UA" sz="4000" b="1" u="sng" dirty="0">
              <a:solidFill>
                <a:schemeClr val="tx1"/>
              </a:solidFill>
            </a:endParaRPr>
          </a:p>
        </p:txBody>
      </p:sp>
      <p:sp>
        <p:nvSpPr>
          <p:cNvPr id="3" name="Текст 2"/>
          <p:cNvSpPr>
            <a:spLocks noGrp="1"/>
          </p:cNvSpPr>
          <p:nvPr>
            <p:ph type="body" idx="2"/>
          </p:nvPr>
        </p:nvSpPr>
        <p:spPr>
          <a:xfrm>
            <a:off x="0" y="980728"/>
            <a:ext cx="4357686" cy="5760640"/>
          </a:xfrm>
        </p:spPr>
        <p:style>
          <a:lnRef idx="1">
            <a:schemeClr val="accent1"/>
          </a:lnRef>
          <a:fillRef idx="2">
            <a:schemeClr val="accent1"/>
          </a:fillRef>
          <a:effectRef idx="1">
            <a:schemeClr val="accent1"/>
          </a:effectRef>
          <a:fontRef idx="minor">
            <a:schemeClr val="dk1"/>
          </a:fontRef>
        </p:style>
        <p:txBody>
          <a:bodyPr>
            <a:normAutofit/>
          </a:bodyPr>
          <a:lstStyle/>
          <a:p>
            <a:pPr algn="ctr">
              <a:buFont typeface="Arial" pitchFamily="34" charset="0"/>
              <a:buChar char="•"/>
            </a:pPr>
            <a:r>
              <a:rPr lang="en-US" sz="3200" dirty="0" smtClean="0">
                <a:latin typeface="Times New Roman" pitchFamily="18" charset="0"/>
                <a:cs typeface="Times New Roman" pitchFamily="18" charset="0"/>
              </a:rPr>
              <a:t>After the experiment was over, these twins were usually murdered and their bodies dissected. </a:t>
            </a:r>
          </a:p>
          <a:p>
            <a:pPr algn="ctr">
              <a:buFont typeface="Arial" pitchFamily="34" charset="0"/>
              <a:buChar char="•"/>
            </a:pPr>
            <a:r>
              <a:rPr lang="en-US" sz="3200" dirty="0" smtClean="0">
                <a:latin typeface="Times New Roman" pitchFamily="18" charset="0"/>
                <a:cs typeface="Times New Roman" pitchFamily="18" charset="0"/>
              </a:rPr>
              <a:t>He supervised an operation by which two Gypsy children were sewn together to create conjoined twins; </a:t>
            </a:r>
          </a:p>
          <a:p>
            <a:pPr algn="ctr">
              <a:buFont typeface="Arial" pitchFamily="34" charset="0"/>
              <a:buChar char="•"/>
            </a:pPr>
            <a:r>
              <a:rPr lang="en-US" sz="3200" dirty="0" smtClean="0">
                <a:latin typeface="Times New Roman" pitchFamily="18" charset="0"/>
                <a:cs typeface="Times New Roman" pitchFamily="18" charset="0"/>
              </a:rPr>
              <a:t>This caused gangrene and death.</a:t>
            </a:r>
          </a:p>
          <a:p>
            <a:endParaRPr lang="en-US" sz="1800" dirty="0" smtClean="0">
              <a:latin typeface="Times New Roman" pitchFamily="18" charset="0"/>
              <a:cs typeface="Times New Roman" pitchFamily="18" charset="0"/>
            </a:endParaRPr>
          </a:p>
          <a:p>
            <a:endParaRPr lang="uk-UA" dirty="0"/>
          </a:p>
        </p:txBody>
      </p:sp>
      <p:pic>
        <p:nvPicPr>
          <p:cNvPr id="9" name="Содержимое 8" descr="mengele.jpg"/>
          <p:cNvPicPr>
            <a:picLocks noGrp="1" noChangeAspect="1"/>
          </p:cNvPicPr>
          <p:nvPr>
            <p:ph sz="half" idx="1"/>
          </p:nvPr>
        </p:nvPicPr>
        <p:blipFill>
          <a:blip r:embed="rId2" cstate="print"/>
          <a:srcRect l="49134"/>
          <a:stretch>
            <a:fillRect/>
          </a:stretch>
        </p:blipFill>
        <p:spPr>
          <a:xfrm>
            <a:off x="4786314" y="1142984"/>
            <a:ext cx="4159675" cy="54543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14356"/>
          </a:xfrm>
        </p:spPr>
        <p:style>
          <a:lnRef idx="1">
            <a:schemeClr val="dk1"/>
          </a:lnRef>
          <a:fillRef idx="2">
            <a:schemeClr val="dk1"/>
          </a:fillRef>
          <a:effectRef idx="1">
            <a:schemeClr val="dk1"/>
          </a:effectRef>
          <a:fontRef idx="minor">
            <a:schemeClr val="dk1"/>
          </a:fontRef>
        </p:style>
        <p:txBody>
          <a:bodyPr/>
          <a:lstStyle/>
          <a:p>
            <a:pPr algn="ctr"/>
            <a:r>
              <a:rPr lang="en-US" sz="4400" b="1" u="sng" dirty="0" smtClean="0">
                <a:solidFill>
                  <a:schemeClr val="tx1"/>
                </a:solidFill>
                <a:latin typeface="Times New Roman" pitchFamily="18" charset="0"/>
                <a:cs typeface="Times New Roman" pitchFamily="18" charset="0"/>
              </a:rPr>
              <a:t>Tuberculosis Experiments</a:t>
            </a:r>
            <a:endParaRPr lang="uk-UA" sz="4400"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107504" y="1000108"/>
            <a:ext cx="4750248" cy="574126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uk-UA" sz="3600" dirty="0" err="1" smtClean="0">
                <a:latin typeface="Times New Roman" pitchFamily="18" charset="0"/>
                <a:cs typeface="Times New Roman" pitchFamily="18" charset="0"/>
              </a:rPr>
              <a:t>Dr</a:t>
            </a:r>
            <a:r>
              <a:rPr lang="uk-UA" sz="3600" dirty="0" smtClean="0">
                <a:latin typeface="Times New Roman" pitchFamily="18" charset="0"/>
                <a:cs typeface="Times New Roman" pitchFamily="18" charset="0"/>
              </a:rPr>
              <a:t>. Kurt Heissmeyer injected the tuberculosis bacteria directly into the lungs of his victims at the Neungamme concentration camp. </a:t>
            </a:r>
            <a:endParaRPr lang="en-US" sz="3600" dirty="0" smtClean="0">
              <a:latin typeface="Times New Roman" pitchFamily="18" charset="0"/>
              <a:cs typeface="Times New Roman" pitchFamily="18" charset="0"/>
            </a:endParaRPr>
          </a:p>
          <a:p>
            <a:pPr algn="ctr"/>
            <a:r>
              <a:rPr lang="uk-UA" sz="3600" dirty="0" err="1" smtClean="0">
                <a:latin typeface="Times New Roman" pitchFamily="18" charset="0"/>
                <a:cs typeface="Times New Roman" pitchFamily="18" charset="0"/>
              </a:rPr>
              <a:t>He</a:t>
            </a:r>
            <a:r>
              <a:rPr lang="uk-UA" sz="3600" dirty="0" smtClean="0">
                <a:latin typeface="Times New Roman" pitchFamily="18" charset="0"/>
                <a:cs typeface="Times New Roman" pitchFamily="18" charset="0"/>
              </a:rPr>
              <a:t> was responsible for the deaths of at least 200 people.</a:t>
            </a:r>
          </a:p>
          <a:p>
            <a:endParaRPr lang="uk-UA" dirty="0"/>
          </a:p>
        </p:txBody>
      </p:sp>
      <p:pic>
        <p:nvPicPr>
          <p:cNvPr id="7" name="Содержимое 6" descr="The corpses of prisoners laid out for mass burial in the Nordhausen concentration camp.jpg"/>
          <p:cNvPicPr>
            <a:picLocks noGrp="1" noChangeAspect="1"/>
          </p:cNvPicPr>
          <p:nvPr>
            <p:ph sz="half" idx="1"/>
          </p:nvPr>
        </p:nvPicPr>
        <p:blipFill>
          <a:blip r:embed="rId2" cstate="print"/>
          <a:stretch>
            <a:fillRect/>
          </a:stretch>
        </p:blipFill>
        <p:spPr>
          <a:xfrm>
            <a:off x="5004048" y="1172242"/>
            <a:ext cx="3820985" cy="53285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style>
          <a:lnRef idx="1">
            <a:schemeClr val="dk1"/>
          </a:lnRef>
          <a:fillRef idx="2">
            <a:schemeClr val="dk1"/>
          </a:fillRef>
          <a:effectRef idx="1">
            <a:schemeClr val="dk1"/>
          </a:effectRef>
          <a:fontRef idx="minor">
            <a:schemeClr val="dk1"/>
          </a:fontRef>
        </p:style>
        <p:txBody>
          <a:bodyPr/>
          <a:lstStyle/>
          <a:p>
            <a:pPr algn="ctr"/>
            <a:r>
              <a:rPr lang="en-US" sz="4000" dirty="0" smtClean="0">
                <a:latin typeface="Times New Roman" pitchFamily="18" charset="0"/>
                <a:cs typeface="Times New Roman" pitchFamily="18" charset="0"/>
              </a:rPr>
              <a:t> </a:t>
            </a:r>
            <a:r>
              <a:rPr lang="en-US" sz="4000" b="1" u="sng" dirty="0" smtClean="0">
                <a:solidFill>
                  <a:schemeClr val="tx1"/>
                </a:solidFill>
                <a:latin typeface="Times New Roman" pitchFamily="18" charset="0"/>
                <a:cs typeface="Times New Roman" pitchFamily="18" charset="0"/>
              </a:rPr>
              <a:t>High Altitude Experiments</a:t>
            </a:r>
            <a:endParaRPr lang="ru-RU" sz="4000"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179512" y="836712"/>
            <a:ext cx="5112568" cy="583264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buFont typeface="Arial" pitchFamily="34" charset="0"/>
              <a:buChar char="•"/>
            </a:pPr>
            <a:r>
              <a:rPr lang="en-US" sz="3500" dirty="0" smtClean="0">
                <a:latin typeface="Times New Roman" pitchFamily="18" charset="0"/>
                <a:cs typeface="Times New Roman" pitchFamily="18" charset="0"/>
              </a:rPr>
              <a:t>In 1942</a:t>
            </a:r>
            <a:r>
              <a:rPr lang="ru-RU"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Doctor  </a:t>
            </a:r>
            <a:r>
              <a:rPr lang="en-US" sz="3500" dirty="0" err="1" smtClean="0">
                <a:latin typeface="Times New Roman" pitchFamily="18" charset="0"/>
                <a:cs typeface="Times New Roman" pitchFamily="18" charset="0"/>
              </a:rPr>
              <a:t>Rascher</a:t>
            </a:r>
            <a:r>
              <a:rPr lang="en-US" sz="3500" dirty="0" smtClean="0">
                <a:latin typeface="Times New Roman" pitchFamily="18" charset="0"/>
                <a:cs typeface="Times New Roman" pitchFamily="18" charset="0"/>
              </a:rPr>
              <a:t> used a decompression chamber to simulate high altitude conditions. </a:t>
            </a:r>
            <a:endParaRPr lang="ru-RU" sz="3500" dirty="0" smtClean="0">
              <a:latin typeface="Times New Roman" pitchFamily="18" charset="0"/>
              <a:cs typeface="Times New Roman" pitchFamily="18" charset="0"/>
            </a:endParaRPr>
          </a:p>
          <a:p>
            <a:pPr algn="ctr">
              <a:buFont typeface="Arial" pitchFamily="34" charset="0"/>
              <a:buChar char="•"/>
            </a:pPr>
            <a:r>
              <a:rPr lang="en-US" sz="3500" dirty="0" smtClean="0">
                <a:latin typeface="Times New Roman" pitchFamily="18" charset="0"/>
                <a:cs typeface="Times New Roman" pitchFamily="18" charset="0"/>
              </a:rPr>
              <a:t>He dissected several of the victims' brains, while they were still alive, to demonstrate that high altitude sickness was a result of the formation of tiny air bubbles in the blood vessels of the subarachnoid part of the brain. </a:t>
            </a:r>
          </a:p>
          <a:p>
            <a:endParaRPr lang="ru-RU" dirty="0"/>
          </a:p>
        </p:txBody>
      </p:sp>
      <p:pic>
        <p:nvPicPr>
          <p:cNvPr id="5" name="Содержимое 4" descr="19091.jpg"/>
          <p:cNvPicPr>
            <a:picLocks noGrp="1" noChangeAspect="1"/>
          </p:cNvPicPr>
          <p:nvPr>
            <p:ph sz="half" idx="1"/>
          </p:nvPr>
        </p:nvPicPr>
        <p:blipFill>
          <a:blip r:embed="rId2" cstate="print"/>
          <a:stretch>
            <a:fillRect/>
          </a:stretch>
        </p:blipFill>
        <p:spPr>
          <a:xfrm>
            <a:off x="5615608" y="1000108"/>
            <a:ext cx="3099796" cy="550072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92088"/>
          </a:xfrm>
        </p:spPr>
        <p:style>
          <a:lnRef idx="1">
            <a:schemeClr val="dk1"/>
          </a:lnRef>
          <a:fillRef idx="2">
            <a:schemeClr val="dk1"/>
          </a:fillRef>
          <a:effectRef idx="1">
            <a:schemeClr val="dk1"/>
          </a:effectRef>
          <a:fontRef idx="minor">
            <a:schemeClr val="dk1"/>
          </a:fontRef>
        </p:style>
        <p:txBody>
          <a:bodyPr/>
          <a:lstStyle/>
          <a:p>
            <a:pPr algn="ctr"/>
            <a:r>
              <a:rPr lang="uk-UA" sz="4400" b="1" u="sng" dirty="0" err="1" smtClean="0">
                <a:solidFill>
                  <a:schemeClr val="tx1"/>
                </a:solidFill>
                <a:latin typeface="Times New Roman" pitchFamily="18" charset="0"/>
                <a:cs typeface="Times New Roman" pitchFamily="18" charset="0"/>
              </a:rPr>
              <a:t>Phosgene</a:t>
            </a:r>
            <a:r>
              <a:rPr lang="uk-UA" sz="4400" b="1" u="sng" dirty="0" smtClean="0">
                <a:solidFill>
                  <a:schemeClr val="tx1"/>
                </a:solidFill>
                <a:latin typeface="Times New Roman" pitchFamily="18" charset="0"/>
                <a:cs typeface="Times New Roman" pitchFamily="18" charset="0"/>
              </a:rPr>
              <a:t> </a:t>
            </a:r>
            <a:r>
              <a:rPr lang="uk-UA" sz="4400" b="1" u="sng" dirty="0" err="1" smtClean="0">
                <a:solidFill>
                  <a:schemeClr val="tx1"/>
                </a:solidFill>
                <a:latin typeface="Times New Roman" pitchFamily="18" charset="0"/>
                <a:cs typeface="Times New Roman" pitchFamily="18" charset="0"/>
              </a:rPr>
              <a:t>Gas</a:t>
            </a:r>
            <a:endParaRPr lang="uk-UA" sz="4400" b="1" u="sng" dirty="0">
              <a:solidFill>
                <a:schemeClr val="tx1"/>
              </a:solidFill>
            </a:endParaRPr>
          </a:p>
        </p:txBody>
      </p:sp>
      <p:sp>
        <p:nvSpPr>
          <p:cNvPr id="3" name="Текст 2"/>
          <p:cNvSpPr>
            <a:spLocks noGrp="1"/>
          </p:cNvSpPr>
          <p:nvPr>
            <p:ph type="body" idx="2"/>
          </p:nvPr>
        </p:nvSpPr>
        <p:spPr>
          <a:xfrm>
            <a:off x="214282" y="1000108"/>
            <a:ext cx="4572032" cy="566925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Font typeface="Wingdings" pitchFamily="2" charset="2"/>
              <a:buChar char="q"/>
            </a:pPr>
            <a:r>
              <a:rPr lang="en-US" sz="3600" dirty="0" smtClean="0">
                <a:latin typeface="Times New Roman" pitchFamily="18" charset="0"/>
                <a:cs typeface="Times New Roman" pitchFamily="18" charset="0"/>
              </a:rPr>
              <a:t>Nazis</a:t>
            </a:r>
            <a:r>
              <a:rPr lang="uk-UA" sz="3600" dirty="0" smtClean="0">
                <a:latin typeface="Times New Roman" pitchFamily="18" charset="0"/>
                <a:cs typeface="Times New Roman" pitchFamily="18" charset="0"/>
              </a:rPr>
              <a:t> subjected  concentration camp prisoners to Phosgene gas in an attempt </a:t>
            </a:r>
            <a:r>
              <a:rPr lang="uk-UA" sz="3600" dirty="0" err="1" smtClean="0">
                <a:latin typeface="Times New Roman" pitchFamily="18" charset="0"/>
                <a:cs typeface="Times New Roman" pitchFamily="18" charset="0"/>
              </a:rPr>
              <a:t>to</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find</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antidote</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to</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the compound.</a:t>
            </a:r>
            <a:r>
              <a:rPr lang="uk-UA" sz="3600" dirty="0" smtClean="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algn="ctr">
              <a:buFont typeface="Wingdings" pitchFamily="2" charset="2"/>
              <a:buChar char="q"/>
            </a:pPr>
            <a:r>
              <a:rPr lang="en-US" sz="3600" dirty="0" smtClean="0">
                <a:latin typeface="Times New Roman" pitchFamily="18" charset="0"/>
                <a:cs typeface="Times New Roman" pitchFamily="18" charset="0"/>
              </a:rPr>
              <a:t>The Nazis intentionally</a:t>
            </a:r>
            <a:r>
              <a:rPr lang="uk-UA" sz="3600" dirty="0" smtClean="0">
                <a:latin typeface="Times New Roman" pitchFamily="18" charset="0"/>
                <a:cs typeface="Times New Roman" pitchFamily="18" charset="0"/>
              </a:rPr>
              <a:t> exposed victims to the gas, causing unbearable irritation in the lungs. </a:t>
            </a:r>
            <a:endParaRPr lang="uk-UA" sz="3600" dirty="0"/>
          </a:p>
        </p:txBody>
      </p:sp>
      <p:pic>
        <p:nvPicPr>
          <p:cNvPr id="5" name="Содержимое 4" descr="gaschamber-300x185.jpg"/>
          <p:cNvPicPr>
            <a:picLocks noGrp="1" noChangeAspect="1"/>
          </p:cNvPicPr>
          <p:nvPr>
            <p:ph sz="half" idx="1"/>
          </p:nvPr>
        </p:nvPicPr>
        <p:blipFill>
          <a:blip r:embed="rId2" cstate="print"/>
          <a:stretch>
            <a:fillRect/>
          </a:stretch>
        </p:blipFill>
        <p:spPr>
          <a:xfrm>
            <a:off x="4932040" y="1124744"/>
            <a:ext cx="3923390" cy="55446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733872" cy="665240"/>
          </a:xfrm>
        </p:spPr>
        <p:style>
          <a:lnRef idx="1">
            <a:schemeClr val="accent1"/>
          </a:lnRef>
          <a:fillRef idx="2">
            <a:schemeClr val="accent1"/>
          </a:fillRef>
          <a:effectRef idx="1">
            <a:schemeClr val="accent1"/>
          </a:effectRef>
          <a:fontRef idx="minor">
            <a:schemeClr val="dk1"/>
          </a:fontRef>
        </p:style>
        <p:txBody>
          <a:bodyPr/>
          <a:lstStyle/>
          <a:p>
            <a:pPr algn="ctr"/>
            <a:r>
              <a:rPr lang="en-US" sz="4800" b="1" u="sng" dirty="0" smtClean="0">
                <a:solidFill>
                  <a:schemeClr val="tx1"/>
                </a:solidFill>
                <a:latin typeface="Times New Roman" pitchFamily="18" charset="0"/>
                <a:cs typeface="Times New Roman" pitchFamily="18" charset="0"/>
              </a:rPr>
              <a:t>Transplant</a:t>
            </a:r>
            <a:r>
              <a:rPr lang="en-US" sz="4800" b="1" u="sng" dirty="0" smtClean="0">
                <a:latin typeface="Times New Roman" pitchFamily="18" charset="0"/>
                <a:cs typeface="Times New Roman" pitchFamily="18" charset="0"/>
              </a:rPr>
              <a:t> </a:t>
            </a:r>
            <a:r>
              <a:rPr lang="en-US" sz="4800" b="1" u="sng" dirty="0" smtClean="0">
                <a:solidFill>
                  <a:schemeClr val="tx1"/>
                </a:solidFill>
                <a:latin typeface="Times New Roman" pitchFamily="18" charset="0"/>
                <a:cs typeface="Times New Roman" pitchFamily="18" charset="0"/>
              </a:rPr>
              <a:t>Experiments</a:t>
            </a:r>
            <a:endParaRPr lang="en-US" sz="4800" u="sng" dirty="0">
              <a:solidFill>
                <a:schemeClr val="tx1"/>
              </a:solidFill>
            </a:endParaRPr>
          </a:p>
        </p:txBody>
      </p:sp>
      <p:sp>
        <p:nvSpPr>
          <p:cNvPr id="3" name="Текст 2"/>
          <p:cNvSpPr>
            <a:spLocks noGrp="1"/>
          </p:cNvSpPr>
          <p:nvPr>
            <p:ph type="body" idx="2"/>
          </p:nvPr>
        </p:nvSpPr>
        <p:spPr>
          <a:xfrm>
            <a:off x="214282" y="908720"/>
            <a:ext cx="4857784" cy="5949280"/>
          </a:xfrm>
        </p:spPr>
        <p:style>
          <a:lnRef idx="1">
            <a:schemeClr val="accent1"/>
          </a:lnRef>
          <a:fillRef idx="2">
            <a:schemeClr val="accent1"/>
          </a:fillRef>
          <a:effectRef idx="1">
            <a:schemeClr val="accent1"/>
          </a:effectRef>
          <a:fontRef idx="minor">
            <a:schemeClr val="dk1"/>
          </a:fontRef>
        </p:style>
        <p:txBody>
          <a:bodyPr>
            <a:normAutofit/>
          </a:bodyPr>
          <a:lstStyle/>
          <a:p>
            <a:pPr algn="ctr">
              <a:buFont typeface="Arial" pitchFamily="34" charset="0"/>
              <a:buChar char="•"/>
            </a:pPr>
            <a:r>
              <a:rPr lang="en-US" sz="3600" dirty="0" smtClean="0">
                <a:latin typeface="Times New Roman" pitchFamily="18" charset="0"/>
                <a:cs typeface="Times New Roman" pitchFamily="18" charset="0"/>
              </a:rPr>
              <a:t>Limbs of the prisoners needlessly amputated. </a:t>
            </a:r>
          </a:p>
          <a:p>
            <a:pPr algn="ctr">
              <a:buFont typeface="Arial" pitchFamily="34" charset="0"/>
              <a:buChar char="•"/>
            </a:pPr>
            <a:r>
              <a:rPr lang="en-US" sz="3600" dirty="0" smtClean="0">
                <a:latin typeface="Times New Roman" pitchFamily="18" charset="0"/>
                <a:cs typeface="Times New Roman" pitchFamily="18" charset="0"/>
              </a:rPr>
              <a:t>Every attempt to transplant a limb or joint was a failure.</a:t>
            </a:r>
          </a:p>
          <a:p>
            <a:pPr algn="ctr">
              <a:buFont typeface="Arial" pitchFamily="34" charset="0"/>
              <a:buChar char="•"/>
            </a:pP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Sections</a:t>
            </a:r>
            <a:r>
              <a:rPr lang="uk-UA" sz="3600" dirty="0" smtClean="0">
                <a:latin typeface="Times New Roman" pitchFamily="18" charset="0"/>
                <a:cs typeface="Times New Roman" pitchFamily="18" charset="0"/>
              </a:rPr>
              <a:t> of muscle, bone and nerves were also removed in fruitless attempts to regenerate those body parts.</a:t>
            </a:r>
          </a:p>
          <a:p>
            <a:endParaRPr lang="uk-UA" dirty="0"/>
          </a:p>
        </p:txBody>
      </p:sp>
      <p:pic>
        <p:nvPicPr>
          <p:cNvPr id="5" name="Содержимое 4" descr="gypsyseawater-300x191.jpg"/>
          <p:cNvPicPr>
            <a:picLocks noGrp="1" noChangeAspect="1"/>
          </p:cNvPicPr>
          <p:nvPr>
            <p:ph sz="half" idx="1"/>
          </p:nvPr>
        </p:nvPicPr>
        <p:blipFill>
          <a:blip r:embed="rId2" cstate="print"/>
          <a:stretch>
            <a:fillRect/>
          </a:stretch>
        </p:blipFill>
        <p:spPr>
          <a:xfrm>
            <a:off x="5143504" y="1071546"/>
            <a:ext cx="3714776" cy="544923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16632"/>
            <a:ext cx="8929718" cy="792088"/>
          </a:xfrm>
        </p:spPr>
        <p:style>
          <a:lnRef idx="1">
            <a:schemeClr val="dk1"/>
          </a:lnRef>
          <a:fillRef idx="2">
            <a:schemeClr val="dk1"/>
          </a:fillRef>
          <a:effectRef idx="1">
            <a:schemeClr val="dk1"/>
          </a:effectRef>
          <a:fontRef idx="minor">
            <a:schemeClr val="dk1"/>
          </a:fontRef>
        </p:style>
        <p:txBody>
          <a:bodyPr/>
          <a:lstStyle/>
          <a:p>
            <a:pPr algn="ctr"/>
            <a:r>
              <a:rPr lang="en-US" sz="5400" dirty="0" smtClean="0">
                <a:solidFill>
                  <a:schemeClr val="tx1"/>
                </a:solidFill>
              </a:rPr>
              <a:t> </a:t>
            </a:r>
            <a:r>
              <a:rPr lang="en-US" sz="5400" b="1" u="sng" dirty="0" smtClean="0">
                <a:solidFill>
                  <a:schemeClr val="tx1"/>
                </a:solidFill>
              </a:rPr>
              <a:t>Sea Water Experiments</a:t>
            </a:r>
            <a:endParaRPr lang="uk-UA" sz="5400" b="1" dirty="0">
              <a:solidFill>
                <a:schemeClr val="tx1"/>
              </a:solidFill>
            </a:endParaRPr>
          </a:p>
        </p:txBody>
      </p:sp>
      <p:sp>
        <p:nvSpPr>
          <p:cNvPr id="3" name="Текст 2"/>
          <p:cNvSpPr>
            <a:spLocks noGrp="1"/>
          </p:cNvSpPr>
          <p:nvPr>
            <p:ph type="body" idx="2"/>
          </p:nvPr>
        </p:nvSpPr>
        <p:spPr>
          <a:xfrm>
            <a:off x="214282" y="1052736"/>
            <a:ext cx="4789766" cy="5590974"/>
          </a:xfrm>
        </p:spPr>
        <p:style>
          <a:lnRef idx="1">
            <a:schemeClr val="accent1"/>
          </a:lnRef>
          <a:fillRef idx="2">
            <a:schemeClr val="accent1"/>
          </a:fillRef>
          <a:effectRef idx="1">
            <a:schemeClr val="accent1"/>
          </a:effectRef>
          <a:fontRef idx="minor">
            <a:schemeClr val="dk1"/>
          </a:fontRef>
        </p:style>
        <p:txBody>
          <a:bodyPr>
            <a:noAutofit/>
          </a:bodyPr>
          <a:lstStyle/>
          <a:p>
            <a:pPr algn="ctr">
              <a:buFont typeface="Arial" pitchFamily="34" charset="0"/>
              <a:buChar char="•"/>
            </a:pPr>
            <a:r>
              <a:rPr lang="en-US" sz="4000" dirty="0" smtClean="0">
                <a:latin typeface="Times New Roman" pitchFamily="18" charset="0"/>
                <a:cs typeface="Times New Roman" pitchFamily="18" charset="0"/>
              </a:rPr>
              <a:t>Nazi</a:t>
            </a:r>
            <a:r>
              <a:rPr lang="uk-UA" sz="4000" dirty="0" smtClean="0">
                <a:latin typeface="Times New Roman" pitchFamily="18" charset="0"/>
                <a:cs typeface="Times New Roman" pitchFamily="18" charset="0"/>
              </a:rPr>
              <a:t> doctor Hans Eppinger tried to make seawater drinkable, but failed. Scientists forced about 90 Gypsies </a:t>
            </a:r>
            <a:r>
              <a:rPr lang="uk-UA" sz="4000" dirty="0" err="1" smtClean="0">
                <a:latin typeface="Times New Roman" pitchFamily="18" charset="0"/>
                <a:cs typeface="Times New Roman" pitchFamily="18" charset="0"/>
              </a:rPr>
              <a:t>to</a:t>
            </a:r>
            <a:r>
              <a:rPr lang="uk-UA"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d</a:t>
            </a:r>
            <a:r>
              <a:rPr lang="uk-UA" sz="4000" dirty="0" err="1" smtClean="0">
                <a:latin typeface="Times New Roman" pitchFamily="18" charset="0"/>
                <a:cs typeface="Times New Roman" pitchFamily="18" charset="0"/>
              </a:rPr>
              <a:t>rink</a:t>
            </a:r>
            <a:r>
              <a:rPr lang="uk-UA" sz="4000" dirty="0" smtClean="0">
                <a:latin typeface="Times New Roman" pitchFamily="18" charset="0"/>
                <a:cs typeface="Times New Roman" pitchFamily="18" charset="0"/>
              </a:rPr>
              <a:t> </a:t>
            </a:r>
            <a:r>
              <a:rPr lang="uk-UA" sz="4000" i="1" dirty="0" smtClean="0">
                <a:latin typeface="Times New Roman" pitchFamily="18" charset="0"/>
                <a:cs typeface="Times New Roman" pitchFamily="18" charset="0"/>
              </a:rPr>
              <a:t>only</a:t>
            </a:r>
            <a:r>
              <a:rPr lang="uk-UA" sz="4000" dirty="0" smtClean="0">
                <a:latin typeface="Times New Roman" pitchFamily="18" charset="0"/>
                <a:cs typeface="Times New Roman" pitchFamily="18" charset="0"/>
              </a:rPr>
              <a:t> seawater, and deprived them of all food or fresh water. </a:t>
            </a:r>
            <a:endParaRPr lang="en-US" sz="4000" dirty="0" smtClean="0">
              <a:latin typeface="Times New Roman" pitchFamily="18" charset="0"/>
              <a:cs typeface="Times New Roman" pitchFamily="18" charset="0"/>
            </a:endParaRPr>
          </a:p>
        </p:txBody>
      </p:sp>
      <p:pic>
        <p:nvPicPr>
          <p:cNvPr id="7" name="Содержимое 6" descr="78683.jpg"/>
          <p:cNvPicPr>
            <a:picLocks noGrp="1" noChangeAspect="1"/>
          </p:cNvPicPr>
          <p:nvPr>
            <p:ph sz="half" idx="1"/>
          </p:nvPr>
        </p:nvPicPr>
        <p:blipFill>
          <a:blip r:embed="rId3" cstate="print"/>
          <a:stretch>
            <a:fillRect/>
          </a:stretch>
        </p:blipFill>
        <p:spPr>
          <a:xfrm>
            <a:off x="5220072" y="1183927"/>
            <a:ext cx="3714206" cy="532859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1258" cy="720080"/>
          </a:xfrm>
        </p:spPr>
        <p:style>
          <a:lnRef idx="1">
            <a:schemeClr val="dk1"/>
          </a:lnRef>
          <a:fillRef idx="2">
            <a:schemeClr val="dk1"/>
          </a:fillRef>
          <a:effectRef idx="1">
            <a:schemeClr val="dk1"/>
          </a:effectRef>
          <a:fontRef idx="minor">
            <a:schemeClr val="dk1"/>
          </a:fontRef>
        </p:style>
        <p:txBody>
          <a:bodyPr/>
          <a:lstStyle/>
          <a:p>
            <a:pPr algn="ctr"/>
            <a:r>
              <a:rPr lang="en-US" sz="6000" b="1" u="sng" dirty="0" smtClean="0">
                <a:solidFill>
                  <a:schemeClr val="tx1"/>
                </a:solidFill>
              </a:rPr>
              <a:t>Poison Experiments</a:t>
            </a:r>
            <a:endParaRPr lang="uk-UA" sz="6000" b="1" dirty="0">
              <a:solidFill>
                <a:schemeClr val="tx1"/>
              </a:solidFill>
            </a:endParaRPr>
          </a:p>
        </p:txBody>
      </p:sp>
      <p:sp>
        <p:nvSpPr>
          <p:cNvPr id="3" name="Текст 2"/>
          <p:cNvSpPr>
            <a:spLocks noGrp="1"/>
          </p:cNvSpPr>
          <p:nvPr>
            <p:ph type="body" idx="2"/>
          </p:nvPr>
        </p:nvSpPr>
        <p:spPr>
          <a:xfrm>
            <a:off x="179512" y="980728"/>
            <a:ext cx="4608512" cy="587727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dirty="0" smtClean="0">
                <a:latin typeface="Times New Roman" pitchFamily="18" charset="0"/>
                <a:cs typeface="Times New Roman" pitchFamily="18" charset="0"/>
              </a:rPr>
              <a:t>The</a:t>
            </a:r>
            <a:r>
              <a:rPr lang="uk-UA" sz="3600" dirty="0" smtClean="0">
                <a:latin typeface="Times New Roman" pitchFamily="18" charset="0"/>
                <a:cs typeface="Times New Roman" pitchFamily="18" charset="0"/>
              </a:rPr>
              <a:t> Nazis also used poison to torture and kill inmates. </a:t>
            </a:r>
            <a:r>
              <a:rPr lang="en-US" sz="3600" dirty="0" smtClean="0">
                <a:latin typeface="Times New Roman" pitchFamily="18" charset="0"/>
                <a:cs typeface="Times New Roman" pitchFamily="18" charset="0"/>
              </a:rPr>
              <a:t>One</a:t>
            </a:r>
            <a:r>
              <a:rPr lang="uk-UA" sz="3600" dirty="0" smtClean="0">
                <a:latin typeface="Times New Roman" pitchFamily="18" charset="0"/>
                <a:cs typeface="Times New Roman" pitchFamily="18" charset="0"/>
              </a:rPr>
              <a:t> was a combination </a:t>
            </a:r>
            <a:r>
              <a:rPr lang="uk-UA" sz="3600" dirty="0" err="1" smtClean="0">
                <a:latin typeface="Times New Roman" pitchFamily="18" charset="0"/>
                <a:cs typeface="Times New Roman" pitchFamily="18" charset="0"/>
              </a:rPr>
              <a:t>of</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phenol</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and</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cyanide.</a:t>
            </a:r>
          </a:p>
          <a:p>
            <a:pPr algn="ctr"/>
            <a:r>
              <a:rPr lang="en-US" sz="3600" dirty="0" smtClean="0">
                <a:latin typeface="Times New Roman" pitchFamily="18" charset="0"/>
                <a:cs typeface="Times New Roman" pitchFamily="18" charset="0"/>
              </a:rPr>
              <a:t>Other</a:t>
            </a:r>
            <a:r>
              <a:rPr lang="uk-UA" sz="3600" dirty="0" smtClean="0">
                <a:latin typeface="Times New Roman" pitchFamily="18" charset="0"/>
                <a:cs typeface="Times New Roman" pitchFamily="18" charset="0"/>
              </a:rPr>
              <a:t> experiments included adding toxic chemicals to food or shooting </a:t>
            </a:r>
            <a:r>
              <a:rPr lang="en-US" sz="3600" dirty="0" smtClean="0">
                <a:latin typeface="Times New Roman" pitchFamily="18" charset="0"/>
                <a:cs typeface="Times New Roman" pitchFamily="18" charset="0"/>
              </a:rPr>
              <a:t>prisoners </a:t>
            </a:r>
            <a:r>
              <a:rPr lang="uk-UA" sz="3600" dirty="0" smtClean="0">
                <a:latin typeface="Times New Roman" pitchFamily="18" charset="0"/>
                <a:cs typeface="Times New Roman" pitchFamily="18" charset="0"/>
              </a:rPr>
              <a:t>with</a:t>
            </a:r>
            <a:r>
              <a:rPr lang="en-US" sz="3600" dirty="0" smtClean="0">
                <a:latin typeface="Times New Roman" pitchFamily="18" charset="0"/>
                <a:cs typeface="Times New Roman" pitchFamily="18" charset="0"/>
              </a:rPr>
              <a:t> poison</a:t>
            </a:r>
            <a:r>
              <a:rPr lang="uk-UA"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bullets.</a:t>
            </a:r>
          </a:p>
        </p:txBody>
      </p:sp>
      <p:pic>
        <p:nvPicPr>
          <p:cNvPr id="7" name="Содержимое 6" descr="457716562_a6fd56862b.jpg"/>
          <p:cNvPicPr>
            <a:picLocks noGrp="1" noChangeAspect="1"/>
          </p:cNvPicPr>
          <p:nvPr>
            <p:ph sz="half" idx="1"/>
          </p:nvPr>
        </p:nvPicPr>
        <p:blipFill>
          <a:blip r:embed="rId2" cstate="print"/>
          <a:stretch>
            <a:fillRect/>
          </a:stretch>
        </p:blipFill>
        <p:spPr>
          <a:xfrm>
            <a:off x="5072066" y="1142984"/>
            <a:ext cx="3818704" cy="55263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50206" cy="242886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800" dirty="0" smtClean="0">
                <a:solidFill>
                  <a:schemeClr val="tx1"/>
                </a:solidFill>
                <a:latin typeface="Times New Roman" pitchFamily="18" charset="0"/>
                <a:cs typeface="Times New Roman" pitchFamily="18" charset="0"/>
              </a:rPr>
              <a:t>Ethical</a:t>
            </a:r>
            <a:r>
              <a:rPr lang="en-US" sz="4800" b="1" i="1" dirty="0" smtClean="0">
                <a:solidFill>
                  <a:schemeClr val="tx1"/>
                </a:solidFill>
                <a:latin typeface="Times New Roman" pitchFamily="18" charset="0"/>
                <a:cs typeface="Times New Roman" pitchFamily="18" charset="0"/>
              </a:rPr>
              <a:t> </a:t>
            </a:r>
            <a:r>
              <a:rPr lang="en-US" sz="4800" dirty="0" smtClean="0">
                <a:solidFill>
                  <a:schemeClr val="tx1"/>
                </a:solidFill>
                <a:latin typeface="Times New Roman" pitchFamily="18" charset="0"/>
                <a:cs typeface="Times New Roman" pitchFamily="18" charset="0"/>
              </a:rPr>
              <a:t>e</a:t>
            </a:r>
            <a:r>
              <a:rPr lang="en-US" sz="4800" b="0" dirty="0" smtClean="0">
                <a:solidFill>
                  <a:schemeClr val="tx1"/>
                </a:solidFill>
                <a:latin typeface="Times New Roman" pitchFamily="18" charset="0"/>
                <a:cs typeface="Times New Roman" pitchFamily="18" charset="0"/>
              </a:rPr>
              <a:t>xperiments </a:t>
            </a:r>
            <a:r>
              <a:rPr lang="en-US" sz="4800" b="0" dirty="0" smtClean="0">
                <a:solidFill>
                  <a:schemeClr val="tx1"/>
                </a:solidFill>
                <a:latin typeface="Times New Roman" pitchFamily="18" charset="0"/>
                <a:cs typeface="Times New Roman" pitchFamily="18" charset="0"/>
              </a:rPr>
              <a:t>on </a:t>
            </a:r>
            <a:r>
              <a:rPr lang="en-US" sz="4800" b="0" dirty="0" smtClean="0">
                <a:solidFill>
                  <a:schemeClr val="tx1"/>
                </a:solidFill>
                <a:latin typeface="Times New Roman" pitchFamily="18" charset="0"/>
                <a:cs typeface="Times New Roman" pitchFamily="18" charset="0"/>
              </a:rPr>
              <a:t>humans</a:t>
            </a:r>
            <a:r>
              <a:rPr lang="en-US" sz="4800" b="1" i="1" dirty="0" smtClean="0">
                <a:solidFill>
                  <a:schemeClr val="tx1"/>
                </a:solidFill>
                <a:latin typeface="Times New Roman" pitchFamily="18" charset="0"/>
                <a:cs typeface="Times New Roman" pitchFamily="18" charset="0"/>
              </a:rPr>
              <a:t> </a:t>
            </a:r>
            <a:r>
              <a:rPr lang="en-US" sz="4800" b="1" i="1" dirty="0" smtClean="0">
                <a:solidFill>
                  <a:schemeClr val="tx1"/>
                </a:solidFill>
                <a:latin typeface="Times New Roman" pitchFamily="18" charset="0"/>
                <a:cs typeface="Times New Roman" pitchFamily="18" charset="0"/>
              </a:rPr>
              <a:t>are absolutely necessary </a:t>
            </a:r>
            <a:r>
              <a:rPr lang="en-US" sz="4800" b="0" dirty="0" smtClean="0">
                <a:solidFill>
                  <a:schemeClr val="tx1"/>
                </a:solidFill>
                <a:latin typeface="Times New Roman" pitchFamily="18" charset="0"/>
                <a:cs typeface="Times New Roman" pitchFamily="18" charset="0"/>
              </a:rPr>
              <a:t>for the progress of medicine. </a:t>
            </a:r>
            <a:endParaRPr lang="uk-UA" sz="4800" dirty="0">
              <a:solidFill>
                <a:schemeClr val="tx1"/>
              </a:solidFill>
              <a:latin typeface="Times New Roman" pitchFamily="18" charset="0"/>
              <a:cs typeface="Times New Roman" pitchFamily="18" charset="0"/>
            </a:endParaRPr>
          </a:p>
        </p:txBody>
      </p:sp>
      <p:pic>
        <p:nvPicPr>
          <p:cNvPr id="5" name="Содержимое 4" descr="laboratories-medical-gloves-experiment-labs_3315475.jpg"/>
          <p:cNvPicPr>
            <a:picLocks noGrp="1" noChangeAspect="1"/>
          </p:cNvPicPr>
          <p:nvPr>
            <p:ph idx="1"/>
          </p:nvPr>
        </p:nvPicPr>
        <p:blipFill>
          <a:blip r:embed="rId3" cstate="print"/>
          <a:stretch>
            <a:fillRect/>
          </a:stretch>
        </p:blipFill>
        <p:spPr>
          <a:xfrm>
            <a:off x="285720" y="2928934"/>
            <a:ext cx="8643998" cy="374321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882336"/>
          </a:xfrm>
        </p:spPr>
        <p:style>
          <a:lnRef idx="1">
            <a:schemeClr val="dk1"/>
          </a:lnRef>
          <a:fillRef idx="2">
            <a:schemeClr val="dk1"/>
          </a:fillRef>
          <a:effectRef idx="1">
            <a:schemeClr val="dk1"/>
          </a:effectRef>
          <a:fontRef idx="minor">
            <a:schemeClr val="dk1"/>
          </a:fontRef>
        </p:style>
        <p:txBody>
          <a:bodyPr/>
          <a:lstStyle/>
          <a:p>
            <a:pPr algn="ctr"/>
            <a:r>
              <a:rPr lang="en-US" sz="4400" b="1" u="sng" dirty="0" smtClean="0">
                <a:solidFill>
                  <a:schemeClr val="tx1"/>
                </a:solidFill>
                <a:latin typeface="Times New Roman" pitchFamily="18" charset="0"/>
                <a:cs typeface="Times New Roman" pitchFamily="18" charset="0"/>
              </a:rPr>
              <a:t>Artificial</a:t>
            </a:r>
            <a:r>
              <a:rPr lang="en-US" sz="4400" b="1" u="sng" dirty="0" smtClean="0">
                <a:latin typeface="Times New Roman" pitchFamily="18" charset="0"/>
                <a:cs typeface="Times New Roman" pitchFamily="18" charset="0"/>
              </a:rPr>
              <a:t> </a:t>
            </a:r>
            <a:r>
              <a:rPr lang="en-US" sz="4400" b="1" u="sng" dirty="0" smtClean="0">
                <a:solidFill>
                  <a:schemeClr val="tx1"/>
                </a:solidFill>
                <a:latin typeface="Times New Roman" pitchFamily="18" charset="0"/>
                <a:cs typeface="Times New Roman" pitchFamily="18" charset="0"/>
              </a:rPr>
              <a:t>Insemination</a:t>
            </a:r>
            <a:r>
              <a:rPr lang="en-US" sz="4400" b="1" u="sng" dirty="0" smtClean="0">
                <a:latin typeface="Times New Roman" pitchFamily="18" charset="0"/>
                <a:cs typeface="Times New Roman" pitchFamily="18" charset="0"/>
              </a:rPr>
              <a:t> </a:t>
            </a:r>
            <a:r>
              <a:rPr lang="en-US" sz="4400" b="1" u="sng" dirty="0" smtClean="0">
                <a:solidFill>
                  <a:schemeClr val="tx1"/>
                </a:solidFill>
                <a:latin typeface="Times New Roman" pitchFamily="18" charset="0"/>
                <a:cs typeface="Times New Roman" pitchFamily="18" charset="0"/>
              </a:rPr>
              <a:t>Experiments</a:t>
            </a:r>
            <a:endParaRPr lang="uk-UA" sz="44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357158" y="1268760"/>
            <a:ext cx="5214974" cy="537495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err="1" smtClean="0">
                <a:latin typeface="Times New Roman" pitchFamily="18" charset="0"/>
                <a:cs typeface="Times New Roman" pitchFamily="18" charset="0"/>
              </a:rPr>
              <a:t>Clauberg</a:t>
            </a:r>
            <a:r>
              <a:rPr lang="en-US" sz="4000" dirty="0" smtClean="0">
                <a:latin typeface="Times New Roman" pitchFamily="18" charset="0"/>
                <a:cs typeface="Times New Roman" pitchFamily="18" charset="0"/>
              </a:rPr>
              <a:t> established Auschwitz Block 10 as laboratory. </a:t>
            </a:r>
          </a:p>
          <a:p>
            <a:pPr algn="ctr"/>
            <a:r>
              <a:rPr lang="en-US" sz="4000" dirty="0" smtClean="0">
                <a:latin typeface="Times New Roman" pitchFamily="18" charset="0"/>
                <a:cs typeface="Times New Roman" pitchFamily="18" charset="0"/>
              </a:rPr>
              <a:t>There was a constant fear in Block 10 of being killed, sterilized, or inseminated by </a:t>
            </a:r>
            <a:r>
              <a:rPr lang="en-US" sz="4000" dirty="0" err="1" smtClean="0">
                <a:latin typeface="Times New Roman" pitchFamily="18" charset="0"/>
                <a:cs typeface="Times New Roman" pitchFamily="18" charset="0"/>
              </a:rPr>
              <a:t>Clauberg</a:t>
            </a:r>
            <a:r>
              <a:rPr lang="en-US" sz="4000" dirty="0" smtClean="0">
                <a:latin typeface="Times New Roman" pitchFamily="18" charset="0"/>
                <a:cs typeface="Times New Roman" pitchFamily="18" charset="0"/>
              </a:rPr>
              <a:t>. </a:t>
            </a:r>
          </a:p>
        </p:txBody>
      </p:sp>
      <p:pic>
        <p:nvPicPr>
          <p:cNvPr id="5" name="Содержимое 4" descr="naziexperiments-300x213 (1).jpg"/>
          <p:cNvPicPr>
            <a:picLocks noGrp="1" noChangeAspect="1"/>
          </p:cNvPicPr>
          <p:nvPr>
            <p:ph sz="half" idx="1"/>
          </p:nvPr>
        </p:nvPicPr>
        <p:blipFill>
          <a:blip r:embed="rId3" cstate="print"/>
          <a:stretch>
            <a:fillRect/>
          </a:stretch>
        </p:blipFill>
        <p:spPr>
          <a:xfrm>
            <a:off x="5868144" y="1447925"/>
            <a:ext cx="2857500" cy="50166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714356"/>
          </a:xfrm>
        </p:spPr>
        <p:style>
          <a:lnRef idx="1">
            <a:schemeClr val="dk1"/>
          </a:lnRef>
          <a:fillRef idx="2">
            <a:schemeClr val="dk1"/>
          </a:fillRef>
          <a:effectRef idx="1">
            <a:schemeClr val="dk1"/>
          </a:effectRef>
          <a:fontRef idx="minor">
            <a:schemeClr val="dk1"/>
          </a:fontRef>
        </p:style>
        <p:txBody>
          <a:bodyPr/>
          <a:lstStyle/>
          <a:p>
            <a:pPr algn="ctr"/>
            <a:r>
              <a:rPr lang="en-US" dirty="0" smtClean="0"/>
              <a:t> </a:t>
            </a:r>
            <a:r>
              <a:rPr lang="en-US" sz="4400" b="1" u="sng" dirty="0" smtClean="0">
                <a:solidFill>
                  <a:schemeClr val="tx1"/>
                </a:solidFill>
                <a:latin typeface="Times New Roman" pitchFamily="18" charset="0"/>
                <a:cs typeface="Times New Roman" pitchFamily="18" charset="0"/>
              </a:rPr>
              <a:t>Wound Experiments</a:t>
            </a:r>
            <a:endParaRPr lang="ru-RU" sz="4400"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179512" y="857232"/>
            <a:ext cx="5321182" cy="5740120"/>
          </a:xfrm>
        </p:spPr>
        <p:style>
          <a:lnRef idx="1">
            <a:schemeClr val="accent1"/>
          </a:lnRef>
          <a:fillRef idx="2">
            <a:schemeClr val="accent1"/>
          </a:fillRef>
          <a:effectRef idx="1">
            <a:schemeClr val="accent1"/>
          </a:effectRef>
          <a:fontRef idx="minor">
            <a:schemeClr val="dk1"/>
          </a:fontRef>
        </p:style>
        <p:txBody>
          <a:bodyPr>
            <a:noAutofit/>
          </a:bodyPr>
          <a:lstStyle/>
          <a:p>
            <a:pPr>
              <a:buFont typeface="Arial" pitchFamily="34" charset="0"/>
              <a:buChar char="•"/>
            </a:pPr>
            <a:r>
              <a:rPr lang="en-US" sz="3600" dirty="0" smtClean="0">
                <a:latin typeface="Times New Roman" pitchFamily="18" charset="0"/>
                <a:cs typeface="Times New Roman" pitchFamily="18" charset="0"/>
              </a:rPr>
              <a:t>Doctor </a:t>
            </a:r>
            <a:r>
              <a:rPr lang="en-US" sz="3600" dirty="0" err="1" smtClean="0">
                <a:latin typeface="Times New Roman" pitchFamily="18" charset="0"/>
                <a:cs typeface="Times New Roman" pitchFamily="18" charset="0"/>
              </a:rPr>
              <a:t>Rascher</a:t>
            </a:r>
            <a:r>
              <a:rPr lang="en-US" sz="3600" dirty="0" smtClean="0">
                <a:latin typeface="Times New Roman" pitchFamily="18" charset="0"/>
                <a:cs typeface="Times New Roman" pitchFamily="18" charset="0"/>
              </a:rPr>
              <a:t> tried  to develop a blood coagulant to treat </a:t>
            </a:r>
            <a:r>
              <a:rPr lang="en-US" sz="3600" dirty="0" err="1" smtClean="0">
                <a:latin typeface="Times New Roman" pitchFamily="18" charset="0"/>
                <a:cs typeface="Times New Roman" pitchFamily="18" charset="0"/>
              </a:rPr>
              <a:t>hemorrage</a:t>
            </a:r>
            <a:r>
              <a:rPr lang="en-US" sz="3600" dirty="0" smtClean="0">
                <a:latin typeface="Times New Roman" pitchFamily="18" charset="0"/>
                <a:cs typeface="Times New Roman" pitchFamily="18" charset="0"/>
              </a:rPr>
              <a:t>.</a:t>
            </a:r>
          </a:p>
          <a:p>
            <a:pPr>
              <a:buFont typeface="Arial" pitchFamily="34" charset="0"/>
              <a:buChar char="•"/>
            </a:pPr>
            <a:r>
              <a:rPr lang="en-US" sz="3600" dirty="0" smtClean="0">
                <a:latin typeface="Times New Roman" pitchFamily="18" charset="0"/>
                <a:cs typeface="Times New Roman" pitchFamily="18" charset="0"/>
              </a:rPr>
              <a:t>He tested his patented coagulant by observing the rate of blood drops that would ooze from freshly cut amputation stumps of living and conscious prisoners at the Dachau crematorium. </a:t>
            </a:r>
            <a:endParaRPr lang="ru-RU" sz="3600" dirty="0">
              <a:latin typeface="Times New Roman" pitchFamily="18" charset="0"/>
              <a:cs typeface="Times New Roman" pitchFamily="18" charset="0"/>
            </a:endParaRPr>
          </a:p>
        </p:txBody>
      </p:sp>
      <p:pic>
        <p:nvPicPr>
          <p:cNvPr id="5" name="Содержимое 4" descr="5231611_orig.gif"/>
          <p:cNvPicPr>
            <a:picLocks noGrp="1" noChangeAspect="1"/>
          </p:cNvPicPr>
          <p:nvPr>
            <p:ph sz="half" idx="1"/>
          </p:nvPr>
        </p:nvPicPr>
        <p:blipFill>
          <a:blip r:embed="rId3" cstate="print"/>
          <a:stretch>
            <a:fillRect/>
          </a:stretch>
        </p:blipFill>
        <p:spPr>
          <a:xfrm>
            <a:off x="5609339" y="1214422"/>
            <a:ext cx="3534661" cy="52565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576064"/>
          </a:xfrm>
        </p:spPr>
        <p:style>
          <a:lnRef idx="1">
            <a:schemeClr val="dk1"/>
          </a:lnRef>
          <a:fillRef idx="2">
            <a:schemeClr val="dk1"/>
          </a:fillRef>
          <a:effectRef idx="1">
            <a:schemeClr val="dk1"/>
          </a:effectRef>
          <a:fontRef idx="minor">
            <a:schemeClr val="dk1"/>
          </a:fontRef>
        </p:style>
        <p:txBody>
          <a:bodyPr/>
          <a:lstStyle/>
          <a:p>
            <a:pPr algn="ctr"/>
            <a:r>
              <a:rPr lang="en-US" sz="4400" b="1" u="sng" dirty="0" smtClean="0">
                <a:solidFill>
                  <a:schemeClr val="tx1"/>
                </a:solidFill>
                <a:latin typeface="Times New Roman" pitchFamily="18" charset="0"/>
                <a:cs typeface="Times New Roman" pitchFamily="18" charset="0"/>
              </a:rPr>
              <a:t>Sulfanilamide Experiments</a:t>
            </a:r>
            <a:endParaRPr lang="ru-RU" sz="4400"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251520" y="1071546"/>
            <a:ext cx="5249174" cy="559781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dirty="0" smtClean="0">
                <a:latin typeface="Times New Roman" pitchFamily="18" charset="0"/>
                <a:cs typeface="Times New Roman" pitchFamily="18" charset="0"/>
              </a:rPr>
              <a:t>Wounds deliberately inflicted on the experimental subjects were infected with bacteria such as streptococcus, gas gangrene and tetanus. Circulation of blood was interrupted by tying off blood vessels at both ends of the wound to create a condition similar to that of a battlefield wound.</a:t>
            </a:r>
            <a:endParaRPr lang="uk-UA" sz="3200" dirty="0" smtClean="0"/>
          </a:p>
        </p:txBody>
      </p:sp>
      <p:pic>
        <p:nvPicPr>
          <p:cNvPr id="5" name="Содержимое 4" descr="загруженное.jpg"/>
          <p:cNvPicPr>
            <a:picLocks noGrp="1" noChangeAspect="1"/>
          </p:cNvPicPr>
          <p:nvPr>
            <p:ph sz="half" idx="1"/>
          </p:nvPr>
        </p:nvPicPr>
        <p:blipFill>
          <a:blip r:embed="rId3" cstate="print"/>
          <a:stretch>
            <a:fillRect/>
          </a:stretch>
        </p:blipFill>
        <p:spPr>
          <a:xfrm>
            <a:off x="5715008" y="1268760"/>
            <a:ext cx="3143272" cy="504056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style>
          <a:lnRef idx="1">
            <a:schemeClr val="dk1"/>
          </a:lnRef>
          <a:fillRef idx="2">
            <a:schemeClr val="dk1"/>
          </a:fillRef>
          <a:effectRef idx="1">
            <a:schemeClr val="dk1"/>
          </a:effectRef>
          <a:fontRef idx="minor">
            <a:schemeClr val="dk1"/>
          </a:fontRef>
        </p:style>
        <p:txBody>
          <a:bodyPr/>
          <a:lstStyle/>
          <a:p>
            <a:pPr algn="ctr"/>
            <a:r>
              <a:rPr lang="en-US" sz="3600" b="1" u="sng" dirty="0" smtClean="0">
                <a:solidFill>
                  <a:schemeClr val="tx1"/>
                </a:solidFill>
                <a:latin typeface="Times New Roman" pitchFamily="18" charset="0"/>
                <a:cs typeface="Times New Roman" pitchFamily="18" charset="0"/>
              </a:rPr>
              <a:t>Jewish Skeleton Collection</a:t>
            </a:r>
            <a:endParaRPr lang="ru-RU" sz="3600" u="sng"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179512" y="980728"/>
            <a:ext cx="4606802" cy="5616624"/>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r>
              <a:rPr lang="en-US" sz="2800" dirty="0" smtClean="0">
                <a:latin typeface="Times New Roman" pitchFamily="18" charset="0"/>
                <a:cs typeface="Times New Roman" pitchFamily="18" charset="0"/>
              </a:rPr>
              <a:t>Doctor August </a:t>
            </a:r>
            <a:r>
              <a:rPr lang="en-US" sz="2800" dirty="0" err="1" smtClean="0">
                <a:latin typeface="Times New Roman" pitchFamily="18" charset="0"/>
                <a:cs typeface="Times New Roman" pitchFamily="18" charset="0"/>
              </a:rPr>
              <a:t>Hirt</a:t>
            </a:r>
            <a:r>
              <a:rPr lang="en-US" sz="2800" dirty="0" smtClean="0">
                <a:latin typeface="Times New Roman" pitchFamily="18" charset="0"/>
                <a:cs typeface="Times New Roman" pitchFamily="18" charset="0"/>
              </a:rPr>
              <a:t>, Professor of Anatomy at </a:t>
            </a:r>
            <a:r>
              <a:rPr lang="en-US" sz="2800" dirty="0" err="1" smtClean="0">
                <a:latin typeface="Times New Roman" pitchFamily="18" charset="0"/>
                <a:cs typeface="Times New Roman" pitchFamily="18" charset="0"/>
              </a:rPr>
              <a:t>Strassburg</a:t>
            </a:r>
            <a:r>
              <a:rPr lang="en-US" sz="2800" dirty="0" smtClean="0">
                <a:latin typeface="Times New Roman" pitchFamily="18" charset="0"/>
                <a:cs typeface="Times New Roman" pitchFamily="18" charset="0"/>
              </a:rPr>
              <a:t> University, wished to acquire a large collection of Jewish skulls and skeletons to form a museum dedicated to the extinct Jewish race. </a:t>
            </a:r>
          </a:p>
          <a:p>
            <a:pPr algn="ctr"/>
            <a:r>
              <a:rPr lang="en-US" sz="2800" dirty="0" smtClean="0">
                <a:latin typeface="Times New Roman" pitchFamily="18" charset="0"/>
                <a:cs typeface="Times New Roman" pitchFamily="18" charset="0"/>
              </a:rPr>
              <a:t>In 1943, 115 persons were gassed at the </a:t>
            </a:r>
            <a:r>
              <a:rPr lang="en-US" sz="2800" dirty="0" err="1" smtClean="0">
                <a:latin typeface="Times New Roman" pitchFamily="18" charset="0"/>
                <a:cs typeface="Times New Roman" pitchFamily="18" charset="0"/>
              </a:rPr>
              <a:t>Natzweiller-Struhof</a:t>
            </a:r>
            <a:r>
              <a:rPr lang="en-US" sz="2800" dirty="0" smtClean="0">
                <a:latin typeface="Times New Roman" pitchFamily="18" charset="0"/>
                <a:cs typeface="Times New Roman" pitchFamily="18" charset="0"/>
              </a:rPr>
              <a:t> Concentration Camp. The corpses were immediately transported to the Anatomy Pavilion of the </a:t>
            </a:r>
            <a:r>
              <a:rPr lang="en-US" sz="2800" dirty="0" err="1" smtClean="0">
                <a:latin typeface="Times New Roman" pitchFamily="18" charset="0"/>
                <a:cs typeface="Times New Roman" pitchFamily="18" charset="0"/>
              </a:rPr>
              <a:t>Strassburg</a:t>
            </a:r>
            <a:r>
              <a:rPr lang="en-US" sz="2800" dirty="0" smtClean="0">
                <a:latin typeface="Times New Roman" pitchFamily="18" charset="0"/>
                <a:cs typeface="Times New Roman" pitchFamily="18" charset="0"/>
              </a:rPr>
              <a:t> University Hospital.</a:t>
            </a:r>
            <a:endParaRPr lang="ru-RU" sz="28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ru-RU" dirty="0"/>
          </a:p>
        </p:txBody>
      </p:sp>
      <p:pic>
        <p:nvPicPr>
          <p:cNvPr id="5" name="Содержимое 4" descr="20121221_inq_fattrac21-a.JPG"/>
          <p:cNvPicPr>
            <a:picLocks noGrp="1" noChangeAspect="1"/>
          </p:cNvPicPr>
          <p:nvPr>
            <p:ph sz="half" idx="1"/>
          </p:nvPr>
        </p:nvPicPr>
        <p:blipFill>
          <a:blip r:embed="rId3" cstate="print"/>
          <a:srcRect r="18898"/>
          <a:stretch>
            <a:fillRect/>
          </a:stretch>
        </p:blipFill>
        <p:spPr>
          <a:xfrm>
            <a:off x="4932040" y="980728"/>
            <a:ext cx="3963860" cy="561662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01122" cy="785818"/>
          </a:xfrm>
        </p:spPr>
        <p:style>
          <a:lnRef idx="1">
            <a:schemeClr val="accent1"/>
          </a:lnRef>
          <a:fillRef idx="2">
            <a:schemeClr val="accent1"/>
          </a:fillRef>
          <a:effectRef idx="1">
            <a:schemeClr val="accent1"/>
          </a:effectRef>
          <a:fontRef idx="minor">
            <a:schemeClr val="dk1"/>
          </a:fontRef>
        </p:style>
        <p:txBody>
          <a:bodyPr/>
          <a:lstStyle/>
          <a:p>
            <a:pPr algn="ctr"/>
            <a:r>
              <a:rPr lang="en-AU" sz="4800" b="1" dirty="0" smtClean="0">
                <a:solidFill>
                  <a:schemeClr val="tx1"/>
                </a:solidFill>
                <a:latin typeface="Times New Roman" pitchFamily="18" charset="0"/>
                <a:cs typeface="Times New Roman" pitchFamily="18" charset="0"/>
              </a:rPr>
              <a:t>Unit 731</a:t>
            </a:r>
            <a:endParaRPr lang="ru-RU" sz="48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285720" y="928670"/>
            <a:ext cx="4214842" cy="5929330"/>
          </a:xfrm>
        </p:spPr>
        <p:style>
          <a:lnRef idx="1">
            <a:schemeClr val="accent2"/>
          </a:lnRef>
          <a:fillRef idx="2">
            <a:schemeClr val="accent2"/>
          </a:fillRef>
          <a:effectRef idx="1">
            <a:schemeClr val="accent2"/>
          </a:effectRef>
          <a:fontRef idx="minor">
            <a:schemeClr val="dk1"/>
          </a:fontRef>
        </p:style>
        <p:txBody>
          <a:bodyPr>
            <a:noAutofit/>
          </a:bodyPr>
          <a:lstStyle/>
          <a:p>
            <a:r>
              <a:rPr lang="en-US" sz="2000" dirty="0" smtClean="0">
                <a:latin typeface="Times New Roman" pitchFamily="18" charset="0"/>
                <a:cs typeface="Times New Roman" pitchFamily="18" charset="0"/>
              </a:rPr>
              <a:t>Some of the numerous atrocities committed by the commander </a:t>
            </a:r>
            <a:r>
              <a:rPr lang="en-US" sz="2000" dirty="0" err="1" smtClean="0">
                <a:latin typeface="Times New Roman" pitchFamily="18" charset="0"/>
                <a:cs typeface="Times New Roman" pitchFamily="18" charset="0"/>
              </a:rPr>
              <a:t>Shiro</a:t>
            </a:r>
            <a:r>
              <a:rPr lang="en-US" sz="2000" dirty="0" smtClean="0">
                <a:latin typeface="Times New Roman" pitchFamily="18" charset="0"/>
                <a:cs typeface="Times New Roman" pitchFamily="18" charset="0"/>
              </a:rPr>
              <a:t> Ishii and others under his command in Unit 731 include: vivisection of living people (including pregnant women who were impregnated by the doctors), prisoners had limbs amputated and reattached to other parts of their body, some prisoners had parts of their bodies frozen and thawed to study the resulting untreated gangrene. Humans were also used as living test cases for grenades and flame throwers. Prisoners were injected with strains of diseases, disguised as vaccinations, to study their effects. To study the effects of untreated venereal diseases, male and female prisoners were deliberately infected with syphilis and gonorrhea via rape, then studied.</a:t>
            </a:r>
            <a:endParaRPr lang="ru-RU" sz="2000" dirty="0">
              <a:latin typeface="Times New Roman" pitchFamily="18" charset="0"/>
              <a:cs typeface="Times New Roman" pitchFamily="18" charset="0"/>
            </a:endParaRPr>
          </a:p>
        </p:txBody>
      </p:sp>
      <p:pic>
        <p:nvPicPr>
          <p:cNvPr id="5" name="Содержимое 4" descr="thth_p2.jpg"/>
          <p:cNvPicPr>
            <a:picLocks noGrp="1" noChangeAspect="1"/>
          </p:cNvPicPr>
          <p:nvPr>
            <p:ph sz="half" idx="1"/>
          </p:nvPr>
        </p:nvPicPr>
        <p:blipFill>
          <a:blip r:embed="rId3" cstate="print"/>
          <a:stretch>
            <a:fillRect/>
          </a:stretch>
        </p:blipFill>
        <p:spPr>
          <a:xfrm>
            <a:off x="4572000" y="1071546"/>
            <a:ext cx="3771900" cy="3143272"/>
          </a:xfrm>
        </p:spPr>
      </p:pic>
      <p:pic>
        <p:nvPicPr>
          <p:cNvPr id="6" name="Рисунок 5" descr="загруженное.jpg"/>
          <p:cNvPicPr>
            <a:picLocks noChangeAspect="1"/>
          </p:cNvPicPr>
          <p:nvPr/>
        </p:nvPicPr>
        <p:blipFill>
          <a:blip r:embed="rId4" cstate="print"/>
          <a:srcRect b="7620"/>
          <a:stretch>
            <a:fillRect/>
          </a:stretch>
        </p:blipFill>
        <p:spPr>
          <a:xfrm>
            <a:off x="6215074" y="3929066"/>
            <a:ext cx="2786082" cy="29037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style>
          <a:lnRef idx="1">
            <a:schemeClr val="dk1"/>
          </a:lnRef>
          <a:fillRef idx="2">
            <a:schemeClr val="dk1"/>
          </a:fillRef>
          <a:effectRef idx="1">
            <a:schemeClr val="dk1"/>
          </a:effectRef>
          <a:fontRef idx="minor">
            <a:schemeClr val="dk1"/>
          </a:fontRef>
        </p:style>
        <p:txBody>
          <a:bodyPr/>
          <a:lstStyle/>
          <a:p>
            <a:pPr algn="ctr"/>
            <a:r>
              <a:rPr lang="en-US" sz="3600" b="1" u="sng" dirty="0" smtClean="0">
                <a:solidFill>
                  <a:schemeClr val="tx1"/>
                </a:solidFill>
                <a:latin typeface="Times New Roman" pitchFamily="18" charset="0"/>
                <a:cs typeface="Times New Roman" pitchFamily="18" charset="0"/>
              </a:rPr>
              <a:t>The Nuremberg Doctors Trial</a:t>
            </a:r>
            <a:endParaRPr lang="ru-RU" sz="3600" b="1" u="sng"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179512" y="692696"/>
            <a:ext cx="4535364" cy="595101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dirty="0" smtClean="0">
                <a:latin typeface="Times New Roman" pitchFamily="18" charset="0"/>
                <a:cs typeface="Times New Roman" pitchFamily="18" charset="0"/>
              </a:rPr>
              <a:t>On August 19, 1947, the judges delivered their verdict in the "Doctors' Trial" against Karl Brandt and several others. </a:t>
            </a:r>
          </a:p>
          <a:p>
            <a:pPr algn="ctr"/>
            <a:r>
              <a:rPr lang="en-US" sz="3200" dirty="0" smtClean="0">
                <a:latin typeface="Times New Roman" pitchFamily="18" charset="0"/>
                <a:cs typeface="Times New Roman" pitchFamily="18" charset="0"/>
              </a:rPr>
              <a:t> The 23 defendants were charged with murder, torture, and other atrocities committed under the guise of medical science. 15 were found guilty and 7 were</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sentenced to death.</a:t>
            </a:r>
            <a:endParaRPr lang="ru-RU" sz="3200" dirty="0">
              <a:latin typeface="Times New Roman" pitchFamily="18" charset="0"/>
              <a:cs typeface="Times New Roman" pitchFamily="18" charset="0"/>
            </a:endParaRPr>
          </a:p>
        </p:txBody>
      </p:sp>
      <p:pic>
        <p:nvPicPr>
          <p:cNvPr id="5" name="Содержимое 4" descr="image018.gif"/>
          <p:cNvPicPr>
            <a:picLocks noGrp="1" noChangeAspect="1"/>
          </p:cNvPicPr>
          <p:nvPr>
            <p:ph sz="half" idx="1"/>
          </p:nvPr>
        </p:nvPicPr>
        <p:blipFill>
          <a:blip r:embed="rId2" cstate="print"/>
          <a:srcRect l="16015" t="5662" r="8541" b="11324"/>
          <a:stretch>
            <a:fillRect/>
          </a:stretch>
        </p:blipFill>
        <p:spPr>
          <a:xfrm>
            <a:off x="4857752" y="836712"/>
            <a:ext cx="4034729" cy="580699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idx="2"/>
          </p:nvPr>
        </p:nvSpPr>
        <p:spPr>
          <a:xfrm>
            <a:off x="285720" y="260648"/>
            <a:ext cx="4000528" cy="640871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r>
              <a:rPr lang="en-US" sz="3200" dirty="0" smtClean="0">
                <a:latin typeface="Times New Roman" pitchFamily="18" charset="0"/>
                <a:cs typeface="Times New Roman" pitchFamily="18" charset="0"/>
              </a:rPr>
              <a:t>In April of the same year, Dr. Leo Alexander had submitted to the Counsel for War Crimes six points defining legitimate medical research. The trial verdict adopted these points and added an extra four. The ten points constituted the </a:t>
            </a:r>
            <a:r>
              <a:rPr lang="en-US" sz="3200" b="1" dirty="0" smtClean="0">
                <a:latin typeface="Times New Roman" pitchFamily="18" charset="0"/>
                <a:cs typeface="Times New Roman" pitchFamily="18" charset="0"/>
              </a:rPr>
              <a:t>"Nuremberg Code". </a:t>
            </a:r>
            <a:r>
              <a:rPr lang="ru-RU"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endParaRPr lang="uk-UA" sz="1100" dirty="0" smtClean="0"/>
          </a:p>
          <a:p>
            <a:endParaRPr lang="ru-RU" dirty="0"/>
          </a:p>
        </p:txBody>
      </p:sp>
      <p:pic>
        <p:nvPicPr>
          <p:cNvPr id="10" name="Содержимое 9" descr="img006.JPG"/>
          <p:cNvPicPr>
            <a:picLocks noGrp="1" noChangeAspect="1"/>
          </p:cNvPicPr>
          <p:nvPr>
            <p:ph sz="half" idx="1"/>
          </p:nvPr>
        </p:nvPicPr>
        <p:blipFill>
          <a:blip r:embed="rId2" cstate="print"/>
          <a:stretch>
            <a:fillRect/>
          </a:stretch>
        </p:blipFill>
        <p:spPr>
          <a:xfrm>
            <a:off x="4786314" y="548680"/>
            <a:ext cx="3857652" cy="576063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pPr algn="ctr"/>
            <a:r>
              <a:rPr lang="en-US" b="1" dirty="0" smtClean="0">
                <a:solidFill>
                  <a:schemeClr val="tx1"/>
                </a:solidFill>
              </a:rPr>
              <a:t>Condensed Nüremberg Code</a:t>
            </a:r>
            <a:endParaRPr lang="ru-RU" dirty="0">
              <a:solidFill>
                <a:schemeClr val="tx1"/>
              </a:solidFill>
            </a:endParaRPr>
          </a:p>
        </p:txBody>
      </p:sp>
      <p:sp>
        <p:nvSpPr>
          <p:cNvPr id="3" name="Содержимое 2"/>
          <p:cNvSpPr>
            <a:spLocks noGrp="1"/>
          </p:cNvSpPr>
          <p:nvPr>
            <p:ph idx="1"/>
          </p:nvPr>
        </p:nvSpPr>
        <p:spPr>
          <a:xfrm>
            <a:off x="0" y="785794"/>
            <a:ext cx="9144000" cy="6072206"/>
          </a:xfrm>
        </p:spPr>
        <p:txBody>
          <a:bodyPr>
            <a:noAutofit/>
          </a:bodyPr>
          <a:lstStyle/>
          <a:p>
            <a:pPr algn="ctr">
              <a:buNone/>
            </a:pPr>
            <a:r>
              <a:rPr lang="ru-RU" sz="3600" b="1" i="1" dirty="0" smtClean="0">
                <a:solidFill>
                  <a:schemeClr val="tx1">
                    <a:lumMod val="95000"/>
                    <a:lumOff val="5000"/>
                  </a:schemeClr>
                </a:solidFill>
                <a:latin typeface="Times New Roman" pitchFamily="18" charset="0"/>
                <a:cs typeface="Times New Roman" pitchFamily="18" charset="0"/>
              </a:rPr>
              <a:t>1</a:t>
            </a:r>
            <a:r>
              <a:rPr lang="ru-RU" sz="3600" i="1" dirty="0" smtClean="0">
                <a:solidFill>
                  <a:schemeClr val="tx1">
                    <a:lumMod val="95000"/>
                    <a:lumOff val="5000"/>
                  </a:schemeClr>
                </a:solidFill>
                <a:latin typeface="Times New Roman" pitchFamily="18" charset="0"/>
                <a:cs typeface="Times New Roman" pitchFamily="18" charset="0"/>
              </a:rPr>
              <a:t>. </a:t>
            </a:r>
            <a:r>
              <a:rPr lang="en-US" sz="3600" b="1" i="1" dirty="0" smtClean="0">
                <a:solidFill>
                  <a:schemeClr val="tx1">
                    <a:lumMod val="95000"/>
                    <a:lumOff val="5000"/>
                  </a:schemeClr>
                </a:solidFill>
                <a:latin typeface="Times New Roman" pitchFamily="18" charset="0"/>
                <a:cs typeface="Times New Roman" pitchFamily="18" charset="0"/>
              </a:rPr>
              <a:t>Voluntary, informed consent of every human subject. </a:t>
            </a:r>
          </a:p>
          <a:p>
            <a:pPr algn="ctr">
              <a:buNone/>
            </a:pPr>
            <a:r>
              <a:rPr lang="en-US" sz="3600" b="1" i="1" dirty="0" smtClean="0">
                <a:solidFill>
                  <a:schemeClr val="tx1">
                    <a:lumMod val="95000"/>
                    <a:lumOff val="5000"/>
                  </a:schemeClr>
                </a:solidFill>
                <a:latin typeface="Times New Roman" pitchFamily="18" charset="0"/>
                <a:cs typeface="Times New Roman" pitchFamily="18" charset="0"/>
              </a:rPr>
              <a:t>2. Experiment must be designed to yield results for the good of society.</a:t>
            </a:r>
          </a:p>
          <a:p>
            <a:pPr algn="ctr">
              <a:buNone/>
            </a:pPr>
            <a:r>
              <a:rPr lang="en-US" sz="3600" b="1" i="1" dirty="0" smtClean="0">
                <a:solidFill>
                  <a:schemeClr val="tx1">
                    <a:lumMod val="95000"/>
                    <a:lumOff val="5000"/>
                  </a:schemeClr>
                </a:solidFill>
                <a:latin typeface="Times New Roman" pitchFamily="18" charset="0"/>
                <a:cs typeface="Times New Roman" pitchFamily="18" charset="0"/>
              </a:rPr>
              <a:t>3. Animal experimentation should precede experiments on humans.</a:t>
            </a:r>
          </a:p>
          <a:p>
            <a:pPr algn="ctr">
              <a:buNone/>
            </a:pPr>
            <a:r>
              <a:rPr lang="en-US" sz="3600" b="1" i="1" dirty="0" smtClean="0">
                <a:latin typeface="Times New Roman" pitchFamily="18" charset="0"/>
                <a:cs typeface="Times New Roman" pitchFamily="18" charset="0"/>
              </a:rPr>
              <a:t>4. Must avoid all unnecessary physical and mental suffering and injury.</a:t>
            </a:r>
          </a:p>
          <a:p>
            <a:pPr algn="ctr"/>
            <a:r>
              <a:rPr lang="en-US" sz="3600" b="1" i="1" dirty="0" smtClean="0">
                <a:latin typeface="Times New Roman" pitchFamily="18" charset="0"/>
                <a:cs typeface="Times New Roman" pitchFamily="18" charset="0"/>
              </a:rPr>
              <a:t>5. Do not perform experiments in which death or disabling injury will occur.</a:t>
            </a:r>
          </a:p>
          <a:p>
            <a:pPr algn="ctr"/>
            <a:endParaRPr lang="ru-RU" sz="3600" b="1" i="1" dirty="0" smtClean="0">
              <a:latin typeface="Times New Roman" pitchFamily="18" charset="0"/>
              <a:cs typeface="Times New Roman" pitchFamily="18" charset="0"/>
            </a:endParaRPr>
          </a:p>
          <a:p>
            <a:pPr algn="ctr"/>
            <a:endParaRPr lang="en-US" sz="3600" b="1" i="1"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480"/>
          </a:xfrm>
        </p:spPr>
        <p:txBody>
          <a:bodyPr>
            <a:normAutofit fontScale="90000"/>
          </a:bodyPr>
          <a:lstStyle/>
          <a:p>
            <a:pPr algn="ctr"/>
            <a:r>
              <a:rPr lang="en-US" b="1" dirty="0" smtClean="0">
                <a:solidFill>
                  <a:schemeClr val="tx1"/>
                </a:solidFill>
              </a:rPr>
              <a:t>Condensed </a:t>
            </a:r>
            <a:r>
              <a:rPr lang="en-US" b="1" dirty="0" err="1" smtClean="0">
                <a:solidFill>
                  <a:schemeClr val="tx1"/>
                </a:solidFill>
              </a:rPr>
              <a:t>Nüremberg</a:t>
            </a:r>
            <a:r>
              <a:rPr lang="en-US" b="1" dirty="0" smtClean="0">
                <a:solidFill>
                  <a:schemeClr val="tx1"/>
                </a:solidFill>
              </a:rPr>
              <a:t> Code</a:t>
            </a:r>
            <a:endParaRPr lang="ru-RU" dirty="0">
              <a:solidFill>
                <a:schemeClr val="tx1"/>
              </a:solidFill>
            </a:endParaRPr>
          </a:p>
        </p:txBody>
      </p:sp>
      <p:sp>
        <p:nvSpPr>
          <p:cNvPr id="3" name="Содержимое 2"/>
          <p:cNvSpPr>
            <a:spLocks noGrp="1"/>
          </p:cNvSpPr>
          <p:nvPr>
            <p:ph idx="1"/>
          </p:nvPr>
        </p:nvSpPr>
        <p:spPr>
          <a:xfrm>
            <a:off x="0" y="500042"/>
            <a:ext cx="9144000" cy="6357958"/>
          </a:xfrm>
        </p:spPr>
        <p:txBody>
          <a:bodyPr>
            <a:noAutofit/>
          </a:bodyPr>
          <a:lstStyle/>
          <a:p>
            <a:pPr algn="ctr"/>
            <a:r>
              <a:rPr lang="en-US" sz="3200" b="1" i="1" dirty="0" smtClean="0">
                <a:latin typeface="Times New Roman" pitchFamily="18" charset="0"/>
                <a:cs typeface="Times New Roman" pitchFamily="18" charset="0"/>
              </a:rPr>
              <a:t>6. The degree of risk taken by subjects should never exceed the importance of the problem to be solved by experiment. </a:t>
            </a:r>
          </a:p>
          <a:p>
            <a:pPr algn="ctr">
              <a:buNone/>
            </a:pPr>
            <a:r>
              <a:rPr lang="en-US" sz="3200" b="1" i="1" dirty="0" smtClean="0">
                <a:latin typeface="Times New Roman" pitchFamily="18" charset="0"/>
                <a:cs typeface="Times New Roman" pitchFamily="18" charset="0"/>
              </a:rPr>
              <a:t>7. Proper preparations should be made to protect the experimental subject against even remote possibilities of injury, disability, or death.</a:t>
            </a:r>
          </a:p>
          <a:p>
            <a:pPr algn="ctr">
              <a:buNone/>
            </a:pPr>
            <a:r>
              <a:rPr lang="en-US" sz="3200" b="1" i="1" dirty="0" smtClean="0">
                <a:latin typeface="Times New Roman" pitchFamily="18" charset="0"/>
                <a:cs typeface="Times New Roman" pitchFamily="18" charset="0"/>
              </a:rPr>
              <a:t>8. The experiment should be conducted only by scientifically qualified persons.</a:t>
            </a:r>
          </a:p>
          <a:p>
            <a:pPr algn="ctr">
              <a:buNone/>
            </a:pPr>
            <a:r>
              <a:rPr lang="en-US" sz="3200" b="1" i="1" dirty="0" smtClean="0">
                <a:latin typeface="Times New Roman" pitchFamily="18" charset="0"/>
                <a:cs typeface="Times New Roman" pitchFamily="18" charset="0"/>
              </a:rPr>
              <a:t>9. Human subject may withdraw consent at any time.</a:t>
            </a:r>
          </a:p>
          <a:p>
            <a:pPr algn="ctr">
              <a:buNone/>
            </a:pPr>
            <a:r>
              <a:rPr lang="en-US" sz="3200" b="1" i="1" dirty="0" smtClean="0">
                <a:latin typeface="Times New Roman" pitchFamily="18" charset="0"/>
                <a:cs typeface="Times New Roman" pitchFamily="18" charset="0"/>
              </a:rPr>
              <a:t>10. Scientist must terminate experiment at any time, if is likely to result in injury, disability, or death to the experimental subject</a:t>
            </a:r>
          </a:p>
          <a:p>
            <a:pPr algn="ctr">
              <a:buNone/>
            </a:pPr>
            <a:endParaRPr lang="en-US" sz="3200" b="1" i="1" dirty="0" smtClean="0">
              <a:latin typeface="Times New Roman" pitchFamily="18" charset="0"/>
              <a:cs typeface="Times New Roman" pitchFamily="18" charset="0"/>
            </a:endParaRPr>
          </a:p>
          <a:p>
            <a:pPr algn="ctr">
              <a:buNone/>
            </a:pPr>
            <a:endParaRPr lang="en-US" sz="3200" b="1" i="1"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0"/>
            <a:ext cx="9144000" cy="928670"/>
          </a:xfrm>
        </p:spPr>
        <p:txBody>
          <a:bodyPr/>
          <a:lstStyle/>
          <a:p>
            <a:pPr algn="ctr"/>
            <a:r>
              <a:rPr lang="en-US" b="1" u="sng" dirty="0">
                <a:solidFill>
                  <a:schemeClr val="tx1"/>
                </a:solidFill>
              </a:rPr>
              <a:t>Effect</a:t>
            </a:r>
            <a:r>
              <a:rPr lang="en-US" b="1" u="sng" dirty="0"/>
              <a:t> </a:t>
            </a:r>
            <a:r>
              <a:rPr lang="en-US" b="1" u="sng" dirty="0">
                <a:solidFill>
                  <a:schemeClr val="tx1"/>
                </a:solidFill>
              </a:rPr>
              <a:t>of the Nuremberg code</a:t>
            </a:r>
          </a:p>
        </p:txBody>
      </p:sp>
      <p:sp>
        <p:nvSpPr>
          <p:cNvPr id="155651" name="Rectangle 3"/>
          <p:cNvSpPr>
            <a:spLocks noGrp="1" noChangeArrowheads="1"/>
          </p:cNvSpPr>
          <p:nvPr>
            <p:ph idx="1"/>
          </p:nvPr>
        </p:nvSpPr>
        <p:spPr>
          <a:xfrm>
            <a:off x="251520" y="1000108"/>
            <a:ext cx="8712968" cy="5669252"/>
          </a:xfrm>
        </p:spPr>
        <p:txBody>
          <a:bodyPr>
            <a:noAutofit/>
          </a:bodyPr>
          <a:lstStyle/>
          <a:p>
            <a:pPr>
              <a:lnSpc>
                <a:spcPct val="90000"/>
              </a:lnSpc>
            </a:pPr>
            <a:r>
              <a:rPr lang="en-US" sz="3200" dirty="0"/>
              <a:t>The Code had little impact on </a:t>
            </a:r>
            <a:r>
              <a:rPr lang="en-US" sz="3200" dirty="0" smtClean="0"/>
              <a:t>researchers, </a:t>
            </a:r>
            <a:r>
              <a:rPr lang="en-US" sz="3200" dirty="0"/>
              <a:t>who thought that:</a:t>
            </a:r>
          </a:p>
          <a:p>
            <a:pPr lvl="1">
              <a:lnSpc>
                <a:spcPct val="90000"/>
              </a:lnSpc>
            </a:pPr>
            <a:r>
              <a:rPr lang="en-US" sz="3200" dirty="0"/>
              <a:t>the principles in the Code were already implicit in their work</a:t>
            </a:r>
          </a:p>
          <a:p>
            <a:pPr lvl="1">
              <a:lnSpc>
                <a:spcPct val="90000"/>
              </a:lnSpc>
            </a:pPr>
            <a:r>
              <a:rPr lang="en-US" sz="3200" dirty="0"/>
              <a:t>it was simply a document to condemn the Nazi atrocities and to convict the Nazi doctors. </a:t>
            </a:r>
          </a:p>
          <a:p>
            <a:pPr>
              <a:lnSpc>
                <a:spcPct val="90000"/>
              </a:lnSpc>
            </a:pPr>
            <a:r>
              <a:rPr lang="en-US" sz="3200" dirty="0"/>
              <a:t>Problems with the code:</a:t>
            </a:r>
          </a:p>
          <a:p>
            <a:pPr lvl="1">
              <a:lnSpc>
                <a:spcPct val="90000"/>
              </a:lnSpc>
            </a:pPr>
            <a:r>
              <a:rPr lang="en-US" sz="3200" dirty="0"/>
              <a:t>did not have the strength of law</a:t>
            </a:r>
          </a:p>
          <a:p>
            <a:pPr lvl="1">
              <a:lnSpc>
                <a:spcPct val="90000"/>
              </a:lnSpc>
            </a:pPr>
            <a:r>
              <a:rPr lang="en-US" sz="3200" dirty="0"/>
              <a:t>applied to only non-therapeutic human subjects research.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2008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b="1" u="sng" dirty="0" smtClean="0"/>
              <a:t> Definitions</a:t>
            </a:r>
            <a:endParaRPr lang="ru-RU" b="1" u="sng" dirty="0"/>
          </a:p>
        </p:txBody>
      </p:sp>
      <p:sp>
        <p:nvSpPr>
          <p:cNvPr id="3" name="Содержимое 2"/>
          <p:cNvSpPr>
            <a:spLocks noGrp="1"/>
          </p:cNvSpPr>
          <p:nvPr>
            <p:ph idx="1"/>
          </p:nvPr>
        </p:nvSpPr>
        <p:spPr>
          <a:xfrm>
            <a:off x="457200" y="1412776"/>
            <a:ext cx="8229600" cy="4911824"/>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ctr">
              <a:buNone/>
            </a:pPr>
            <a:r>
              <a:rPr lang="en-US" sz="3200" b="1" dirty="0" smtClean="0">
                <a:latin typeface="Times New Roman" pitchFamily="18" charset="0"/>
                <a:cs typeface="Times New Roman" pitchFamily="18" charset="0"/>
              </a:rPr>
              <a:t> Research </a:t>
            </a:r>
            <a:r>
              <a:rPr lang="ru-RU"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 systematic investigation designed to</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develop or contribute to generalizable knowledge.</a:t>
            </a:r>
          </a:p>
          <a:p>
            <a:pPr algn="ctr">
              <a:buNone/>
            </a:pPr>
            <a:r>
              <a:rPr lang="en-US" sz="3200" b="1" dirty="0" smtClean="0">
                <a:latin typeface="Times New Roman" pitchFamily="18" charset="0"/>
                <a:cs typeface="Times New Roman" pitchFamily="18" charset="0"/>
              </a:rPr>
              <a:t> Human Subject </a:t>
            </a:r>
            <a:r>
              <a:rPr lang="en-US" sz="3200" dirty="0" smtClean="0">
                <a:latin typeface="Times New Roman" pitchFamily="18" charset="0"/>
                <a:cs typeface="Times New Roman" pitchFamily="18" charset="0"/>
              </a:rPr>
              <a:t>- a living individual about whom</a:t>
            </a:r>
          </a:p>
          <a:p>
            <a:pPr algn="ctr">
              <a:buNone/>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an investigator conducting research obtains:</a:t>
            </a:r>
          </a:p>
          <a:p>
            <a:pPr algn="ctr">
              <a:buNone/>
            </a:pP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data through intervention or interaction with the individual,</a:t>
            </a:r>
          </a:p>
          <a:p>
            <a:pPr algn="ctr">
              <a:buNone/>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or</a:t>
            </a:r>
            <a:endParaRPr lang="ru-RU" sz="3200"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identifiable private information</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u="sng" dirty="0" smtClean="0">
                <a:solidFill>
                  <a:schemeClr val="tx1"/>
                </a:solidFill>
              </a:rPr>
              <a:t>Formation of the World Medical Association</a:t>
            </a:r>
            <a:endParaRPr lang="uk-UA" b="1" u="sng" dirty="0">
              <a:solidFill>
                <a:schemeClr val="tx1"/>
              </a:solidFill>
            </a:endParaRPr>
          </a:p>
        </p:txBody>
      </p:sp>
      <p:sp>
        <p:nvSpPr>
          <p:cNvPr id="3" name="Содержимое 2"/>
          <p:cNvSpPr>
            <a:spLocks noGrp="1"/>
          </p:cNvSpPr>
          <p:nvPr>
            <p:ph idx="1"/>
          </p:nvPr>
        </p:nvSpPr>
        <p:spPr>
          <a:xfrm>
            <a:off x="0" y="2214554"/>
            <a:ext cx="9144000" cy="4643446"/>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sz="6000" dirty="0" smtClean="0">
                <a:latin typeface="Times New Roman" pitchFamily="18" charset="0"/>
                <a:cs typeface="Times New Roman" pitchFamily="18" charset="0"/>
              </a:rPr>
              <a:t>The World Medical Association (WMA) was organized in 1947. </a:t>
            </a:r>
            <a:endParaRPr lang="uk-UA" sz="6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0"/>
            <a:ext cx="9144000" cy="836712"/>
          </a:xfrm>
        </p:spPr>
        <p:txBody>
          <a:bodyPr>
            <a:normAutofit fontScale="90000"/>
          </a:bodyPr>
          <a:lstStyle/>
          <a:p>
            <a:pPr algn="ct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Declaration of Helsinki</a:t>
            </a:r>
            <a:endParaRPr lang="en-US" b="1" dirty="0">
              <a:solidFill>
                <a:srgbClr val="FF0000"/>
              </a:solidFill>
              <a:latin typeface="Times New Roman" pitchFamily="18" charset="0"/>
              <a:cs typeface="Times New Roman" pitchFamily="18" charset="0"/>
            </a:endParaRPr>
          </a:p>
        </p:txBody>
      </p:sp>
      <p:sp>
        <p:nvSpPr>
          <p:cNvPr id="156675" name="Rectangle 3"/>
          <p:cNvSpPr>
            <a:spLocks noGrp="1" noChangeArrowheads="1"/>
          </p:cNvSpPr>
          <p:nvPr>
            <p:ph idx="1"/>
          </p:nvPr>
        </p:nvSpPr>
        <p:spPr>
          <a:xfrm>
            <a:off x="323528" y="980728"/>
            <a:ext cx="8363272" cy="5544616"/>
          </a:xfrm>
          <a:solidFill>
            <a:schemeClr val="tx2">
              <a:lumMod val="40000"/>
              <a:lumOff val="60000"/>
            </a:schemeClr>
          </a:solidFill>
        </p:spPr>
        <p:txBody>
          <a:bodyPr>
            <a:normAutofit/>
          </a:bodyPr>
          <a:lstStyle/>
          <a:p>
            <a:pPr algn="ctr">
              <a:lnSpc>
                <a:spcPct val="90000"/>
              </a:lnSpc>
            </a:pPr>
            <a:r>
              <a:rPr lang="en-US" sz="3600" dirty="0"/>
              <a:t>1964 - the World Medical Association  develops a code of research ethics which came to be known as the </a:t>
            </a:r>
            <a:r>
              <a:rPr lang="en-US" sz="3600" dirty="0" smtClean="0">
                <a:solidFill>
                  <a:schemeClr val="bg2">
                    <a:lumMod val="50000"/>
                  </a:schemeClr>
                </a:solidFill>
                <a:latin typeface="Times New Roman" pitchFamily="18" charset="0"/>
                <a:cs typeface="Times New Roman" pitchFamily="18" charset="0"/>
              </a:rPr>
              <a:t>DECLARATION OF HELSINKI</a:t>
            </a:r>
            <a:endParaRPr lang="en-US" sz="3600" dirty="0">
              <a:solidFill>
                <a:schemeClr val="bg2">
                  <a:lumMod val="50000"/>
                </a:schemeClr>
              </a:solidFill>
              <a:latin typeface="Times New Roman" pitchFamily="18" charset="0"/>
              <a:cs typeface="Times New Roman" pitchFamily="18" charset="0"/>
            </a:endParaRPr>
          </a:p>
          <a:p>
            <a:pPr algn="ctr">
              <a:lnSpc>
                <a:spcPct val="90000"/>
              </a:lnSpc>
            </a:pPr>
            <a:r>
              <a:rPr lang="en-US" sz="3600" dirty="0"/>
              <a:t>reinterpretation of the Nuremberg Code + addressed medical research with therapeutic intent. </a:t>
            </a:r>
          </a:p>
          <a:p>
            <a:pPr algn="ctr">
              <a:lnSpc>
                <a:spcPct val="90000"/>
              </a:lnSpc>
            </a:pPr>
            <a:r>
              <a:rPr lang="en-US" sz="3600" dirty="0"/>
              <a:t>Journal editors began to require that research be performed in accordance with the Declaration.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72560" cy="571504"/>
          </a:xfrm>
        </p:spPr>
        <p:style>
          <a:lnRef idx="1">
            <a:schemeClr val="accent1"/>
          </a:lnRef>
          <a:fillRef idx="2">
            <a:schemeClr val="accent1"/>
          </a:fillRef>
          <a:effectRef idx="1">
            <a:schemeClr val="accent1"/>
          </a:effectRef>
          <a:fontRef idx="minor">
            <a:schemeClr val="dk1"/>
          </a:fontRef>
        </p:style>
        <p:txBody>
          <a:bodyPr/>
          <a:lstStyle/>
          <a:p>
            <a:pPr algn="ctr"/>
            <a:r>
              <a:rPr lang="en-US" sz="4400" b="1" u="sng" dirty="0" smtClean="0">
                <a:solidFill>
                  <a:schemeClr val="tx1"/>
                </a:solidFill>
              </a:rPr>
              <a:t>Declaration of Helsinki</a:t>
            </a:r>
            <a:endParaRPr lang="uk-UA" sz="4400" u="sng" dirty="0">
              <a:solidFill>
                <a:schemeClr val="tx1"/>
              </a:solidFill>
            </a:endParaRPr>
          </a:p>
        </p:txBody>
      </p:sp>
      <p:sp>
        <p:nvSpPr>
          <p:cNvPr id="3" name="Текст 2"/>
          <p:cNvSpPr>
            <a:spLocks noGrp="1"/>
          </p:cNvSpPr>
          <p:nvPr>
            <p:ph type="body" idx="2"/>
          </p:nvPr>
        </p:nvSpPr>
        <p:spPr>
          <a:xfrm>
            <a:off x="285720" y="1071546"/>
            <a:ext cx="4786346" cy="5786454"/>
          </a:xfrm>
        </p:spPr>
        <p:style>
          <a:lnRef idx="1">
            <a:schemeClr val="dk1"/>
          </a:lnRef>
          <a:fillRef idx="2">
            <a:schemeClr val="dk1"/>
          </a:fillRef>
          <a:effectRef idx="1">
            <a:schemeClr val="dk1"/>
          </a:effectRef>
          <a:fontRef idx="minor">
            <a:schemeClr val="dk1"/>
          </a:fontRef>
        </p:style>
        <p:txBody>
          <a:bodyPr>
            <a:noAutofit/>
          </a:bodyPr>
          <a:lstStyle/>
          <a:p>
            <a:pPr algn="ctr"/>
            <a:r>
              <a:rPr lang="en-US" sz="2800" dirty="0" smtClean="0">
                <a:latin typeface="Times New Roman" pitchFamily="18" charset="0"/>
                <a:cs typeface="Times New Roman" pitchFamily="18" charset="0"/>
              </a:rPr>
              <a:t>The Declaration includes principles on:</a:t>
            </a:r>
          </a:p>
          <a:p>
            <a:pPr algn="ctr">
              <a:buFont typeface="Arial" pitchFamily="34" charset="0"/>
              <a:buChar char="•"/>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Safeguarding research subjects.</a:t>
            </a:r>
          </a:p>
          <a:p>
            <a:pPr algn="ctr">
              <a:buFont typeface="Arial" pitchFamily="34" charset="0"/>
              <a:buChar char="•"/>
            </a:pPr>
            <a:r>
              <a:rPr lang="en-US" sz="2800" b="1" dirty="0" smtClean="0">
                <a:latin typeface="Times New Roman" pitchFamily="18" charset="0"/>
                <a:cs typeface="Times New Roman" pitchFamily="18" charset="0"/>
              </a:rPr>
              <a:t>    Informed consent</a:t>
            </a:r>
          </a:p>
          <a:p>
            <a:pPr algn="ctr">
              <a:buFont typeface="Arial" pitchFamily="34" charset="0"/>
              <a:buChar char="•"/>
            </a:pPr>
            <a:r>
              <a:rPr lang="en-US" sz="2800" b="1" dirty="0" smtClean="0">
                <a:latin typeface="Times New Roman" pitchFamily="18" charset="0"/>
                <a:cs typeface="Times New Roman" pitchFamily="18" charset="0"/>
              </a:rPr>
              <a:t>    Minimising risk</a:t>
            </a:r>
          </a:p>
          <a:p>
            <a:pPr algn="ctr"/>
            <a:r>
              <a:rPr lang="en-US" sz="2800" b="1" dirty="0" smtClean="0">
                <a:latin typeface="Times New Roman" pitchFamily="18" charset="0"/>
                <a:cs typeface="Times New Roman" pitchFamily="18" charset="0"/>
              </a:rPr>
              <a:t>   Adhering to an approved research plan/protocol</a:t>
            </a:r>
          </a:p>
          <a:p>
            <a:pPr algn="ctr"/>
            <a:r>
              <a:rPr lang="en-US" sz="2800" dirty="0" smtClean="0">
                <a:latin typeface="Times New Roman" pitchFamily="18" charset="0"/>
                <a:cs typeface="Times New Roman" pitchFamily="18" charset="0"/>
              </a:rPr>
              <a:t>      The Declaration is considered a fundamental document in the ethics of healthcare research. </a:t>
            </a:r>
          </a:p>
          <a:p>
            <a:pPr algn="ctr"/>
            <a:r>
              <a:rPr lang="en-US" sz="2400" dirty="0" smtClean="0"/>
              <a:t> </a:t>
            </a:r>
          </a:p>
        </p:txBody>
      </p:sp>
      <p:pic>
        <p:nvPicPr>
          <p:cNvPr id="5" name="Содержимое 4" descr="content_img_4dda0cc89ed17.jpg"/>
          <p:cNvPicPr>
            <a:picLocks noGrp="1" noChangeAspect="1"/>
          </p:cNvPicPr>
          <p:nvPr>
            <p:ph sz="half" idx="1"/>
          </p:nvPr>
        </p:nvPicPr>
        <p:blipFill>
          <a:blip r:embed="rId2" cstate="print"/>
          <a:stretch>
            <a:fillRect/>
          </a:stretch>
        </p:blipFill>
        <p:spPr>
          <a:xfrm>
            <a:off x="5286380" y="1142984"/>
            <a:ext cx="3643341" cy="5214974"/>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i="1" dirty="0" smtClean="0">
                <a:solidFill>
                  <a:schemeClr val="tx1"/>
                </a:solidFill>
              </a:rPr>
              <a:t>          E</a:t>
            </a:r>
            <a:r>
              <a:rPr lang="de-DE" sz="3600" b="1" i="1" dirty="0" smtClean="0">
                <a:solidFill>
                  <a:schemeClr val="tx1"/>
                </a:solidFill>
              </a:rPr>
              <a:t>xperimental     horrors  after   Nürnberg    Code</a:t>
            </a:r>
            <a:endParaRPr lang="ru-RU" sz="3600" b="1" i="1" dirty="0">
              <a:solidFill>
                <a:schemeClr val="tx1"/>
              </a:solidFill>
            </a:endParaRPr>
          </a:p>
        </p:txBody>
      </p:sp>
      <p:sp>
        <p:nvSpPr>
          <p:cNvPr id="4" name="Текст 3"/>
          <p:cNvSpPr>
            <a:spLocks noGrp="1"/>
          </p:cNvSpPr>
          <p:nvPr>
            <p:ph type="body" idx="2"/>
          </p:nvPr>
        </p:nvSpPr>
        <p:spPr>
          <a:xfrm>
            <a:off x="214282" y="1214422"/>
            <a:ext cx="5143536" cy="538293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dirty="0" smtClean="0">
                <a:latin typeface="Times New Roman" pitchFamily="18" charset="0"/>
                <a:cs typeface="Times New Roman" pitchFamily="18" charset="0"/>
              </a:rPr>
              <a:t>The Tuskegee syphilis experiment was conducted in 1932 -1972 in Tuskegee, Alabama by the U.S. Public Health Service to study the natural progression of untreated syphilis in 399 poor black men who thought they were receiving free health care from the U.S. government.</a:t>
            </a:r>
          </a:p>
        </p:txBody>
      </p:sp>
      <p:pic>
        <p:nvPicPr>
          <p:cNvPr id="5" name="Содержимое 4" descr="250px-Tuskeegee_study.jpg"/>
          <p:cNvPicPr>
            <a:picLocks noGrp="1" noChangeAspect="1"/>
          </p:cNvPicPr>
          <p:nvPr>
            <p:ph sz="half" idx="1"/>
          </p:nvPr>
        </p:nvPicPr>
        <p:blipFill>
          <a:blip r:embed="rId2" cstate="print"/>
          <a:stretch>
            <a:fillRect/>
          </a:stretch>
        </p:blipFill>
        <p:spPr>
          <a:xfrm>
            <a:off x="5286380" y="1214422"/>
            <a:ext cx="3678108" cy="53578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14282" y="0"/>
            <a:ext cx="5000660" cy="659735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dirty="0" smtClean="0">
                <a:latin typeface="Times New Roman" pitchFamily="18" charset="0"/>
                <a:cs typeface="Times New Roman" pitchFamily="18" charset="0"/>
              </a:rPr>
              <a:t>These men, for the most part illiterate sharecroppers from one of the poorest counties in Alabama, were never told what disease they were suffering from or of its seriousness. Informed that they were being treated for “bad blood,” their doctors had no intention of curing them of syphilis at all. </a:t>
            </a:r>
            <a:endParaRPr lang="ru-RU" sz="3600" dirty="0"/>
          </a:p>
        </p:txBody>
      </p:sp>
      <p:pic>
        <p:nvPicPr>
          <p:cNvPr id="5" name="Содержимое 4" descr="images.jpg"/>
          <p:cNvPicPr>
            <a:picLocks noGrp="1" noChangeAspect="1"/>
          </p:cNvPicPr>
          <p:nvPr>
            <p:ph sz="half" idx="1"/>
          </p:nvPr>
        </p:nvPicPr>
        <p:blipFill>
          <a:blip r:embed="rId2" cstate="print"/>
          <a:stretch>
            <a:fillRect/>
          </a:stretch>
        </p:blipFill>
        <p:spPr>
          <a:xfrm>
            <a:off x="5214942" y="214290"/>
            <a:ext cx="3714776" cy="628654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179512" y="116632"/>
            <a:ext cx="3744416" cy="655272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r>
              <a:rPr lang="en-US" sz="3900" dirty="0" smtClean="0">
                <a:latin typeface="Times New Roman" pitchFamily="18" charset="0"/>
                <a:cs typeface="Times New Roman" pitchFamily="18" charset="0"/>
              </a:rPr>
              <a:t>By 1947, penicillin had become the standard treatment for syphilis. But the Tuskegee scientists continued the study without treating any participants and withholding penicillin and information about it from the patients.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ru-RU" sz="3200" dirty="0"/>
          </a:p>
        </p:txBody>
      </p:sp>
      <p:pic>
        <p:nvPicPr>
          <p:cNvPr id="5" name="Рисунок 4" descr="images (1).jpg"/>
          <p:cNvPicPr>
            <a:picLocks noChangeAspect="1"/>
          </p:cNvPicPr>
          <p:nvPr/>
        </p:nvPicPr>
        <p:blipFill>
          <a:blip r:embed="rId3" cstate="print"/>
          <a:stretch>
            <a:fillRect/>
          </a:stretch>
        </p:blipFill>
        <p:spPr>
          <a:xfrm>
            <a:off x="4000497" y="116632"/>
            <a:ext cx="4963992" cy="655272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107504" y="260648"/>
            <a:ext cx="4104456" cy="659735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(1950 - 1953)</a:t>
            </a:r>
          </a:p>
          <a:p>
            <a:pPr algn="ctr"/>
            <a:r>
              <a:rPr lang="en-US" sz="2800" dirty="0" smtClean="0">
                <a:latin typeface="Times New Roman" pitchFamily="18" charset="0"/>
                <a:cs typeface="Times New Roman" pitchFamily="18" charset="0"/>
              </a:rPr>
              <a:t>The CIA begins Project Bluebird (renamed Project Artichoke in 1951) in order to find ways control individuals "through special interrogation techniques," "enhance memory" and use "unconventional techniques, including hypnosis and drugs" for offensive measures </a:t>
            </a:r>
            <a:r>
              <a:rPr lang="ru-RU"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They used LSD.</a:t>
            </a:r>
            <a:endParaRPr lang="ru-RU" sz="28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 </a:t>
            </a:r>
          </a:p>
          <a:p>
            <a:endParaRPr lang="ru-RU" dirty="0"/>
          </a:p>
        </p:txBody>
      </p:sp>
      <p:pic>
        <p:nvPicPr>
          <p:cNvPr id="7" name="Содержимое 6" descr="загруженное.jpg"/>
          <p:cNvPicPr>
            <a:picLocks noGrp="1" noChangeAspect="1"/>
          </p:cNvPicPr>
          <p:nvPr>
            <p:ph sz="half" idx="1"/>
          </p:nvPr>
        </p:nvPicPr>
        <p:blipFill>
          <a:blip r:embed="rId3" cstate="print"/>
          <a:stretch>
            <a:fillRect/>
          </a:stretch>
        </p:blipFill>
        <p:spPr>
          <a:xfrm>
            <a:off x="5508104" y="0"/>
            <a:ext cx="2520280" cy="2144918"/>
          </a:xfrm>
        </p:spPr>
      </p:pic>
      <p:pic>
        <p:nvPicPr>
          <p:cNvPr id="8" name="Рисунок 7" descr="egg.gif"/>
          <p:cNvPicPr>
            <a:picLocks noChangeAspect="1"/>
          </p:cNvPicPr>
          <p:nvPr/>
        </p:nvPicPr>
        <p:blipFill>
          <a:blip r:embed="rId4" cstate="print"/>
          <a:stretch>
            <a:fillRect/>
          </a:stretch>
        </p:blipFill>
        <p:spPr>
          <a:xfrm>
            <a:off x="4067944" y="2132856"/>
            <a:ext cx="5256584" cy="47251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917748" cy="648072"/>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u="sng" dirty="0" smtClean="0">
                <a:solidFill>
                  <a:schemeClr val="tx1"/>
                </a:solidFill>
                <a:latin typeface="Times New Roman" pitchFamily="18" charset="0"/>
                <a:cs typeface="Times New Roman" pitchFamily="18" charset="0"/>
              </a:rPr>
              <a:t>Injections of cancer cells</a:t>
            </a:r>
            <a:endParaRPr lang="ru-RU" sz="3600" b="1" u="sng" dirty="0">
              <a:solidFill>
                <a:schemeClr val="tx1"/>
              </a:solidFill>
              <a:latin typeface="Times New Roman" pitchFamily="18" charset="0"/>
              <a:cs typeface="Times New Roman" pitchFamily="18" charset="0"/>
            </a:endParaRPr>
          </a:p>
        </p:txBody>
      </p:sp>
      <p:sp>
        <p:nvSpPr>
          <p:cNvPr id="4" name="Текст 3"/>
          <p:cNvSpPr>
            <a:spLocks noGrp="1"/>
          </p:cNvSpPr>
          <p:nvPr>
            <p:ph type="body" idx="2"/>
          </p:nvPr>
        </p:nvSpPr>
        <p:spPr>
          <a:xfrm>
            <a:off x="285720" y="928670"/>
            <a:ext cx="4862344" cy="557216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err="1" smtClean="0">
                <a:latin typeface="Times New Roman" pitchFamily="18" charset="0"/>
                <a:cs typeface="Times New Roman" pitchFamily="18" charset="0"/>
              </a:rPr>
              <a:t>Intradermal</a:t>
            </a:r>
            <a:r>
              <a:rPr lang="en-US" sz="3200" dirty="0" smtClean="0">
                <a:latin typeface="Times New Roman" pitchFamily="18" charset="0"/>
                <a:cs typeface="Times New Roman" pitchFamily="18" charset="0"/>
              </a:rPr>
              <a:t> injections of live human cancer cells into 22 chronically ill.</a:t>
            </a:r>
          </a:p>
          <a:p>
            <a:pPr algn="ctr"/>
            <a:r>
              <a:rPr lang="en-US" sz="3200" dirty="0" smtClean="0">
                <a:latin typeface="Times New Roman" pitchFamily="18" charset="0"/>
                <a:cs typeface="Times New Roman" pitchFamily="18" charset="0"/>
              </a:rPr>
              <a:t>The subjects were not told that the injection contained cancer cells, because the physicians "did not wish to stir up any unnecessary anxieties in the patients" who had "phobia and ignorance" about cancer. </a:t>
            </a:r>
            <a:endParaRPr lang="ru-RU" sz="3200" dirty="0"/>
          </a:p>
        </p:txBody>
      </p:sp>
      <p:pic>
        <p:nvPicPr>
          <p:cNvPr id="5" name="Содержимое 4" descr="120423103715.jpg"/>
          <p:cNvPicPr>
            <a:picLocks noGrp="1" noChangeAspect="1"/>
          </p:cNvPicPr>
          <p:nvPr>
            <p:ph sz="half" idx="1"/>
          </p:nvPr>
        </p:nvPicPr>
        <p:blipFill>
          <a:blip r:embed="rId3" cstate="print"/>
          <a:stretch>
            <a:fillRect/>
          </a:stretch>
        </p:blipFill>
        <p:spPr>
          <a:xfrm>
            <a:off x="5429256" y="1071546"/>
            <a:ext cx="3488492" cy="535785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392446" cy="576064"/>
          </a:xfrm>
        </p:spPr>
        <p:style>
          <a:lnRef idx="1">
            <a:schemeClr val="dk1"/>
          </a:lnRef>
          <a:fillRef idx="2">
            <a:schemeClr val="dk1"/>
          </a:fillRef>
          <a:effectRef idx="1">
            <a:schemeClr val="dk1"/>
          </a:effectRef>
          <a:fontRef idx="minor">
            <a:schemeClr val="dk1"/>
          </a:fontRef>
        </p:style>
        <p:txBody>
          <a:bodyPr>
            <a:noAutofit/>
          </a:bodyPr>
          <a:lstStyle/>
          <a:p>
            <a:pPr algn="ctr"/>
            <a:r>
              <a:rPr lang="en-US" sz="4400" b="1" u="sng" dirty="0" smtClean="0">
                <a:solidFill>
                  <a:schemeClr val="tx1"/>
                </a:solidFill>
                <a:latin typeface="Times New Roman" pitchFamily="18" charset="0"/>
                <a:cs typeface="Times New Roman" pitchFamily="18" charset="0"/>
              </a:rPr>
              <a:t>Hepatitis in retarded children</a:t>
            </a:r>
            <a:endParaRPr lang="ru-RU" sz="4400" b="1" u="sng" dirty="0">
              <a:solidFill>
                <a:schemeClr val="tx1"/>
              </a:solidFill>
              <a:latin typeface="Times New Roman" pitchFamily="18" charset="0"/>
              <a:cs typeface="Times New Roman" pitchFamily="18" charset="0"/>
            </a:endParaRPr>
          </a:p>
        </p:txBody>
      </p:sp>
      <p:sp>
        <p:nvSpPr>
          <p:cNvPr id="4" name="Текст 3"/>
          <p:cNvSpPr>
            <a:spLocks noGrp="1"/>
          </p:cNvSpPr>
          <p:nvPr>
            <p:ph type="body" idx="2"/>
          </p:nvPr>
        </p:nvSpPr>
        <p:spPr>
          <a:xfrm>
            <a:off x="179512" y="836712"/>
            <a:ext cx="5760640" cy="5832648"/>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dirty="0" smtClean="0">
                <a:latin typeface="Times New Roman" pitchFamily="18" charset="0"/>
                <a:cs typeface="Times New Roman" pitchFamily="18" charset="0"/>
              </a:rPr>
              <a:t>Severely retarded children at the Willowbrook State Hospital in New York injected with hepatitis virus</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Consent forms implied that children were to receive a vaccine against hepatitis, when the protection was actually from a hopefully "subclinical" infection. </a:t>
            </a:r>
            <a:endParaRPr lang="ru-RU" sz="3600" dirty="0">
              <a:latin typeface="Times New Roman" pitchFamily="18" charset="0"/>
              <a:cs typeface="Times New Roman" pitchFamily="18" charset="0"/>
            </a:endParaRPr>
          </a:p>
        </p:txBody>
      </p:sp>
      <p:pic>
        <p:nvPicPr>
          <p:cNvPr id="5" name="Содержимое 4" descr="Vaccines-for-Adults-Children-Flu-Hepatitis A-Hepatitis B-Human Papillomanvirus-HPV-Chickepox-Varicell-Side Effects-Children.gif"/>
          <p:cNvPicPr>
            <a:picLocks noGrp="1" noChangeAspect="1"/>
          </p:cNvPicPr>
          <p:nvPr>
            <p:ph sz="half" idx="1"/>
          </p:nvPr>
        </p:nvPicPr>
        <p:blipFill>
          <a:blip r:embed="rId2" cstate="print"/>
          <a:stretch>
            <a:fillRect/>
          </a:stretch>
        </p:blipFill>
        <p:spPr>
          <a:xfrm>
            <a:off x="6012160" y="908720"/>
            <a:ext cx="2846120" cy="576064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643998" cy="714380"/>
          </a:xfrm>
        </p:spPr>
        <p:style>
          <a:lnRef idx="1">
            <a:schemeClr val="accent1"/>
          </a:lnRef>
          <a:fillRef idx="2">
            <a:schemeClr val="accent1"/>
          </a:fillRef>
          <a:effectRef idx="1">
            <a:schemeClr val="accent1"/>
          </a:effectRef>
          <a:fontRef idx="minor">
            <a:schemeClr val="dk1"/>
          </a:fontRef>
        </p:style>
        <p:txBody>
          <a:bodyPr/>
          <a:lstStyle/>
          <a:p>
            <a:pPr algn="ctr"/>
            <a:r>
              <a:rPr lang="en-US" sz="3200" b="1" dirty="0" smtClean="0">
                <a:solidFill>
                  <a:schemeClr val="tx1"/>
                </a:solidFill>
                <a:latin typeface="Times New Roman" pitchFamily="18" charset="0"/>
                <a:cs typeface="Times New Roman" pitchFamily="18" charset="0"/>
              </a:rPr>
              <a:t>Poison laboratory of the Soviets</a:t>
            </a:r>
            <a:endParaRPr lang="ru-RU" sz="32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214282" y="1071546"/>
            <a:ext cx="4357718" cy="5643602"/>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800" dirty="0" smtClean="0">
                <a:latin typeface="Times New Roman" pitchFamily="18" charset="0"/>
                <a:cs typeface="Times New Roman" pitchFamily="18" charset="0"/>
              </a:rPr>
              <a:t>The Soviets tested a number of deadly poisons on prisoners from the Gulag (“enemies of the people”), including mustard gas, </a:t>
            </a:r>
            <a:r>
              <a:rPr lang="en-US" sz="2800" dirty="0" err="1" smtClean="0">
                <a:latin typeface="Times New Roman" pitchFamily="18" charset="0"/>
                <a:cs typeface="Times New Roman" pitchFamily="18" charset="0"/>
              </a:rPr>
              <a:t>ricin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digitoxin</a:t>
            </a:r>
            <a:r>
              <a:rPr lang="en-US" sz="2800" dirty="0" smtClean="0">
                <a:latin typeface="Times New Roman" pitchFamily="18" charset="0"/>
                <a:cs typeface="Times New Roman" pitchFamily="18" charset="0"/>
              </a:rPr>
              <a:t> and many others. The goal of the experiments was to find a tasteless, odorless chemical that could not be detected post mortem. Candidate poisons were given to the victims, with a meal or drink, as “medication”.</a:t>
            </a:r>
            <a:endParaRPr lang="ru-RU" sz="2800" dirty="0">
              <a:latin typeface="Times New Roman" pitchFamily="18" charset="0"/>
              <a:cs typeface="Times New Roman" pitchFamily="18" charset="0"/>
            </a:endParaRPr>
          </a:p>
        </p:txBody>
      </p:sp>
      <p:pic>
        <p:nvPicPr>
          <p:cNvPr id="5" name="Содержимое 4" descr="images.jpg"/>
          <p:cNvPicPr>
            <a:picLocks noGrp="1" noChangeAspect="1"/>
          </p:cNvPicPr>
          <p:nvPr>
            <p:ph sz="half" idx="1"/>
          </p:nvPr>
        </p:nvPicPr>
        <p:blipFill>
          <a:blip r:embed="rId3" cstate="print"/>
          <a:srcRect l="10499" t="10106" r="10499" b="12632"/>
          <a:stretch>
            <a:fillRect/>
          </a:stretch>
        </p:blipFill>
        <p:spPr>
          <a:xfrm>
            <a:off x="4714876" y="1071546"/>
            <a:ext cx="4143404" cy="54292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a:bodyPr>
          <a:lstStyle/>
          <a:p>
            <a:pPr algn="ctr"/>
            <a:r>
              <a:rPr lang="en-US" sz="8000" dirty="0" smtClean="0">
                <a:latin typeface="Times New Roman" pitchFamily="18" charset="0"/>
                <a:cs typeface="Times New Roman" pitchFamily="18" charset="0"/>
              </a:rPr>
              <a:t>HISTORY OF HUMAN SUBJECT RESEARCH</a:t>
            </a:r>
            <a:endParaRPr lang="ru-RU" sz="8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72560" cy="571504"/>
          </a:xfrm>
        </p:spPr>
        <p:style>
          <a:lnRef idx="1">
            <a:schemeClr val="accent1"/>
          </a:lnRef>
          <a:fillRef idx="2">
            <a:schemeClr val="accent1"/>
          </a:fillRef>
          <a:effectRef idx="1">
            <a:schemeClr val="accent1"/>
          </a:effectRef>
          <a:fontRef idx="minor">
            <a:schemeClr val="dk1"/>
          </a:fontRef>
        </p:style>
        <p:txBody>
          <a:bodyPr/>
          <a:lstStyle/>
          <a:p>
            <a:pPr algn="ctr"/>
            <a:r>
              <a:rPr lang="en-AU" sz="4400" b="1" dirty="0" smtClean="0">
                <a:solidFill>
                  <a:schemeClr val="tx1"/>
                </a:solidFill>
                <a:latin typeface="Times New Roman" pitchFamily="18" charset="0"/>
                <a:cs typeface="Times New Roman" pitchFamily="18" charset="0"/>
              </a:rPr>
              <a:t>The Aversion Project</a:t>
            </a:r>
            <a:endParaRPr lang="ru-RU" sz="44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2"/>
          </p:nvPr>
        </p:nvSpPr>
        <p:spPr>
          <a:xfrm>
            <a:off x="357158" y="928670"/>
            <a:ext cx="3786214" cy="578647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smtClean="0">
                <a:latin typeface="Times New Roman" pitchFamily="18" charset="0"/>
                <a:cs typeface="Times New Roman" pitchFamily="18" charset="0"/>
              </a:rPr>
              <a:t>South Africa’s apartheid army forced white lesbian and gay soldiers to undergo ‘sex-change’ operations in the 1970′s and the 1980′s, and submitted many to chemical castration, electric shock, and other unethical medical experiments. </a:t>
            </a:r>
            <a:endParaRPr lang="ru-RU" sz="3200" dirty="0">
              <a:latin typeface="Times New Roman" pitchFamily="18" charset="0"/>
              <a:cs typeface="Times New Roman" pitchFamily="18" charset="0"/>
            </a:endParaRPr>
          </a:p>
        </p:txBody>
      </p:sp>
      <p:pic>
        <p:nvPicPr>
          <p:cNvPr id="5" name="Содержимое 4" descr="2013-06-25-NewTheoryClaimsimage11-thumb.jpg"/>
          <p:cNvPicPr>
            <a:picLocks noGrp="1" noChangeAspect="1"/>
          </p:cNvPicPr>
          <p:nvPr>
            <p:ph sz="half" idx="1"/>
          </p:nvPr>
        </p:nvPicPr>
        <p:blipFill>
          <a:blip r:embed="rId3" cstate="print"/>
          <a:stretch>
            <a:fillRect/>
          </a:stretch>
        </p:blipFill>
        <p:spPr>
          <a:xfrm>
            <a:off x="4429124" y="1000108"/>
            <a:ext cx="4429156" cy="571504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323528" y="260648"/>
            <a:ext cx="5034290" cy="640871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dirty="0" smtClean="0">
                <a:latin typeface="Times New Roman" pitchFamily="18" charset="0"/>
                <a:cs typeface="Times New Roman" pitchFamily="18" charset="0"/>
              </a:rPr>
              <a:t>In 2011, drug giant Pfizer paid $75 million to settle claims that children in Kano state, Nigeria, were injured or killed by non-consensual administration of its experimental meningitis drug Trovan. </a:t>
            </a:r>
            <a:endParaRPr lang="ru-RU" sz="4000" dirty="0">
              <a:latin typeface="Times New Roman" pitchFamily="18" charset="0"/>
              <a:cs typeface="Times New Roman" pitchFamily="18" charset="0"/>
            </a:endParaRPr>
          </a:p>
        </p:txBody>
      </p:sp>
      <p:pic>
        <p:nvPicPr>
          <p:cNvPr id="6" name="Содержимое 5" descr="0796bf10-0a29-45a9-ad98-70846c445b01.jpeg"/>
          <p:cNvPicPr>
            <a:picLocks noGrp="1" noChangeAspect="1"/>
          </p:cNvPicPr>
          <p:nvPr>
            <p:ph sz="half" idx="1"/>
          </p:nvPr>
        </p:nvPicPr>
        <p:blipFill>
          <a:blip r:embed="rId2" cstate="print"/>
          <a:stretch>
            <a:fillRect/>
          </a:stretch>
        </p:blipFill>
        <p:spPr>
          <a:xfrm>
            <a:off x="5429256" y="260648"/>
            <a:ext cx="3714744" cy="640871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324600"/>
          </a:xfrm>
        </p:spPr>
        <p:txBody>
          <a:bodyPr>
            <a:normAutofit/>
          </a:bodyPr>
          <a:lstStyle/>
          <a:p>
            <a:endParaRPr lang="en-US" sz="8000" dirty="0" smtClean="0">
              <a:latin typeface="Times New Roman" pitchFamily="18" charset="0"/>
              <a:cs typeface="Times New Roman" pitchFamily="18" charset="0"/>
            </a:endParaRPr>
          </a:p>
          <a:p>
            <a:pPr algn="ctr">
              <a:buNone/>
            </a:pPr>
            <a:r>
              <a:rPr lang="en-US" sz="8000" dirty="0" smtClean="0">
                <a:latin typeface="Times New Roman" pitchFamily="18" charset="0"/>
                <a:cs typeface="Times New Roman" pitchFamily="18" charset="0"/>
              </a:rPr>
              <a:t>WHAT </a:t>
            </a:r>
          </a:p>
          <a:p>
            <a:pPr algn="ctr">
              <a:buNone/>
            </a:pPr>
            <a:r>
              <a:rPr lang="en-US" sz="8000" dirty="0" smtClean="0">
                <a:latin typeface="Times New Roman" pitchFamily="18" charset="0"/>
                <a:cs typeface="Times New Roman" pitchFamily="18" charset="0"/>
              </a:rPr>
              <a:t>TO </a:t>
            </a:r>
          </a:p>
          <a:p>
            <a:pPr algn="ctr">
              <a:buNone/>
            </a:pPr>
            <a:r>
              <a:rPr lang="en-US" sz="8000" dirty="0" smtClean="0">
                <a:latin typeface="Times New Roman" pitchFamily="18" charset="0"/>
                <a:cs typeface="Times New Roman" pitchFamily="18" charset="0"/>
              </a:rPr>
              <a:t>DO?</a:t>
            </a:r>
            <a:endParaRPr lang="ru-RU" sz="8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632798"/>
          </a:xfrm>
        </p:spPr>
        <p:style>
          <a:lnRef idx="1">
            <a:schemeClr val="dk1"/>
          </a:lnRef>
          <a:fillRef idx="2">
            <a:schemeClr val="dk1"/>
          </a:fillRef>
          <a:effectRef idx="1">
            <a:schemeClr val="dk1"/>
          </a:effectRef>
          <a:fontRef idx="minor">
            <a:schemeClr val="dk1"/>
          </a:fontRef>
        </p:style>
        <p:txBody>
          <a:bodyPr>
            <a:normAutofit/>
          </a:bodyPr>
          <a:lstStyle/>
          <a:p>
            <a:pPr algn="ctr"/>
            <a:r>
              <a:rPr lang="en-US" b="1" dirty="0" smtClean="0">
                <a:latin typeface="Times New Roman" pitchFamily="18" charset="0"/>
                <a:cs typeface="Times New Roman" pitchFamily="18" charset="0"/>
              </a:rPr>
              <a:t>INTRODUCTION TO THE 7 PRINCIPLES</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2132856"/>
            <a:ext cx="8472518" cy="4389120"/>
          </a:xfrm>
        </p:spPr>
        <p:style>
          <a:lnRef idx="1">
            <a:schemeClr val="accent1"/>
          </a:lnRef>
          <a:fillRef idx="2">
            <a:schemeClr val="accent1"/>
          </a:fillRef>
          <a:effectRef idx="1">
            <a:schemeClr val="accent1"/>
          </a:effectRef>
          <a:fontRef idx="minor">
            <a:schemeClr val="dk1"/>
          </a:fontRef>
        </p:style>
        <p:txBody>
          <a:bodyPr>
            <a:noAutofit/>
          </a:bodyPr>
          <a:lstStyle/>
          <a:p>
            <a:r>
              <a:rPr lang="en-US" sz="3600" dirty="0" smtClean="0">
                <a:latin typeface="Times New Roman" pitchFamily="18" charset="0"/>
                <a:cs typeface="Times New Roman" pitchFamily="18" charset="0"/>
              </a:rPr>
              <a:t>1) Social Value</a:t>
            </a:r>
          </a:p>
          <a:p>
            <a:r>
              <a:rPr lang="en-US" sz="3600" dirty="0" smtClean="0">
                <a:latin typeface="Times New Roman" pitchFamily="18" charset="0"/>
                <a:cs typeface="Times New Roman" pitchFamily="18" charset="0"/>
              </a:rPr>
              <a:t>2) Scientific Validity</a:t>
            </a:r>
          </a:p>
          <a:p>
            <a:r>
              <a:rPr lang="en-US" sz="3600" dirty="0" smtClean="0">
                <a:latin typeface="Times New Roman" pitchFamily="18" charset="0"/>
                <a:cs typeface="Times New Roman" pitchFamily="18" charset="0"/>
              </a:rPr>
              <a:t>3) Fair Subject Selection</a:t>
            </a:r>
          </a:p>
          <a:p>
            <a:r>
              <a:rPr lang="en-US" sz="3600" dirty="0" smtClean="0">
                <a:latin typeface="Times New Roman" pitchFamily="18" charset="0"/>
                <a:cs typeface="Times New Roman" pitchFamily="18" charset="0"/>
              </a:rPr>
              <a:t>4) Favorable risk-Benefit ratio </a:t>
            </a:r>
          </a:p>
          <a:p>
            <a:r>
              <a:rPr lang="en-US" sz="3600" dirty="0" smtClean="0">
                <a:latin typeface="Times New Roman" pitchFamily="18" charset="0"/>
                <a:cs typeface="Times New Roman" pitchFamily="18" charset="0"/>
              </a:rPr>
              <a:t>5) Independent review</a:t>
            </a:r>
          </a:p>
          <a:p>
            <a:r>
              <a:rPr lang="en-US" sz="3600" dirty="0" smtClean="0">
                <a:latin typeface="Times New Roman" pitchFamily="18" charset="0"/>
                <a:cs typeface="Times New Roman" pitchFamily="18" charset="0"/>
              </a:rPr>
              <a:t>6) Informed consent</a:t>
            </a:r>
          </a:p>
          <a:p>
            <a:r>
              <a:rPr lang="en-US" sz="3600" dirty="0" smtClean="0">
                <a:latin typeface="Times New Roman" pitchFamily="18" charset="0"/>
                <a:cs typeface="Times New Roman" pitchFamily="18" charset="0"/>
              </a:rPr>
              <a:t>7) Respect for enrolled Subject</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655620"/>
          </a:xfrm>
        </p:spPr>
        <p:style>
          <a:lnRef idx="1">
            <a:schemeClr val="dk1"/>
          </a:lnRef>
          <a:fillRef idx="2">
            <a:schemeClr val="dk1"/>
          </a:fillRef>
          <a:effectRef idx="1">
            <a:schemeClr val="dk1"/>
          </a:effectRef>
          <a:fontRef idx="minor">
            <a:schemeClr val="dk1"/>
          </a:fontRef>
        </p:style>
        <p:txBody>
          <a:bodyPr>
            <a:noAutofit/>
          </a:bodyPr>
          <a:lstStyle/>
          <a:p>
            <a:pPr algn="ctr"/>
            <a:r>
              <a:rPr lang="en-US" sz="4400" b="1" u="sng" dirty="0" smtClean="0">
                <a:solidFill>
                  <a:schemeClr val="tx1"/>
                </a:solidFill>
                <a:latin typeface="Times New Roman" pitchFamily="18" charset="0"/>
                <a:cs typeface="Times New Roman" pitchFamily="18" charset="0"/>
              </a:rPr>
              <a:t>      Experiments  on  animals first</a:t>
            </a:r>
            <a:endParaRPr lang="ru-RU" sz="4400" b="1" u="sng" dirty="0">
              <a:solidFill>
                <a:schemeClr val="tx1"/>
              </a:solidFill>
              <a:latin typeface="Times New Roman" pitchFamily="18" charset="0"/>
              <a:cs typeface="Times New Roman" pitchFamily="18" charset="0"/>
            </a:endParaRPr>
          </a:p>
        </p:txBody>
      </p:sp>
      <p:sp>
        <p:nvSpPr>
          <p:cNvPr id="4" name="Текст 3"/>
          <p:cNvSpPr>
            <a:spLocks noGrp="1"/>
          </p:cNvSpPr>
          <p:nvPr>
            <p:ph type="body" idx="2"/>
          </p:nvPr>
        </p:nvSpPr>
        <p:spPr>
          <a:xfrm>
            <a:off x="179512" y="1124744"/>
            <a:ext cx="4608512" cy="544752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r>
              <a:rPr lang="en-US" sz="5400" dirty="0" smtClean="0">
                <a:latin typeface="Times New Roman" pitchFamily="18" charset="0"/>
                <a:cs typeface="Times New Roman" pitchFamily="18" charset="0"/>
              </a:rPr>
              <a:t>Animal experiments must be conducted before any human experiments. </a:t>
            </a:r>
          </a:p>
          <a:p>
            <a:pPr algn="ctr"/>
            <a:endParaRPr lang="en-US" sz="2800" dirty="0" smtClean="0">
              <a:latin typeface="Times New Roman" pitchFamily="18" charset="0"/>
              <a:cs typeface="Times New Roman" pitchFamily="18" charset="0"/>
            </a:endParaRPr>
          </a:p>
        </p:txBody>
      </p:sp>
      <p:pic>
        <p:nvPicPr>
          <p:cNvPr id="5" name="Содержимое 4" descr="clip_image001_0000.jpg"/>
          <p:cNvPicPr>
            <a:picLocks noGrp="1" noChangeAspect="1"/>
          </p:cNvPicPr>
          <p:nvPr>
            <p:ph sz="half" idx="1"/>
          </p:nvPr>
        </p:nvPicPr>
        <p:blipFill>
          <a:blip r:embed="rId3" cstate="print"/>
          <a:stretch>
            <a:fillRect/>
          </a:stretch>
        </p:blipFill>
        <p:spPr>
          <a:xfrm>
            <a:off x="5148064" y="1196752"/>
            <a:ext cx="3737223" cy="537552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8606760" cy="869934"/>
          </a:xfrm>
        </p:spPr>
        <p:style>
          <a:lnRef idx="1">
            <a:schemeClr val="dk1"/>
          </a:lnRef>
          <a:fillRef idx="2">
            <a:schemeClr val="dk1"/>
          </a:fillRef>
          <a:effectRef idx="1">
            <a:schemeClr val="dk1"/>
          </a:effectRef>
          <a:fontRef idx="minor">
            <a:schemeClr val="dk1"/>
          </a:fontRef>
        </p:style>
        <p:txBody>
          <a:bodyPr>
            <a:normAutofit/>
          </a:bodyPr>
          <a:lstStyle/>
          <a:p>
            <a:pPr algn="ctr"/>
            <a:r>
              <a:rPr lang="en-US" sz="4400" b="1" i="1" u="sng" dirty="0" smtClean="0">
                <a:solidFill>
                  <a:schemeClr val="tx1"/>
                </a:solidFill>
              </a:rPr>
              <a:t>Only do new experiments</a:t>
            </a:r>
            <a:endParaRPr lang="ru-RU" sz="4400" b="1" i="1" u="sng" dirty="0">
              <a:solidFill>
                <a:schemeClr val="tx1"/>
              </a:solidFill>
            </a:endParaRPr>
          </a:p>
        </p:txBody>
      </p:sp>
      <p:sp>
        <p:nvSpPr>
          <p:cNvPr id="4" name="Текст 3"/>
          <p:cNvSpPr>
            <a:spLocks noGrp="1"/>
          </p:cNvSpPr>
          <p:nvPr>
            <p:ph type="body" idx="2"/>
          </p:nvPr>
        </p:nvSpPr>
        <p:spPr>
          <a:xfrm>
            <a:off x="251520" y="1357298"/>
            <a:ext cx="4320480" cy="528641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000" dirty="0" smtClean="0">
                <a:latin typeface="Times New Roman" pitchFamily="18" charset="0"/>
                <a:cs typeface="Times New Roman" pitchFamily="18" charset="0"/>
              </a:rPr>
              <a:t>The researchers must do a through search of the medical and biological literature </a:t>
            </a:r>
            <a:r>
              <a:rPr lang="en-US" sz="4000" b="1" i="1" dirty="0" smtClean="0">
                <a:latin typeface="Times New Roman" pitchFamily="18" charset="0"/>
                <a:cs typeface="Times New Roman" pitchFamily="18" charset="0"/>
              </a:rPr>
              <a:t>before</a:t>
            </a:r>
            <a:r>
              <a:rPr lang="en-US" sz="4000" dirty="0" smtClean="0">
                <a:latin typeface="Times New Roman" pitchFamily="18" charset="0"/>
                <a:cs typeface="Times New Roman" pitchFamily="18" charset="0"/>
              </a:rPr>
              <a:t> doing any human experiments</a:t>
            </a:r>
            <a:r>
              <a:rPr lang="en-US"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pic>
        <p:nvPicPr>
          <p:cNvPr id="5" name="Содержимое 4" descr="experiment.jpg"/>
          <p:cNvPicPr>
            <a:picLocks noGrp="1" noChangeAspect="1"/>
          </p:cNvPicPr>
          <p:nvPr>
            <p:ph sz="half" idx="1"/>
          </p:nvPr>
        </p:nvPicPr>
        <p:blipFill>
          <a:blip r:embed="rId3" cstate="print"/>
          <a:stretch>
            <a:fillRect/>
          </a:stretch>
        </p:blipFill>
        <p:spPr>
          <a:xfrm>
            <a:off x="4572000" y="1357298"/>
            <a:ext cx="4286280" cy="5143536"/>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2852"/>
            <a:ext cx="8678198" cy="71438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4900" b="1" i="1" u="sng" dirty="0" smtClean="0">
                <a:solidFill>
                  <a:schemeClr val="tx1"/>
                </a:solidFill>
                <a:latin typeface="Times New Roman" pitchFamily="18" charset="0"/>
                <a:cs typeface="Times New Roman" pitchFamily="18" charset="0"/>
              </a:rPr>
              <a:t/>
            </a:r>
            <a:br>
              <a:rPr lang="en-US" sz="4900" b="1" i="1" u="sng" dirty="0" smtClean="0">
                <a:solidFill>
                  <a:schemeClr val="tx1"/>
                </a:solidFill>
                <a:latin typeface="Times New Roman" pitchFamily="18" charset="0"/>
                <a:cs typeface="Times New Roman" pitchFamily="18" charset="0"/>
              </a:rPr>
            </a:br>
            <a:r>
              <a:rPr lang="en-US" sz="4900" b="1" i="1" u="sng" dirty="0">
                <a:solidFill>
                  <a:schemeClr val="tx1"/>
                </a:solidFill>
                <a:latin typeface="Times New Roman" pitchFamily="18" charset="0"/>
                <a:cs typeface="Times New Roman" pitchFamily="18" charset="0"/>
              </a:rPr>
              <a:t/>
            </a:r>
            <a:br>
              <a:rPr lang="en-US" sz="4900" b="1" i="1" u="sng" dirty="0">
                <a:solidFill>
                  <a:schemeClr val="tx1"/>
                </a:solidFill>
                <a:latin typeface="Times New Roman" pitchFamily="18" charset="0"/>
                <a:cs typeface="Times New Roman" pitchFamily="18" charset="0"/>
              </a:rPr>
            </a:br>
            <a:r>
              <a:rPr lang="en-US" sz="4900" b="1" i="1" u="sng" dirty="0" smtClean="0">
                <a:solidFill>
                  <a:schemeClr val="tx1"/>
                </a:solidFill>
                <a:latin typeface="Times New Roman" pitchFamily="18" charset="0"/>
                <a:cs typeface="Times New Roman" pitchFamily="18" charset="0"/>
              </a:rPr>
              <a:t>Design of experiment</a:t>
            </a:r>
            <a:r>
              <a:rPr lang="en-US" b="1" u="sng" dirty="0" smtClean="0">
                <a:solidFill>
                  <a:schemeClr val="tx1"/>
                </a:solidFill>
              </a:rPr>
              <a:t/>
            </a:r>
            <a:br>
              <a:rPr lang="en-US" b="1" u="sng" dirty="0" smtClean="0">
                <a:solidFill>
                  <a:schemeClr val="tx1"/>
                </a:solidFill>
              </a:rPr>
            </a:br>
            <a:endParaRPr lang="ru-RU" b="1" u="sng" dirty="0">
              <a:solidFill>
                <a:schemeClr val="tx1"/>
              </a:solidFill>
            </a:endParaRPr>
          </a:p>
        </p:txBody>
      </p:sp>
      <p:sp>
        <p:nvSpPr>
          <p:cNvPr id="4" name="Текст 3"/>
          <p:cNvSpPr>
            <a:spLocks noGrp="1"/>
          </p:cNvSpPr>
          <p:nvPr>
            <p:ph type="body" idx="2"/>
          </p:nvPr>
        </p:nvSpPr>
        <p:spPr>
          <a:xfrm>
            <a:off x="251520" y="1052736"/>
            <a:ext cx="4891984" cy="551953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400" dirty="0" smtClean="0">
                <a:latin typeface="Times New Roman" pitchFamily="18" charset="0"/>
                <a:cs typeface="Times New Roman" pitchFamily="18" charset="0"/>
              </a:rPr>
              <a:t>The experiment should be conducted in a scientific manner, with a double-blind fashion, with a control group. </a:t>
            </a:r>
          </a:p>
        </p:txBody>
      </p:sp>
      <p:pic>
        <p:nvPicPr>
          <p:cNvPr id="5" name="Содержимое 4" descr="027pic.jpg"/>
          <p:cNvPicPr>
            <a:picLocks noGrp="1" noChangeAspect="1"/>
          </p:cNvPicPr>
          <p:nvPr>
            <p:ph sz="half" idx="1"/>
          </p:nvPr>
        </p:nvPicPr>
        <p:blipFill>
          <a:blip r:embed="rId2" cstate="print"/>
          <a:stretch>
            <a:fillRect/>
          </a:stretch>
        </p:blipFill>
        <p:spPr>
          <a:xfrm>
            <a:off x="5357818" y="1052736"/>
            <a:ext cx="3571900" cy="5590974"/>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51520" y="357166"/>
            <a:ext cx="4677670" cy="621510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6600" dirty="0" smtClean="0">
                <a:latin typeface="Times New Roman" pitchFamily="18" charset="0"/>
                <a:cs typeface="Times New Roman" pitchFamily="18" charset="0"/>
              </a:rPr>
              <a:t>It is unethical to give a control group of people a </a:t>
            </a:r>
            <a:r>
              <a:rPr lang="en-US" sz="6600" dirty="0" smtClean="0">
                <a:latin typeface="Times New Roman" pitchFamily="18" charset="0"/>
                <a:cs typeface="Times New Roman" pitchFamily="18" charset="0"/>
              </a:rPr>
              <a:t>placebo.</a:t>
            </a:r>
            <a:endParaRPr lang="ru-RU" sz="6600" dirty="0"/>
          </a:p>
        </p:txBody>
      </p:sp>
      <p:pic>
        <p:nvPicPr>
          <p:cNvPr id="7" name="Содержимое 6" descr="index.jpg"/>
          <p:cNvPicPr>
            <a:picLocks noGrp="1" noChangeAspect="1"/>
          </p:cNvPicPr>
          <p:nvPr>
            <p:ph sz="half" idx="1"/>
          </p:nvPr>
        </p:nvPicPr>
        <p:blipFill>
          <a:blip r:embed="rId3" cstate="print"/>
          <a:stretch>
            <a:fillRect/>
          </a:stretch>
        </p:blipFill>
        <p:spPr>
          <a:xfrm>
            <a:off x="5072066" y="357166"/>
            <a:ext cx="3857651" cy="6215106"/>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lacebo.gif"/>
          <p:cNvPicPr>
            <a:picLocks noGrp="1" noChangeAspect="1"/>
          </p:cNvPicPr>
          <p:nvPr>
            <p:ph sz="half" idx="1"/>
          </p:nvPr>
        </p:nvPicPr>
        <p:blipFill>
          <a:blip r:embed="rId2" cstate="print"/>
          <a:srcRect l="2160" t="5677" r="3240" b="3244"/>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43998" cy="1071570"/>
          </a:xfrm>
        </p:spPr>
        <p:style>
          <a:lnRef idx="1">
            <a:schemeClr val="dk1"/>
          </a:lnRef>
          <a:fillRef idx="2">
            <a:schemeClr val="dk1"/>
          </a:fillRef>
          <a:effectRef idx="1">
            <a:schemeClr val="dk1"/>
          </a:effectRef>
          <a:fontRef idx="minor">
            <a:schemeClr val="dk1"/>
          </a:fontRef>
        </p:style>
        <p:txBody>
          <a:bodyPr/>
          <a:lstStyle/>
          <a:p>
            <a:pPr algn="ctr"/>
            <a:r>
              <a:rPr lang="en-US" sz="6000" dirty="0" smtClean="0">
                <a:latin typeface="Times New Roman" pitchFamily="18" charset="0"/>
                <a:cs typeface="Times New Roman" pitchFamily="18" charset="0"/>
              </a:rPr>
              <a:t>CONSENT:</a:t>
            </a:r>
            <a:endParaRPr lang="ru-RU" sz="6000" dirty="0">
              <a:latin typeface="Times New Roman" pitchFamily="18" charset="0"/>
              <a:cs typeface="Times New Roman" pitchFamily="18" charset="0"/>
            </a:endParaRPr>
          </a:p>
        </p:txBody>
      </p:sp>
      <p:sp>
        <p:nvSpPr>
          <p:cNvPr id="3" name="Текст 2"/>
          <p:cNvSpPr>
            <a:spLocks noGrp="1"/>
          </p:cNvSpPr>
          <p:nvPr>
            <p:ph type="body" idx="2"/>
          </p:nvPr>
        </p:nvSpPr>
        <p:spPr>
          <a:xfrm>
            <a:off x="285720" y="1571612"/>
            <a:ext cx="4214842" cy="500066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ELEMENTS OF  </a:t>
            </a:r>
          </a:p>
          <a:p>
            <a:pPr algn="ctr"/>
            <a:r>
              <a:rPr lang="en-US" sz="3200" dirty="0" smtClean="0">
                <a:latin typeface="Times New Roman" pitchFamily="18" charset="0"/>
                <a:cs typeface="Times New Roman" pitchFamily="18" charset="0"/>
              </a:rPr>
              <a:t>INFORMED CONSENT:</a:t>
            </a:r>
          </a:p>
          <a:p>
            <a:r>
              <a:rPr lang="en-US" sz="3200" dirty="0" smtClean="0">
                <a:latin typeface="Times New Roman" pitchFamily="18" charset="0"/>
                <a:cs typeface="Times New Roman" pitchFamily="18" charset="0"/>
              </a:rPr>
              <a:t>• COMPETENCE </a:t>
            </a:r>
          </a:p>
          <a:p>
            <a:r>
              <a:rPr lang="en-US" sz="3200" dirty="0" smtClean="0">
                <a:latin typeface="Times New Roman" pitchFamily="18" charset="0"/>
                <a:cs typeface="Times New Roman" pitchFamily="18" charset="0"/>
              </a:rPr>
              <a:t>• DISCLOSURE </a:t>
            </a:r>
          </a:p>
          <a:p>
            <a:r>
              <a:rPr lang="en-US" sz="3200" dirty="0" smtClean="0">
                <a:latin typeface="Times New Roman" pitchFamily="18" charset="0"/>
                <a:cs typeface="Times New Roman" pitchFamily="18" charset="0"/>
              </a:rPr>
              <a:t>• UNDERSTANDING </a:t>
            </a:r>
          </a:p>
          <a:p>
            <a:r>
              <a:rPr lang="en-US" sz="3200" dirty="0" smtClean="0">
                <a:latin typeface="Times New Roman" pitchFamily="18" charset="0"/>
                <a:cs typeface="Times New Roman" pitchFamily="18" charset="0"/>
              </a:rPr>
              <a:t>• VOLUNTARINESS</a:t>
            </a:r>
            <a:endParaRPr lang="ru-RU" sz="3200" dirty="0">
              <a:latin typeface="Times New Roman" pitchFamily="18" charset="0"/>
              <a:cs typeface="Times New Roman" pitchFamily="18" charset="0"/>
            </a:endParaRPr>
          </a:p>
        </p:txBody>
      </p:sp>
      <p:pic>
        <p:nvPicPr>
          <p:cNvPr id="5" name="Содержимое 4" descr="informed-consent-300x198.jpg"/>
          <p:cNvPicPr>
            <a:picLocks noGrp="1" noChangeAspect="1"/>
          </p:cNvPicPr>
          <p:nvPr>
            <p:ph sz="half" idx="1"/>
          </p:nvPr>
        </p:nvPicPr>
        <p:blipFill>
          <a:blip r:embed="rId2" cstate="print"/>
          <a:stretch>
            <a:fillRect/>
          </a:stretch>
        </p:blipFill>
        <p:spPr>
          <a:xfrm>
            <a:off x="4702174" y="1571612"/>
            <a:ext cx="4156106" cy="500066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507288" cy="71435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b="1" u="sng" dirty="0" smtClean="0">
                <a:solidFill>
                  <a:schemeClr val="tx1"/>
                </a:solidFill>
                <a:latin typeface="Times New Roman" pitchFamily="18" charset="0"/>
                <a:cs typeface="Times New Roman" pitchFamily="18" charset="0"/>
              </a:rPr>
              <a:t>1st century B.C,</a:t>
            </a:r>
            <a:endParaRPr lang="ru-RU" sz="4000" b="1" u="sng" dirty="0">
              <a:solidFill>
                <a:schemeClr val="tx1"/>
              </a:solidFill>
              <a:latin typeface="Times New Roman" pitchFamily="18" charset="0"/>
              <a:cs typeface="Times New Roman" pitchFamily="18" charset="0"/>
            </a:endParaRPr>
          </a:p>
        </p:txBody>
      </p:sp>
      <p:sp>
        <p:nvSpPr>
          <p:cNvPr id="4" name="Текст 3"/>
          <p:cNvSpPr>
            <a:spLocks noGrp="1"/>
          </p:cNvSpPr>
          <p:nvPr>
            <p:ph type="body" idx="2"/>
          </p:nvPr>
        </p:nvSpPr>
        <p:spPr>
          <a:xfrm>
            <a:off x="179512" y="714356"/>
            <a:ext cx="4608512" cy="602701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4400" dirty="0" smtClean="0">
                <a:latin typeface="Times New Roman" pitchFamily="18" charset="0"/>
                <a:cs typeface="Times New Roman" pitchFamily="18" charset="0"/>
              </a:rPr>
              <a:t>Cleopatra devised an experiment to test the accuracy of the theory that it takes 40 days to fashion a male fetus fully and 80 days to fashion a female fetus.</a:t>
            </a:r>
          </a:p>
        </p:txBody>
      </p:sp>
      <p:pic>
        <p:nvPicPr>
          <p:cNvPr id="5" name="Содержимое 4" descr="cleopatra_large.jpg"/>
          <p:cNvPicPr>
            <a:picLocks noGrp="1" noChangeAspect="1"/>
          </p:cNvPicPr>
          <p:nvPr>
            <p:ph sz="half" idx="1"/>
          </p:nvPr>
        </p:nvPicPr>
        <p:blipFill>
          <a:blip r:embed="rId3" cstate="print"/>
          <a:stretch>
            <a:fillRect/>
          </a:stretch>
        </p:blipFill>
        <p:spPr>
          <a:xfrm>
            <a:off x="5435600" y="714356"/>
            <a:ext cx="3251200" cy="602701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19716" cy="908720"/>
          </a:xfrm>
        </p:spPr>
        <p:style>
          <a:lnRef idx="1">
            <a:schemeClr val="dk1"/>
          </a:lnRef>
          <a:fillRef idx="2">
            <a:schemeClr val="dk1"/>
          </a:fillRef>
          <a:effectRef idx="1">
            <a:schemeClr val="dk1"/>
          </a:effectRef>
          <a:fontRef idx="minor">
            <a:schemeClr val="dk1"/>
          </a:fontRef>
        </p:style>
        <p:txBody>
          <a:bodyPr>
            <a:noAutofit/>
          </a:bodyPr>
          <a:lstStyle/>
          <a:p>
            <a:pPr algn="ctr"/>
            <a:r>
              <a:rPr lang="en-US" sz="4400" b="1" i="1" dirty="0" smtClean="0">
                <a:solidFill>
                  <a:schemeClr val="tx1"/>
                </a:solidFill>
                <a:latin typeface="Times New Roman" pitchFamily="18" charset="0"/>
                <a:cs typeface="Times New Roman" pitchFamily="18" charset="0"/>
              </a:rPr>
              <a:t>Consent</a:t>
            </a:r>
            <a:endParaRPr lang="ru-RU" sz="4400" b="1" dirty="0">
              <a:solidFill>
                <a:schemeClr val="tx1"/>
              </a:solidFill>
            </a:endParaRPr>
          </a:p>
        </p:txBody>
      </p:sp>
      <p:sp>
        <p:nvSpPr>
          <p:cNvPr id="4" name="Текст 3"/>
          <p:cNvSpPr>
            <a:spLocks noGrp="1"/>
          </p:cNvSpPr>
          <p:nvPr>
            <p:ph type="body" idx="2"/>
          </p:nvPr>
        </p:nvSpPr>
        <p:spPr>
          <a:xfrm>
            <a:off x="285720" y="1142984"/>
            <a:ext cx="5357850" cy="542928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Font typeface="Arial" pitchFamily="34" charset="0"/>
              <a:buChar char="•"/>
            </a:pPr>
            <a:r>
              <a:rPr lang="en-US" sz="3000" dirty="0" smtClean="0">
                <a:latin typeface="Times New Roman" pitchFamily="18" charset="0"/>
                <a:cs typeface="Times New Roman" pitchFamily="18" charset="0"/>
              </a:rPr>
              <a:t>Two originals with subject's signature witnessed by at least one person.</a:t>
            </a:r>
          </a:p>
          <a:p>
            <a:pPr>
              <a:buFont typeface="Arial" pitchFamily="34" charset="0"/>
              <a:buChar char="•"/>
            </a:pPr>
            <a:r>
              <a:rPr lang="en-US" sz="3000" dirty="0" smtClean="0">
                <a:latin typeface="Times New Roman" pitchFamily="18" charset="0"/>
                <a:cs typeface="Times New Roman" pitchFamily="18" charset="0"/>
              </a:rPr>
              <a:t>Failure to obtain such written consent is a presumption that informed consent was </a:t>
            </a:r>
            <a:r>
              <a:rPr lang="en-US" sz="3000" i="1" dirty="0" smtClean="0">
                <a:latin typeface="Times New Roman" pitchFamily="18" charset="0"/>
                <a:cs typeface="Times New Roman" pitchFamily="18" charset="0"/>
              </a:rPr>
              <a:t>not</a:t>
            </a:r>
            <a:r>
              <a:rPr lang="en-US" sz="3000" dirty="0" smtClean="0">
                <a:latin typeface="Times New Roman" pitchFamily="18" charset="0"/>
                <a:cs typeface="Times New Roman" pitchFamily="18" charset="0"/>
              </a:rPr>
              <a:t> obtained.</a:t>
            </a:r>
          </a:p>
          <a:p>
            <a:pPr>
              <a:buFont typeface="Arial" pitchFamily="34" charset="0"/>
              <a:buChar char="•"/>
            </a:pPr>
            <a:r>
              <a:rPr lang="en-US" sz="3000" dirty="0" smtClean="0">
                <a:latin typeface="Times New Roman" pitchFamily="18" charset="0"/>
                <a:cs typeface="Times New Roman" pitchFamily="18" charset="0"/>
              </a:rPr>
              <a:t> Each subject shall have not sign a consent form until at least 24 hours after it was given to the subject.</a:t>
            </a:r>
            <a:r>
              <a:rPr lang="en-US" dirty="0" smtClean="0"/>
              <a:t/>
            </a:r>
            <a:br>
              <a:rPr lang="en-US" dirty="0" smtClean="0"/>
            </a:br>
            <a:r>
              <a:rPr lang="en-US" dirty="0" smtClean="0"/>
              <a:t/>
            </a:r>
            <a:br>
              <a:rPr lang="en-US" dirty="0" smtClean="0"/>
            </a:br>
            <a:endParaRPr lang="ru-RU" dirty="0"/>
          </a:p>
        </p:txBody>
      </p:sp>
      <p:pic>
        <p:nvPicPr>
          <p:cNvPr id="5" name="Содержимое 4" descr="untitled.bmp"/>
          <p:cNvPicPr>
            <a:picLocks noGrp="1" noChangeAspect="1"/>
          </p:cNvPicPr>
          <p:nvPr>
            <p:ph sz="half" idx="1"/>
          </p:nvPr>
        </p:nvPicPr>
        <p:blipFill>
          <a:blip r:embed="rId2" cstate="print"/>
          <a:stretch>
            <a:fillRect/>
          </a:stretch>
        </p:blipFill>
        <p:spPr>
          <a:xfrm>
            <a:off x="5868144" y="1142984"/>
            <a:ext cx="3026622" cy="5429288"/>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285860"/>
          </a:xfrm>
        </p:spPr>
        <p:style>
          <a:lnRef idx="1">
            <a:schemeClr val="dk1"/>
          </a:lnRef>
          <a:fillRef idx="2">
            <a:schemeClr val="dk1"/>
          </a:fillRef>
          <a:effectRef idx="1">
            <a:schemeClr val="dk1"/>
          </a:effectRef>
          <a:fontRef idx="minor">
            <a:schemeClr val="dk1"/>
          </a:fontRef>
        </p:style>
        <p:txBody>
          <a:bodyPr>
            <a:normAutofit fontScale="90000"/>
          </a:bodyPr>
          <a:lstStyle/>
          <a:p>
            <a:r>
              <a:rPr lang="en-US" b="1" u="sng" dirty="0" smtClean="0">
                <a:solidFill>
                  <a:schemeClr val="tx1"/>
                </a:solidFill>
              </a:rPr>
              <a:t/>
            </a:r>
            <a:br>
              <a:rPr lang="en-US" b="1" u="sng" dirty="0" smtClean="0">
                <a:solidFill>
                  <a:schemeClr val="tx1"/>
                </a:solidFill>
              </a:rPr>
            </a:br>
            <a:r>
              <a:rPr lang="en-US" b="1" u="sng" dirty="0">
                <a:solidFill>
                  <a:schemeClr val="tx1"/>
                </a:solidFill>
              </a:rPr>
              <a:t/>
            </a:r>
            <a:br>
              <a:rPr lang="en-US" b="1" u="sng" dirty="0">
                <a:solidFill>
                  <a:schemeClr val="tx1"/>
                </a:solidFill>
              </a:rPr>
            </a:br>
            <a:r>
              <a:rPr lang="en-US" b="1" u="sng" dirty="0" smtClean="0">
                <a:solidFill>
                  <a:schemeClr val="tx1"/>
                </a:solidFill>
              </a:rPr>
              <a:t/>
            </a:r>
            <a:br>
              <a:rPr lang="en-US" b="1" u="sng" dirty="0" smtClean="0">
                <a:solidFill>
                  <a:schemeClr val="tx1"/>
                </a:solidFill>
              </a:rPr>
            </a:br>
            <a:r>
              <a:rPr lang="en-US" b="1" u="sng" dirty="0" smtClean="0">
                <a:solidFill>
                  <a:schemeClr val="tx1"/>
                </a:solidFill>
              </a:rPr>
              <a:t/>
            </a:r>
            <a:br>
              <a:rPr lang="en-US" b="1" u="sng" dirty="0" smtClean="0">
                <a:solidFill>
                  <a:schemeClr val="tx1"/>
                </a:solidFill>
              </a:rPr>
            </a:br>
            <a:r>
              <a:rPr lang="en-US" b="1" u="sng" dirty="0">
                <a:solidFill>
                  <a:schemeClr val="tx1"/>
                </a:solidFill>
              </a:rPr>
              <a:t/>
            </a:r>
            <a:br>
              <a:rPr lang="en-US" b="1" u="sng" dirty="0">
                <a:solidFill>
                  <a:schemeClr val="tx1"/>
                </a:solidFill>
              </a:rPr>
            </a:br>
            <a:r>
              <a:rPr lang="en-US" b="1" u="sng" dirty="0" smtClean="0">
                <a:solidFill>
                  <a:schemeClr val="tx1"/>
                </a:solidFill>
              </a:rPr>
              <a:t/>
            </a:r>
            <a:br>
              <a:rPr lang="en-US" b="1" u="sng" dirty="0" smtClean="0">
                <a:solidFill>
                  <a:schemeClr val="tx1"/>
                </a:solidFill>
              </a:rPr>
            </a:br>
            <a:r>
              <a:rPr lang="en-US" b="1" u="sng" dirty="0">
                <a:solidFill>
                  <a:schemeClr val="tx1"/>
                </a:solidFill>
              </a:rPr>
              <a:t/>
            </a:r>
            <a:br>
              <a:rPr lang="en-US" b="1" u="sng" dirty="0">
                <a:solidFill>
                  <a:schemeClr val="tx1"/>
                </a:solidFill>
              </a:rPr>
            </a:br>
            <a:r>
              <a:rPr lang="en-US" sz="4400" b="1" u="sng" dirty="0" smtClean="0">
                <a:solidFill>
                  <a:schemeClr val="tx1"/>
                </a:solidFill>
              </a:rPr>
              <a:t>Take care of subjects after the trial</a:t>
            </a:r>
            <a:r>
              <a:rPr lang="en-US" u="sng" dirty="0" smtClean="0">
                <a:solidFill>
                  <a:schemeClr val="tx1"/>
                </a:solidFill>
              </a:rPr>
              <a:t/>
            </a:r>
            <a:br>
              <a:rPr lang="en-US" u="sng" dirty="0" smtClean="0">
                <a:solidFill>
                  <a:schemeClr val="tx1"/>
                </a:solidFill>
              </a:rPr>
            </a:br>
            <a:endParaRPr lang="ru-RU" u="sng" dirty="0">
              <a:solidFill>
                <a:schemeClr val="tx1"/>
              </a:solidFill>
            </a:endParaRPr>
          </a:p>
        </p:txBody>
      </p:sp>
      <p:sp>
        <p:nvSpPr>
          <p:cNvPr id="3" name="Содержимое 2"/>
          <p:cNvSpPr>
            <a:spLocks noGrp="1"/>
          </p:cNvSpPr>
          <p:nvPr>
            <p:ph idx="1"/>
          </p:nvPr>
        </p:nvSpPr>
        <p:spPr>
          <a:xfrm>
            <a:off x="214282" y="1124744"/>
            <a:ext cx="8715436" cy="537609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6000" dirty="0" smtClean="0">
                <a:latin typeface="Times New Roman" pitchFamily="18" charset="0"/>
                <a:cs typeface="Times New Roman" pitchFamily="18" charset="0"/>
              </a:rPr>
              <a:t>A. free medical care for the remainder of his life </a:t>
            </a:r>
            <a:br>
              <a:rPr lang="en-US" sz="6000" dirty="0" smtClean="0">
                <a:latin typeface="Times New Roman" pitchFamily="18" charset="0"/>
                <a:cs typeface="Times New Roman" pitchFamily="18" charset="0"/>
              </a:rPr>
            </a:br>
            <a:r>
              <a:rPr lang="en-US" sz="6000" dirty="0" smtClean="0">
                <a:latin typeface="Times New Roman" pitchFamily="18" charset="0"/>
                <a:cs typeface="Times New Roman" pitchFamily="18" charset="0"/>
              </a:rPr>
              <a:t>B. payment of loss wages </a:t>
            </a:r>
            <a:r>
              <a:rPr lang="en-US" sz="6000" dirty="0" smtClean="0">
                <a:latin typeface="Times New Roman" pitchFamily="18" charset="0"/>
                <a:cs typeface="Times New Roman" pitchFamily="18" charset="0"/>
              </a:rPr>
              <a:t>and </a:t>
            </a:r>
            <a:r>
              <a:rPr lang="en-US" sz="6000" dirty="0" smtClean="0">
                <a:latin typeface="Times New Roman" pitchFamily="18" charset="0"/>
                <a:cs typeface="Times New Roman" pitchFamily="18" charset="0"/>
              </a:rPr>
              <a:t/>
            </a:r>
            <a:br>
              <a:rPr lang="en-US" sz="6000" dirty="0" smtClean="0">
                <a:latin typeface="Times New Roman" pitchFamily="18" charset="0"/>
                <a:cs typeface="Times New Roman" pitchFamily="18" charset="0"/>
              </a:rPr>
            </a:br>
            <a:r>
              <a:rPr lang="en-US" sz="6000" dirty="0" smtClean="0">
                <a:latin typeface="Times New Roman" pitchFamily="18" charset="0"/>
                <a:cs typeface="Times New Roman" pitchFamily="18" charset="0"/>
              </a:rPr>
              <a:t>C. funeral expenses. </a:t>
            </a:r>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70416"/>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b="1" u="sng" dirty="0" smtClean="0"/>
              <a:t> </a:t>
            </a:r>
            <a:r>
              <a:rPr lang="en-US" b="1" u="sng" dirty="0" smtClean="0">
                <a:solidFill>
                  <a:schemeClr val="tx1"/>
                </a:solidFill>
              </a:rPr>
              <a:t>Patient safeguard before advancement of science</a:t>
            </a:r>
            <a:endParaRPr lang="uk-UA" dirty="0">
              <a:solidFill>
                <a:schemeClr val="tx1"/>
              </a:solidFill>
            </a:endParaRPr>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en-US" sz="4000" dirty="0" smtClean="0">
                <a:latin typeface="Times New Roman" pitchFamily="18" charset="0"/>
                <a:cs typeface="Times New Roman" pitchFamily="18" charset="0"/>
              </a:rPr>
              <a:t>The interests and safeguard of patients come </a:t>
            </a:r>
            <a:r>
              <a:rPr lang="en-US" sz="4000" dirty="0" smtClean="0">
                <a:latin typeface="Times New Roman" pitchFamily="18" charset="0"/>
                <a:cs typeface="Times New Roman" pitchFamily="18" charset="0"/>
              </a:rPr>
              <a:t>first than</a:t>
            </a: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the interest of science and </a:t>
            </a:r>
            <a:r>
              <a:rPr lang="en-US" sz="4000" dirty="0" smtClean="0">
                <a:latin typeface="Times New Roman" pitchFamily="18" charset="0"/>
                <a:cs typeface="Times New Roman" pitchFamily="18" charset="0"/>
              </a:rPr>
              <a:t>society.</a:t>
            </a:r>
            <a:endParaRPr lang="uk-UA"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928694"/>
          </a:xfrm>
        </p:spPr>
        <p:style>
          <a:lnRef idx="1">
            <a:schemeClr val="dk1"/>
          </a:lnRef>
          <a:fillRef idx="2">
            <a:schemeClr val="dk1"/>
          </a:fillRef>
          <a:effectRef idx="1">
            <a:schemeClr val="dk1"/>
          </a:effectRef>
          <a:fontRef idx="minor">
            <a:schemeClr val="dk1"/>
          </a:fontRef>
        </p:style>
        <p:txBody>
          <a:bodyPr>
            <a:normAutofit/>
          </a:bodyPr>
          <a:lstStyle/>
          <a:p>
            <a:pPr algn="ctr"/>
            <a:r>
              <a:rPr lang="uk-UA" b="1" u="sng" dirty="0" smtClean="0">
                <a:solidFill>
                  <a:schemeClr val="tx1"/>
                </a:solidFill>
                <a:latin typeface="Times New Roman" pitchFamily="18" charset="0"/>
                <a:cs typeface="Times New Roman" pitchFamily="18" charset="0"/>
              </a:rPr>
              <a:t>Bioethics Committee</a:t>
            </a:r>
            <a:r>
              <a:rPr lang="en-US" b="1" u="sng" dirty="0" smtClean="0">
                <a:solidFill>
                  <a:schemeClr val="tx1"/>
                </a:solidFill>
                <a:latin typeface="Times New Roman" pitchFamily="18" charset="0"/>
                <a:cs typeface="Times New Roman" pitchFamily="18" charset="0"/>
              </a:rPr>
              <a:t>s</a:t>
            </a:r>
            <a:endParaRPr lang="uk-UA" b="1"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571612"/>
            <a:ext cx="8750206" cy="5286388"/>
          </a:xfrm>
        </p:spPr>
        <p:style>
          <a:lnRef idx="1">
            <a:schemeClr val="accent1"/>
          </a:lnRef>
          <a:fillRef idx="2">
            <a:schemeClr val="accent1"/>
          </a:fillRef>
          <a:effectRef idx="1">
            <a:schemeClr val="accent1"/>
          </a:effectRef>
          <a:fontRef idx="minor">
            <a:schemeClr val="dk1"/>
          </a:fontRef>
        </p:style>
        <p:txBody>
          <a:bodyPr/>
          <a:lstStyle/>
          <a:p>
            <a:pPr algn="ctr"/>
            <a:r>
              <a:rPr lang="uk-UA" sz="3600" b="1" dirty="0" smtClean="0">
                <a:latin typeface="Times New Roman" pitchFamily="18" charset="0"/>
                <a:cs typeface="Times New Roman" pitchFamily="18" charset="0"/>
              </a:rPr>
              <a:t>The International Bioethics Committee (IBC) is a body of 36 independent experts that follows progress in the life sciences and its applications in order to ensure respect for human dignity and freedom. It was created in 1993.</a:t>
            </a:r>
            <a:endParaRPr lang="uk-UA" sz="3600" dirty="0" smtClean="0">
              <a:latin typeface="Times New Roman" pitchFamily="18" charset="0"/>
              <a:cs typeface="Times New Roman" pitchFamily="18" charset="0"/>
            </a:endParaRPr>
          </a:p>
          <a:p>
            <a:pPr algn="ctr"/>
            <a:r>
              <a:rPr lang="uk-UA" sz="3600" dirty="0" smtClean="0">
                <a:latin typeface="Times New Roman" pitchFamily="18" charset="0"/>
                <a:cs typeface="Times New Roman" pitchFamily="18" charset="0"/>
              </a:rPr>
              <a:t>The IBC provides the only global forum for reflection in bioethics.</a:t>
            </a:r>
          </a:p>
          <a:p>
            <a:endParaRPr lang="uk-U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07170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dirty="0" smtClean="0"/>
              <a:t>Bioterrorism:</a:t>
            </a:r>
            <a:br>
              <a:rPr lang="en-US" sz="5400" dirty="0" smtClean="0"/>
            </a:br>
            <a:r>
              <a:rPr lang="en-US" sz="5400" dirty="0" smtClean="0"/>
              <a:t>  </a:t>
            </a:r>
            <a:br>
              <a:rPr lang="en-US" sz="5400" dirty="0" smtClean="0"/>
            </a:br>
            <a:r>
              <a:rPr lang="en-US" sz="5400" dirty="0" smtClean="0"/>
              <a:t>Background and Significance</a:t>
            </a:r>
            <a:endParaRPr lang="ru-RU" dirty="0"/>
          </a:p>
        </p:txBody>
      </p:sp>
      <p:pic>
        <p:nvPicPr>
          <p:cNvPr id="4" name="Содержимое 3" descr="images.jpg"/>
          <p:cNvPicPr>
            <a:picLocks noGrp="1" noChangeAspect="1"/>
          </p:cNvPicPr>
          <p:nvPr>
            <p:ph idx="1"/>
          </p:nvPr>
        </p:nvPicPr>
        <p:blipFill>
          <a:blip r:embed="rId2" cstate="print"/>
          <a:stretch>
            <a:fillRect/>
          </a:stretch>
        </p:blipFill>
        <p:spPr>
          <a:xfrm>
            <a:off x="500034" y="2357430"/>
            <a:ext cx="8286808" cy="421484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41848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dirty="0" smtClean="0"/>
              <a:t>History of Biological Warfare	</a:t>
            </a:r>
            <a:endParaRPr lang="ru-RU" dirty="0"/>
          </a:p>
        </p:txBody>
      </p:sp>
      <p:sp>
        <p:nvSpPr>
          <p:cNvPr id="3" name="Содержимое 2"/>
          <p:cNvSpPr>
            <a:spLocks noGrp="1"/>
          </p:cNvSpPr>
          <p:nvPr>
            <p:ph idx="1"/>
          </p:nvPr>
        </p:nvSpPr>
        <p:spPr>
          <a:xfrm>
            <a:off x="457200" y="1935480"/>
            <a:ext cx="8229600" cy="4565354"/>
          </a:xfrm>
        </p:spPr>
        <p:style>
          <a:lnRef idx="1">
            <a:schemeClr val="accent3"/>
          </a:lnRef>
          <a:fillRef idx="2">
            <a:schemeClr val="accent3"/>
          </a:fillRef>
          <a:effectRef idx="1">
            <a:schemeClr val="accent3"/>
          </a:effectRef>
          <a:fontRef idx="minor">
            <a:schemeClr val="dk1"/>
          </a:fontRef>
        </p:style>
        <p:txBody>
          <a:bodyPr/>
          <a:lstStyle/>
          <a:p>
            <a:r>
              <a:rPr lang="en-US" b="1" dirty="0" smtClean="0"/>
              <a:t>1346  </a:t>
            </a:r>
            <a:r>
              <a:rPr lang="en-US" b="1" dirty="0" smtClean="0"/>
              <a:t>	Siege of </a:t>
            </a:r>
            <a:r>
              <a:rPr lang="en-US" b="1" dirty="0" err="1" smtClean="0"/>
              <a:t>Kaffa</a:t>
            </a:r>
            <a:r>
              <a:rPr lang="en-US" b="1" dirty="0" smtClean="0"/>
              <a:t>; plague</a:t>
            </a:r>
          </a:p>
          <a:p>
            <a:r>
              <a:rPr lang="en-US" b="1" dirty="0" smtClean="0"/>
              <a:t>1763	</a:t>
            </a:r>
            <a:r>
              <a:rPr lang="en-US" b="1" dirty="0" smtClean="0"/>
              <a:t>           French </a:t>
            </a:r>
            <a:r>
              <a:rPr lang="en-US" b="1" dirty="0" smtClean="0"/>
              <a:t>and Indian War; smallpox</a:t>
            </a:r>
          </a:p>
          <a:p>
            <a:r>
              <a:rPr lang="en-US" b="1" dirty="0" smtClean="0"/>
              <a:t>WW I	German program; anthrax, </a:t>
            </a:r>
            <a:r>
              <a:rPr lang="en-US" b="1" dirty="0" err="1" smtClean="0"/>
              <a:t>glanders</a:t>
            </a:r>
            <a:endParaRPr lang="en-US" b="1" dirty="0" smtClean="0"/>
          </a:p>
          <a:p>
            <a:r>
              <a:rPr lang="en-US" b="1" dirty="0" smtClean="0"/>
              <a:t>1925	</a:t>
            </a:r>
            <a:r>
              <a:rPr lang="en-US" b="1" dirty="0" smtClean="0"/>
              <a:t>           Geneva </a:t>
            </a:r>
            <a:r>
              <a:rPr lang="en-US" b="1" dirty="0" smtClean="0"/>
              <a:t>protocol bans biological 			weapons</a:t>
            </a:r>
          </a:p>
          <a:p>
            <a:r>
              <a:rPr lang="en-US" b="1" dirty="0" smtClean="0"/>
              <a:t> WW II	Japanese program; anthrax, plague, 			cholera, </a:t>
            </a:r>
            <a:r>
              <a:rPr lang="en-US" b="1" dirty="0" err="1" smtClean="0"/>
              <a:t>shigella</a:t>
            </a:r>
            <a:endParaRPr lang="en-US" b="1" dirty="0" smtClean="0"/>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dirty="0" smtClean="0"/>
              <a:t>History of Biological </a:t>
            </a:r>
            <a:r>
              <a:rPr lang="en-US" sz="5400" dirty="0" smtClean="0"/>
              <a:t>Warfare</a:t>
            </a:r>
            <a:endParaRPr lang="ru-RU" dirty="0"/>
          </a:p>
        </p:txBody>
      </p:sp>
      <p:sp>
        <p:nvSpPr>
          <p:cNvPr id="3" name="Содержимое 2"/>
          <p:cNvSpPr>
            <a:spLocks noGrp="1"/>
          </p:cNvSpPr>
          <p:nvPr>
            <p:ph idx="1"/>
          </p:nvPr>
        </p:nvSpPr>
        <p:spPr>
          <a:xfrm>
            <a:off x="457200" y="1935480"/>
            <a:ext cx="8229600" cy="463679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nSpc>
                <a:spcPct val="90000"/>
              </a:lnSpc>
              <a:spcBef>
                <a:spcPct val="100000"/>
              </a:spcBef>
              <a:tabLst>
                <a:tab pos="1997075" algn="l"/>
              </a:tabLst>
            </a:pPr>
            <a:r>
              <a:rPr lang="en-US" sz="3600" b="1" dirty="0" smtClean="0">
                <a:latin typeface="Times New Roman" pitchFamily="18" charset="0"/>
                <a:cs typeface="Times New Roman" pitchFamily="18" charset="0"/>
              </a:rPr>
              <a:t>1941	George W. Merck named U.S. </a:t>
            </a:r>
            <a:r>
              <a:rPr lang="en-US" sz="3600" b="1" dirty="0" smtClean="0">
                <a:latin typeface="Times New Roman" pitchFamily="18" charset="0"/>
                <a:cs typeface="Times New Roman" pitchFamily="18" charset="0"/>
              </a:rPr>
              <a:t>	civilian </a:t>
            </a:r>
            <a:r>
              <a:rPr lang="en-US" sz="3600" b="1" dirty="0" smtClean="0">
                <a:latin typeface="Times New Roman" pitchFamily="18" charset="0"/>
                <a:cs typeface="Times New Roman" pitchFamily="18" charset="0"/>
              </a:rPr>
              <a:t>	head of Chemical </a:t>
            </a:r>
            <a:r>
              <a:rPr lang="en-US" sz="3600" b="1" dirty="0" smtClean="0">
                <a:latin typeface="Times New Roman" pitchFamily="18" charset="0"/>
                <a:cs typeface="Times New Roman" pitchFamily="18" charset="0"/>
              </a:rPr>
              <a:t>	Warfare </a:t>
            </a:r>
            <a:r>
              <a:rPr lang="en-US" sz="3600" b="1" dirty="0" smtClean="0">
                <a:latin typeface="Times New Roman" pitchFamily="18" charset="0"/>
                <a:cs typeface="Times New Roman" pitchFamily="18" charset="0"/>
              </a:rPr>
              <a:t>Service 	later 	changed to War Research Service </a:t>
            </a:r>
          </a:p>
          <a:p>
            <a:pPr>
              <a:lnSpc>
                <a:spcPct val="90000"/>
              </a:lnSpc>
              <a:spcBef>
                <a:spcPct val="100000"/>
              </a:spcBef>
              <a:tabLst>
                <a:tab pos="1997075" algn="l"/>
              </a:tabLst>
            </a:pPr>
            <a:r>
              <a:rPr lang="en-US" sz="3600" b="1" dirty="0" smtClean="0">
                <a:latin typeface="Times New Roman" pitchFamily="18" charset="0"/>
                <a:cs typeface="Times New Roman" pitchFamily="18" charset="0"/>
              </a:rPr>
              <a:t>1946 	U.S. announces its involvement in 	</a:t>
            </a:r>
            <a:r>
              <a:rPr lang="en-US" sz="3600" b="1" dirty="0" err="1" smtClean="0">
                <a:latin typeface="Times New Roman" pitchFamily="18" charset="0"/>
                <a:cs typeface="Times New Roman" pitchFamily="18" charset="0"/>
              </a:rPr>
              <a:t>bioweapons</a:t>
            </a:r>
            <a:r>
              <a:rPr lang="en-US" sz="3600" b="1" dirty="0" smtClean="0">
                <a:latin typeface="Times New Roman" pitchFamily="18" charset="0"/>
                <a:cs typeface="Times New Roman" pitchFamily="18" charset="0"/>
              </a:rPr>
              <a:t> research</a:t>
            </a:r>
          </a:p>
          <a:p>
            <a:pPr>
              <a:lnSpc>
                <a:spcPct val="90000"/>
              </a:lnSpc>
              <a:spcBef>
                <a:spcPct val="100000"/>
              </a:spcBef>
              <a:tabLst>
                <a:tab pos="1997075" algn="l"/>
              </a:tabLst>
            </a:pPr>
            <a:r>
              <a:rPr lang="en-US" sz="3600" b="1" dirty="0" smtClean="0">
                <a:latin typeface="Times New Roman" pitchFamily="18" charset="0"/>
                <a:cs typeface="Times New Roman" pitchFamily="18" charset="0"/>
              </a:rPr>
              <a:t>1969 	Nixon eliminates offensive </a:t>
            </a:r>
            <a:r>
              <a:rPr lang="en-US" sz="3600" b="1" dirty="0" smtClean="0">
                <a:latin typeface="Times New Roman" pitchFamily="18" charset="0"/>
                <a:cs typeface="Times New Roman" pitchFamily="18" charset="0"/>
              </a:rPr>
              <a:t>    	biological </a:t>
            </a:r>
            <a:r>
              <a:rPr lang="en-US" sz="3600" b="1" dirty="0" smtClean="0">
                <a:latin typeface="Times New Roman" pitchFamily="18" charset="0"/>
                <a:cs typeface="Times New Roman" pitchFamily="18" charset="0"/>
              </a:rPr>
              <a:t>	warfare program</a:t>
            </a:r>
          </a:p>
          <a:p>
            <a:endParaRPr lang="ru-RU" dirty="0">
              <a:effectLst>
                <a:outerShdw blurRad="38100" dist="38100" dir="2700000" algn="tl">
                  <a:srgbClr val="000000">
                    <a:alpha val="43137"/>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5400" dirty="0" smtClean="0"/>
              <a:t>History of Biological </a:t>
            </a:r>
            <a:r>
              <a:rPr lang="en-US" sz="5400" dirty="0" smtClean="0"/>
              <a:t>Warfare</a:t>
            </a:r>
            <a:endParaRPr lang="ru-RU" dirty="0"/>
          </a:p>
        </p:txBody>
      </p:sp>
      <p:sp>
        <p:nvSpPr>
          <p:cNvPr id="3" name="Содержимое 2"/>
          <p:cNvSpPr>
            <a:spLocks noGrp="1"/>
          </p:cNvSpPr>
          <p:nvPr>
            <p:ph idx="1"/>
          </p:nvPr>
        </p:nvSpPr>
        <p:spPr>
          <a:xfrm>
            <a:off x="457200" y="1935480"/>
            <a:ext cx="8229600" cy="4636792"/>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90000"/>
              </a:lnSpc>
              <a:tabLst>
                <a:tab pos="1997075" algn="l"/>
              </a:tabLst>
            </a:pPr>
            <a:r>
              <a:rPr lang="en-US" sz="3200" b="1" dirty="0" smtClean="0">
                <a:latin typeface="Times New Roman" pitchFamily="18" charset="0"/>
                <a:cs typeface="Times New Roman" pitchFamily="18" charset="0"/>
              </a:rPr>
              <a:t>1972	Biological Weapons Convention </a:t>
            </a:r>
          </a:p>
          <a:p>
            <a:pPr>
              <a:lnSpc>
                <a:spcPct val="90000"/>
              </a:lnSpc>
              <a:tabLst>
                <a:tab pos="1997075" algn="l"/>
              </a:tabLst>
            </a:pPr>
            <a:r>
              <a:rPr lang="en-US" sz="3200" b="1" dirty="0" smtClean="0">
                <a:latin typeface="Times New Roman" pitchFamily="18" charset="0"/>
                <a:cs typeface="Times New Roman" pitchFamily="18" charset="0"/>
              </a:rPr>
              <a:t>1979	Accidental release of </a:t>
            </a:r>
            <a:r>
              <a:rPr lang="en-US" sz="3200" b="1" i="1" dirty="0" smtClean="0">
                <a:latin typeface="Times New Roman" pitchFamily="18" charset="0"/>
                <a:cs typeface="Times New Roman" pitchFamily="18" charset="0"/>
              </a:rPr>
              <a:t>B. </a:t>
            </a:r>
            <a:r>
              <a:rPr lang="en-US" sz="3200" b="1" i="1" dirty="0" err="1" smtClean="0">
                <a:latin typeface="Times New Roman" pitchFamily="18" charset="0"/>
                <a:cs typeface="Times New Roman" pitchFamily="18" charset="0"/>
              </a:rPr>
              <a:t>anthracis</a:t>
            </a:r>
            <a:r>
              <a:rPr lang="en-US" sz="3200" b="1" dirty="0" smtClean="0">
                <a:latin typeface="Times New Roman" pitchFamily="18" charset="0"/>
                <a:cs typeface="Times New Roman" pitchFamily="18" charset="0"/>
              </a:rPr>
              <a:t> 		spores at </a:t>
            </a:r>
            <a:r>
              <a:rPr lang="en-US" sz="3200" b="1" dirty="0" err="1" smtClean="0">
                <a:latin typeface="Times New Roman" pitchFamily="18" charset="0"/>
                <a:cs typeface="Times New Roman" pitchFamily="18" charset="0"/>
              </a:rPr>
              <a:t>bioweapons</a:t>
            </a:r>
            <a:r>
              <a:rPr lang="en-US" sz="3200" b="1" dirty="0" smtClean="0">
                <a:latin typeface="Times New Roman" pitchFamily="18" charset="0"/>
                <a:cs typeface="Times New Roman" pitchFamily="18" charset="0"/>
              </a:rPr>
              <a:t> research 		center, Sverdlovsk, U.S.S.R</a:t>
            </a:r>
          </a:p>
          <a:p>
            <a:pPr>
              <a:lnSpc>
                <a:spcPct val="90000"/>
              </a:lnSpc>
              <a:tabLst>
                <a:tab pos="1997075" algn="l"/>
              </a:tabLst>
            </a:pPr>
            <a:r>
              <a:rPr lang="en-US" sz="3200" b="1" dirty="0" smtClean="0">
                <a:latin typeface="Times New Roman" pitchFamily="18" charset="0"/>
                <a:cs typeface="Times New Roman" pitchFamily="18" charset="0"/>
              </a:rPr>
              <a:t>1989-92 	</a:t>
            </a:r>
            <a:r>
              <a:rPr lang="en-US" sz="3200" b="1" dirty="0" smtClean="0">
                <a:latin typeface="Times New Roman" pitchFamily="18" charset="0"/>
                <a:cs typeface="Times New Roman" pitchFamily="18" charset="0"/>
              </a:rPr>
              <a:t>		Scientists </a:t>
            </a:r>
            <a:r>
              <a:rPr lang="en-US" sz="3200" b="1" dirty="0" smtClean="0">
                <a:latin typeface="Times New Roman" pitchFamily="18" charset="0"/>
                <a:cs typeface="Times New Roman" pitchFamily="18" charset="0"/>
              </a:rPr>
              <a:t>from the </a:t>
            </a:r>
            <a:r>
              <a:rPr lang="en-US" sz="3200" b="1" dirty="0" smtClean="0">
                <a:latin typeface="Times New Roman" pitchFamily="18" charset="0"/>
                <a:cs typeface="Times New Roman" pitchFamily="18" charset="0"/>
              </a:rPr>
              <a:t>	former </a:t>
            </a:r>
            <a:r>
              <a:rPr lang="en-US" sz="3200" b="1" dirty="0" smtClean="0">
                <a:latin typeface="Times New Roman" pitchFamily="18" charset="0"/>
                <a:cs typeface="Times New Roman" pitchFamily="18" charset="0"/>
              </a:rPr>
              <a:t>			U.S.S.R. </a:t>
            </a:r>
            <a:r>
              <a:rPr lang="en-US" sz="3200" b="1" dirty="0" smtClean="0">
                <a:latin typeface="Times New Roman" pitchFamily="18" charset="0"/>
                <a:cs typeface="Times New Roman" pitchFamily="18" charset="0"/>
              </a:rPr>
              <a:t>	involved </a:t>
            </a:r>
            <a:r>
              <a:rPr lang="en-US" sz="3200" b="1" dirty="0" smtClean="0">
                <a:latin typeface="Times New Roman" pitchFamily="18" charset="0"/>
                <a:cs typeface="Times New Roman" pitchFamily="18" charset="0"/>
              </a:rPr>
              <a:t>in </a:t>
            </a:r>
            <a:r>
              <a:rPr lang="en-US" sz="3200" b="1" dirty="0" smtClean="0">
                <a:latin typeface="Times New Roman" pitchFamily="18" charset="0"/>
                <a:cs typeface="Times New Roman" pitchFamily="18" charset="0"/>
              </a:rPr>
              <a:t>	biological </a:t>
            </a:r>
            <a:r>
              <a:rPr lang="en-US" sz="3200" b="1" dirty="0" smtClean="0">
                <a:latin typeface="Times New Roman" pitchFamily="18" charset="0"/>
                <a:cs typeface="Times New Roman" pitchFamily="18" charset="0"/>
              </a:rPr>
              <a:t>		weapons </a:t>
            </a:r>
            <a:r>
              <a:rPr lang="en-US" sz="3200" b="1" dirty="0" smtClean="0">
                <a:latin typeface="Times New Roman" pitchFamily="18" charset="0"/>
                <a:cs typeface="Times New Roman" pitchFamily="18" charset="0"/>
              </a:rPr>
              <a:t>	research </a:t>
            </a:r>
            <a:r>
              <a:rPr lang="en-US" sz="3200" b="1" dirty="0" smtClean="0">
                <a:latin typeface="Times New Roman" pitchFamily="18" charset="0"/>
                <a:cs typeface="Times New Roman" pitchFamily="18" charset="0"/>
              </a:rPr>
              <a:t>defect to the </a:t>
            </a:r>
            <a:r>
              <a:rPr lang="en-US" sz="3200" b="1" dirty="0" smtClean="0">
                <a:latin typeface="Times New Roman" pitchFamily="18" charset="0"/>
                <a:cs typeface="Times New Roman" pitchFamily="18" charset="0"/>
              </a:rPr>
              <a:t>		West</a:t>
            </a:r>
            <a:endParaRPr lang="en-US" sz="3200" b="1" dirty="0" smtClean="0">
              <a:latin typeface="Times New Roman" pitchFamily="18" charset="0"/>
              <a:cs typeface="Times New Roman" pitchFamily="18" charset="0"/>
            </a:endParaRPr>
          </a:p>
          <a:p>
            <a:endParaRPr lang="ru-RU" dirty="0">
              <a:effectLst>
                <a:outerShdw blurRad="38100" dist="38100" dir="2700000" algn="tl">
                  <a:srgbClr val="000000">
                    <a:alpha val="43137"/>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56136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chemeClr val="tx1"/>
                </a:solidFill>
              </a:rPr>
              <a:t>Domestic Biological Terrorism</a:t>
            </a:r>
            <a:r>
              <a:rPr lang="en-US" dirty="0" smtClean="0">
                <a:solidFill>
                  <a:schemeClr val="tx1"/>
                </a:solidFill>
                <a:effectLst>
                  <a:outerShdw blurRad="38100" dist="38100" dir="2700000" algn="tl">
                    <a:srgbClr val="000000"/>
                  </a:outerShdw>
                </a:effectLst>
              </a:rPr>
              <a:t/>
            </a:r>
            <a:br>
              <a:rPr lang="en-US" dirty="0" smtClean="0">
                <a:solidFill>
                  <a:schemeClr val="tx1"/>
                </a:solidFill>
                <a:effectLst>
                  <a:outerShdw blurRad="38100" dist="38100" dir="2700000" algn="tl">
                    <a:srgbClr val="000000"/>
                  </a:outerShdw>
                </a:effectLst>
              </a:rPr>
            </a:br>
            <a:endParaRPr lang="ru-RU" dirty="0">
              <a:solidFill>
                <a:schemeClr val="tx1"/>
              </a:solidFill>
            </a:endParaRPr>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342900" indent="-342900">
              <a:lnSpc>
                <a:spcPct val="90000"/>
              </a:lnSpc>
              <a:spcBef>
                <a:spcPct val="100000"/>
              </a:spcBef>
              <a:buFontTx/>
              <a:buChar char="•"/>
              <a:tabLst>
                <a:tab pos="1997075" algn="l"/>
              </a:tabLst>
            </a:pPr>
            <a:r>
              <a:rPr lang="en-US" sz="2800" b="1" dirty="0" smtClean="0">
                <a:solidFill>
                  <a:schemeClr val="tx1"/>
                </a:solidFill>
              </a:rPr>
              <a:t>1984	Rajneeshee cult members </a:t>
            </a:r>
            <a:r>
              <a:rPr lang="en-US" sz="2800" b="1" dirty="0" smtClean="0">
                <a:solidFill>
                  <a:schemeClr val="tx1"/>
                </a:solidFill>
              </a:rPr>
              <a:t>	contaminate </a:t>
            </a:r>
            <a:r>
              <a:rPr lang="en-US" sz="2800" b="1" dirty="0" smtClean="0">
                <a:solidFill>
                  <a:schemeClr val="tx1"/>
                </a:solidFill>
              </a:rPr>
              <a:t>		salad bar with </a:t>
            </a:r>
            <a:r>
              <a:rPr lang="en-US" sz="2800" b="1" dirty="0" smtClean="0">
                <a:solidFill>
                  <a:schemeClr val="tx1"/>
                </a:solidFill>
              </a:rPr>
              <a:t>	</a:t>
            </a:r>
            <a:r>
              <a:rPr lang="en-US" sz="2800" b="1" i="1" dirty="0" smtClean="0">
                <a:solidFill>
                  <a:schemeClr val="tx1"/>
                </a:solidFill>
              </a:rPr>
              <a:t>Salmonella </a:t>
            </a:r>
            <a:r>
              <a:rPr lang="en-US" sz="2800" b="1" dirty="0" err="1" smtClean="0">
                <a:solidFill>
                  <a:schemeClr val="tx1"/>
                </a:solidFill>
              </a:rPr>
              <a:t>typhimurium</a:t>
            </a:r>
            <a:r>
              <a:rPr lang="en-US" sz="2800" b="1" dirty="0" smtClean="0">
                <a:solidFill>
                  <a:schemeClr val="tx1"/>
                </a:solidFill>
              </a:rPr>
              <a:t>  in 		Oregon</a:t>
            </a:r>
          </a:p>
          <a:p>
            <a:pPr marL="342900" indent="-342900">
              <a:lnSpc>
                <a:spcPct val="90000"/>
              </a:lnSpc>
              <a:spcBef>
                <a:spcPct val="100000"/>
              </a:spcBef>
              <a:buFontTx/>
              <a:buChar char="•"/>
              <a:tabLst>
                <a:tab pos="1997075" algn="l"/>
              </a:tabLst>
            </a:pPr>
            <a:r>
              <a:rPr lang="en-US" sz="2800" b="1" dirty="0" smtClean="0">
                <a:solidFill>
                  <a:schemeClr val="tx1"/>
                </a:solidFill>
              </a:rPr>
              <a:t>1992	</a:t>
            </a:r>
            <a:r>
              <a:rPr lang="en-US" sz="2800" b="1" dirty="0" err="1" smtClean="0">
                <a:solidFill>
                  <a:schemeClr val="tx1"/>
                </a:solidFill>
              </a:rPr>
              <a:t>Ricin</a:t>
            </a:r>
            <a:r>
              <a:rPr lang="en-US" sz="2800" b="1" dirty="0" smtClean="0">
                <a:solidFill>
                  <a:schemeClr val="tx1"/>
                </a:solidFill>
              </a:rPr>
              <a:t> attack planned by Minnesota militia</a:t>
            </a:r>
          </a:p>
          <a:p>
            <a:pPr marL="342900" indent="-342900">
              <a:lnSpc>
                <a:spcPct val="90000"/>
              </a:lnSpc>
              <a:spcBef>
                <a:spcPct val="100000"/>
              </a:spcBef>
              <a:buFontTx/>
              <a:buChar char="•"/>
              <a:tabLst>
                <a:tab pos="1997075" algn="l"/>
              </a:tabLst>
            </a:pPr>
            <a:r>
              <a:rPr lang="en-US" sz="2800" b="1" dirty="0" smtClean="0">
                <a:solidFill>
                  <a:schemeClr val="tx1"/>
                </a:solidFill>
              </a:rPr>
              <a:t>2001 	Anthrax releases in FL, DC, NY, NJ</a:t>
            </a:r>
          </a:p>
          <a:p>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714512"/>
          </a:xfrm>
        </p:spPr>
        <p:txBody>
          <a:bodyPr>
            <a:normAutofit fontScale="90000"/>
          </a:bodyPr>
          <a:lstStyle/>
          <a:p>
            <a:pPr algn="ctr"/>
            <a:r>
              <a:rPr lang="en-US" b="1" dirty="0" smtClean="0">
                <a:solidFill>
                  <a:srgbClr val="F1F54B"/>
                </a:solidFill>
                <a:effectLst>
                  <a:outerShdw blurRad="38100" dist="38100" dir="2700000" algn="tl">
                    <a:srgbClr val="000000"/>
                  </a:outerShdw>
                </a:effectLst>
              </a:rPr>
              <a:t/>
            </a:r>
            <a:br>
              <a:rPr lang="en-US" b="1" dirty="0" smtClean="0">
                <a:solidFill>
                  <a:srgbClr val="F1F54B"/>
                </a:solidFill>
                <a:effectLst>
                  <a:outerShdw blurRad="38100" dist="38100" dir="2700000" algn="tl">
                    <a:srgbClr val="000000"/>
                  </a:outerShdw>
                </a:effectLst>
              </a:rPr>
            </a:br>
            <a:r>
              <a:rPr lang="en-US" b="1" dirty="0" smtClean="0">
                <a:solidFill>
                  <a:srgbClr val="F1F54B"/>
                </a:solidFill>
                <a:effectLst>
                  <a:outerShdw blurRad="38100" dist="38100" dir="2700000" algn="tl">
                    <a:srgbClr val="000000"/>
                  </a:outerShdw>
                </a:effectLst>
              </a:rPr>
              <a:t/>
            </a:r>
            <a:br>
              <a:rPr lang="en-US" b="1" dirty="0" smtClean="0">
                <a:solidFill>
                  <a:srgbClr val="F1F54B"/>
                </a:solidFill>
                <a:effectLst>
                  <a:outerShdw blurRad="38100" dist="38100" dir="2700000" algn="tl">
                    <a:srgbClr val="000000"/>
                  </a:outerShdw>
                </a:effectLst>
              </a:rPr>
            </a:br>
            <a:r>
              <a:rPr lang="en-US" b="1" dirty="0" smtClean="0">
                <a:solidFill>
                  <a:srgbClr val="F1F54B"/>
                </a:solidFill>
                <a:effectLst>
                  <a:outerShdw blurRad="38100" dist="38100" dir="2700000" algn="tl">
                    <a:srgbClr val="000000"/>
                  </a:outerShdw>
                </a:effectLst>
              </a:rPr>
              <a:t/>
            </a:r>
            <a:br>
              <a:rPr lang="en-US" b="1" dirty="0" smtClean="0">
                <a:solidFill>
                  <a:srgbClr val="F1F54B"/>
                </a:solidFill>
                <a:effectLst>
                  <a:outerShdw blurRad="38100" dist="38100" dir="2700000" algn="tl">
                    <a:srgbClr val="000000"/>
                  </a:outerShdw>
                </a:effectLst>
              </a:rPr>
            </a:br>
            <a:r>
              <a:rPr lang="en-US" b="1" dirty="0" smtClean="0">
                <a:solidFill>
                  <a:schemeClr val="tx1"/>
                </a:solidFill>
              </a:rPr>
              <a:t>Rajneeshee </a:t>
            </a:r>
            <a:r>
              <a:rPr lang="en-US" b="1" dirty="0" smtClean="0">
                <a:solidFill>
                  <a:schemeClr val="tx1"/>
                </a:solidFill>
              </a:rPr>
              <a:t>Cult, </a:t>
            </a:r>
            <a:r>
              <a:rPr lang="en-US" b="1" i="1" dirty="0" smtClean="0">
                <a:solidFill>
                  <a:schemeClr val="tx1"/>
                </a:solidFill>
              </a:rPr>
              <a:t>Salmonella</a:t>
            </a:r>
            <a:r>
              <a:rPr lang="en-US" b="1" dirty="0" smtClean="0">
                <a:solidFill>
                  <a:schemeClr val="tx1"/>
                </a:solidFill>
              </a:rPr>
              <a:t> - Oregon, 1984</a:t>
            </a:r>
            <a:r>
              <a:rPr lang="en-US" b="1" i="1" dirty="0" smtClean="0">
                <a:solidFill>
                  <a:srgbClr val="F1F54B"/>
                </a:solidFill>
                <a:effectLst>
                  <a:outerShdw blurRad="38100" dist="38100" dir="2700000" algn="tl">
                    <a:srgbClr val="000000"/>
                  </a:outerShdw>
                </a:effectLst>
              </a:rPr>
              <a:t/>
            </a:r>
            <a:br>
              <a:rPr lang="en-US" b="1" i="1" dirty="0" smtClean="0">
                <a:solidFill>
                  <a:srgbClr val="F1F54B"/>
                </a:solidFill>
                <a:effectLst>
                  <a:outerShdw blurRad="38100" dist="38100" dir="2700000" algn="tl">
                    <a:srgbClr val="000000"/>
                  </a:outerShdw>
                </a:effectLst>
              </a:rPr>
            </a:br>
            <a:endParaRPr lang="ru-RU" dirty="0"/>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3" cstate="print"/>
          <a:srcRect l="20000" t="31667" r="23750" b="20000"/>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2"/>
          </p:nvPr>
        </p:nvSpPr>
        <p:spPr>
          <a:xfrm>
            <a:off x="251520" y="260648"/>
            <a:ext cx="2880320" cy="648072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b="1" dirty="0" smtClean="0">
                <a:latin typeface="Times New Roman" pitchFamily="18" charset="0"/>
                <a:cs typeface="Times New Roman" pitchFamily="18" charset="0"/>
              </a:rPr>
              <a:t>1796 </a:t>
            </a:r>
            <a:r>
              <a:rPr lang="ru-RU" sz="3200" b="1" dirty="0" smtClean="0">
                <a:latin typeface="Times New Roman" pitchFamily="18" charset="0"/>
                <a:cs typeface="Times New Roman" pitchFamily="18" charset="0"/>
              </a:rPr>
              <a:t> -  </a:t>
            </a:r>
            <a:r>
              <a:rPr lang="en-US" sz="3200" b="1" dirty="0" smtClean="0">
                <a:latin typeface="Times New Roman" pitchFamily="18" charset="0"/>
                <a:cs typeface="Times New Roman" pitchFamily="18" charset="0"/>
              </a:rPr>
              <a:t>Edward Jenner </a:t>
            </a:r>
            <a:r>
              <a:rPr lang="en-US" sz="3200" dirty="0" smtClean="0">
                <a:latin typeface="Times New Roman" pitchFamily="18" charset="0"/>
                <a:cs typeface="Times New Roman" pitchFamily="18" charset="0"/>
              </a:rPr>
              <a:t>injects healthy eight-year-old James Phillips first with cowpox then three months later with smallpox and is hailed as discoverer of smallpox vaccine.</a:t>
            </a:r>
          </a:p>
          <a:p>
            <a:endParaRPr lang="ru-RU" dirty="0"/>
          </a:p>
        </p:txBody>
      </p:sp>
      <p:pic>
        <p:nvPicPr>
          <p:cNvPr id="6" name="Содержимое 5" descr="EdwardJenner.jpg"/>
          <p:cNvPicPr>
            <a:picLocks noGrp="1" noChangeAspect="1"/>
          </p:cNvPicPr>
          <p:nvPr>
            <p:ph sz="half" idx="1"/>
          </p:nvPr>
        </p:nvPicPr>
        <p:blipFill>
          <a:blip r:embed="rId2" cstate="print"/>
          <a:stretch>
            <a:fillRect/>
          </a:stretch>
        </p:blipFill>
        <p:spPr>
          <a:xfrm>
            <a:off x="3347864" y="260648"/>
            <a:ext cx="5472608" cy="6264696"/>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71570"/>
          </a:xfrm>
        </p:spPr>
        <p:style>
          <a:lnRef idx="1">
            <a:schemeClr val="accent2"/>
          </a:lnRef>
          <a:fillRef idx="2">
            <a:schemeClr val="accent2"/>
          </a:fillRef>
          <a:effectRef idx="1">
            <a:schemeClr val="accent2"/>
          </a:effectRef>
          <a:fontRef idx="minor">
            <a:schemeClr val="dk1"/>
          </a:fontRef>
        </p:style>
        <p:txBody>
          <a:bodyPr/>
          <a:lstStyle/>
          <a:p>
            <a:pPr algn="ctr"/>
            <a:r>
              <a:rPr lang="en-US" sz="5400" dirty="0" smtClean="0"/>
              <a:t>Biological Terrorism</a:t>
            </a:r>
            <a:endParaRPr lang="ru-RU" dirty="0"/>
          </a:p>
        </p:txBody>
      </p:sp>
      <p:sp>
        <p:nvSpPr>
          <p:cNvPr id="3" name="Содержимое 2"/>
          <p:cNvSpPr>
            <a:spLocks noGrp="1"/>
          </p:cNvSpPr>
          <p:nvPr>
            <p:ph idx="1"/>
          </p:nvPr>
        </p:nvSpPr>
        <p:spPr>
          <a:xfrm>
            <a:off x="428596" y="1714488"/>
            <a:ext cx="8229600" cy="4960624"/>
          </a:xfrm>
        </p:spPr>
        <p:style>
          <a:lnRef idx="1">
            <a:schemeClr val="accent3"/>
          </a:lnRef>
          <a:fillRef idx="2">
            <a:schemeClr val="accent3"/>
          </a:fillRef>
          <a:effectRef idx="1">
            <a:schemeClr val="accent3"/>
          </a:effectRef>
          <a:fontRef idx="minor">
            <a:schemeClr val="dk1"/>
          </a:fontRef>
        </p:style>
        <p:txBody>
          <a:bodyPr/>
          <a:lstStyle/>
          <a:p>
            <a:pPr>
              <a:buNone/>
            </a:pPr>
            <a:r>
              <a:rPr lang="en-US" b="1" dirty="0" smtClean="0">
                <a:latin typeface="Times New Roman" pitchFamily="18" charset="0"/>
                <a:cs typeface="Times New Roman" pitchFamily="18" charset="0"/>
              </a:rPr>
              <a:t>Use of biological agents to intentionally produce disease or intoxication in susceptible populations - humans, animals, or plants - to meet terrorist aims</a:t>
            </a:r>
          </a:p>
          <a:p>
            <a:endParaRPr lang="en-US" dirty="0" smtClean="0">
              <a:effectLst>
                <a:outerShdw blurRad="38100" dist="38100" dir="2700000" algn="tl">
                  <a:srgbClr val="000000"/>
                </a:outerShdw>
              </a:effectLst>
            </a:endParaRPr>
          </a:p>
          <a:p>
            <a:endParaRPr lang="ru-RU" dirty="0">
              <a:effectLst>
                <a:outerShdw blurRad="38100" dist="38100" dir="2700000" algn="tl">
                  <a:srgbClr val="000000">
                    <a:alpha val="43137"/>
                  </a:srgbClr>
                </a:outerShdw>
              </a:effectLst>
            </a:endParaRPr>
          </a:p>
        </p:txBody>
      </p:sp>
      <p:pic>
        <p:nvPicPr>
          <p:cNvPr id="4" name="Рисунок 3" descr="images (1).jpg"/>
          <p:cNvPicPr>
            <a:picLocks noChangeAspect="1"/>
          </p:cNvPicPr>
          <p:nvPr/>
        </p:nvPicPr>
        <p:blipFill>
          <a:blip r:embed="rId2" cstate="print"/>
          <a:stretch>
            <a:fillRect/>
          </a:stretch>
        </p:blipFill>
        <p:spPr>
          <a:xfrm>
            <a:off x="785786" y="3286124"/>
            <a:ext cx="7286676" cy="328614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2" descr="D:\6.bmp"/>
          <p:cNvPicPr>
            <a:picLocks noChangeAspect="1" noChangeArrowheads="1"/>
          </p:cNvPicPr>
          <p:nvPr/>
        </p:nvPicPr>
        <p:blipFill>
          <a:blip r:embed="rId3" cstate="print"/>
          <a:srcRect/>
          <a:stretch>
            <a:fillRect/>
          </a:stretch>
        </p:blipFill>
        <p:spPr bwMode="auto">
          <a:xfrm>
            <a:off x="499533" y="914400"/>
            <a:ext cx="8077200" cy="5937250"/>
          </a:xfrm>
          <a:prstGeom prst="rect">
            <a:avLst/>
          </a:prstGeom>
          <a:noFill/>
        </p:spPr>
      </p:pic>
      <p:sp>
        <p:nvSpPr>
          <p:cNvPr id="621571" name="Text Box 3"/>
          <p:cNvSpPr txBox="1">
            <a:spLocks noChangeArrowheads="1"/>
          </p:cNvSpPr>
          <p:nvPr/>
        </p:nvSpPr>
        <p:spPr bwMode="auto">
          <a:xfrm>
            <a:off x="611417" y="152400"/>
            <a:ext cx="7854843"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50000"/>
              </a:spcBef>
            </a:pPr>
            <a:r>
              <a:rPr lang="en-US" sz="3200" b="1" dirty="0">
                <a:latin typeface="Times New Roman" pitchFamily="18" charset="0"/>
                <a:cs typeface="Times New Roman" pitchFamily="18" charset="0"/>
              </a:rPr>
              <a:t>MN Patriots Council, Douglas County, 1991</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Object 2"/>
          <p:cNvGraphicFramePr>
            <a:graphicFrameLocks noChangeAspect="1"/>
          </p:cNvGraphicFramePr>
          <p:nvPr/>
        </p:nvGraphicFramePr>
        <p:xfrm>
          <a:off x="571472" y="1066800"/>
          <a:ext cx="7715303" cy="5715000"/>
        </p:xfrm>
        <a:graphic>
          <a:graphicData uri="http://schemas.openxmlformats.org/presentationml/2006/ole">
            <p:oleObj spid="_x0000_s1026" name="Photo Editor Photo" r:id="rId4" imgW="2019048" imgH="3093988" progId="MSPhotoEd.3">
              <p:embed/>
            </p:oleObj>
          </a:graphicData>
        </a:graphic>
      </p:graphicFrame>
      <p:sp>
        <p:nvSpPr>
          <p:cNvPr id="236547" name="Rectangle 3"/>
          <p:cNvSpPr>
            <a:spLocks noGrp="1" noChangeArrowheads="1"/>
          </p:cNvSpPr>
          <p:nvPr>
            <p:ph type="title"/>
          </p:nvPr>
        </p:nvSpPr>
        <p:spPr>
          <a:xfrm>
            <a:off x="626533" y="152400"/>
            <a:ext cx="7772400" cy="838200"/>
          </a:xfrm>
        </p:spPr>
        <p:style>
          <a:lnRef idx="1">
            <a:schemeClr val="accent1"/>
          </a:lnRef>
          <a:fillRef idx="2">
            <a:schemeClr val="accent1"/>
          </a:fillRef>
          <a:effectRef idx="1">
            <a:schemeClr val="accent1"/>
          </a:effectRef>
          <a:fontRef idx="minor">
            <a:schemeClr val="dk1"/>
          </a:fontRef>
        </p:style>
        <p:txBody>
          <a:bodyPr/>
          <a:lstStyle/>
          <a:p>
            <a:r>
              <a:rPr lang="en-US" sz="3400" dirty="0" err="1">
                <a:solidFill>
                  <a:schemeClr val="tx1"/>
                </a:solidFill>
                <a:latin typeface="Times New Roman" pitchFamily="18" charset="0"/>
                <a:cs typeface="Times New Roman" pitchFamily="18" charset="0"/>
              </a:rPr>
              <a:t>Sarin</a:t>
            </a:r>
            <a:r>
              <a:rPr lang="en-US" sz="3400" dirty="0">
                <a:solidFill>
                  <a:schemeClr val="tx1"/>
                </a:solidFill>
                <a:latin typeface="Times New Roman" pitchFamily="18" charset="0"/>
                <a:cs typeface="Times New Roman" pitchFamily="18" charset="0"/>
              </a:rPr>
              <a:t> Gas Attack, Tokyo Subway, 1995</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570" name="Object 2"/>
          <p:cNvGraphicFramePr>
            <a:graphicFrameLocks noChangeAspect="1"/>
          </p:cNvGraphicFramePr>
          <p:nvPr/>
        </p:nvGraphicFramePr>
        <p:xfrm>
          <a:off x="1000100" y="1214422"/>
          <a:ext cx="6929486" cy="5410200"/>
        </p:xfrm>
        <a:graphic>
          <a:graphicData uri="http://schemas.openxmlformats.org/presentationml/2006/ole">
            <p:oleObj spid="_x0000_s2050" name="Photo Editor Photo" r:id="rId4" imgW="2019048" imgH="3032381" progId="MSPhotoEd.3">
              <p:embed/>
            </p:oleObj>
          </a:graphicData>
        </a:graphic>
      </p:graphicFrame>
      <p:sp>
        <p:nvSpPr>
          <p:cNvPr id="237571" name="Rectangle 3"/>
          <p:cNvSpPr>
            <a:spLocks noGrp="1" noChangeArrowheads="1"/>
          </p:cNvSpPr>
          <p:nvPr>
            <p:ph type="title"/>
          </p:nvPr>
        </p:nvSpPr>
        <p:spPr>
          <a:xfrm>
            <a:off x="1041400" y="228600"/>
            <a:ext cx="7086600" cy="685800"/>
          </a:xfrm>
        </p:spPr>
        <p:style>
          <a:lnRef idx="1">
            <a:schemeClr val="accent1"/>
          </a:lnRef>
          <a:fillRef idx="2">
            <a:schemeClr val="accent1"/>
          </a:fillRef>
          <a:effectRef idx="1">
            <a:schemeClr val="accent1"/>
          </a:effectRef>
          <a:fontRef idx="minor">
            <a:schemeClr val="dk1"/>
          </a:fontRef>
        </p:style>
        <p:txBody>
          <a:bodyPr/>
          <a:lstStyle/>
          <a:p>
            <a:pPr algn="ctr"/>
            <a:r>
              <a:rPr lang="en-US" sz="3400" b="1" dirty="0">
                <a:solidFill>
                  <a:schemeClr val="tx1"/>
                </a:solidFill>
                <a:latin typeface="Times New Roman" pitchFamily="18" charset="0"/>
                <a:cs typeface="Times New Roman" pitchFamily="18" charset="0"/>
              </a:rPr>
              <a:t>Operation Desert Storm</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
          <p:cNvSpPr txBox="1">
            <a:spLocks noChangeArrowheads="1"/>
          </p:cNvSpPr>
          <p:nvPr/>
        </p:nvSpPr>
        <p:spPr bwMode="auto">
          <a:xfrm>
            <a:off x="928662" y="152400"/>
            <a:ext cx="7643865" cy="7694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en-US" sz="4400" b="1" dirty="0">
                <a:latin typeface="Times New Roman" pitchFamily="18" charset="0"/>
                <a:cs typeface="Times New Roman" pitchFamily="18" charset="0"/>
              </a:rPr>
              <a:t>Ken </a:t>
            </a:r>
            <a:r>
              <a:rPr lang="en-US" sz="4400" b="1" dirty="0" err="1">
                <a:latin typeface="Times New Roman" pitchFamily="18" charset="0"/>
                <a:cs typeface="Times New Roman" pitchFamily="18" charset="0"/>
              </a:rPr>
              <a:t>Alibek</a:t>
            </a:r>
            <a:r>
              <a:rPr lang="en-US" sz="4400" b="1" dirty="0">
                <a:latin typeface="Times New Roman" pitchFamily="18" charset="0"/>
                <a:cs typeface="Times New Roman" pitchFamily="18" charset="0"/>
              </a:rPr>
              <a:t> - U.S.S.R. Program</a:t>
            </a:r>
          </a:p>
        </p:txBody>
      </p:sp>
      <p:graphicFrame>
        <p:nvGraphicFramePr>
          <p:cNvPr id="677891" name="Object 3"/>
          <p:cNvGraphicFramePr>
            <a:graphicFrameLocks noChangeAspect="1"/>
          </p:cNvGraphicFramePr>
          <p:nvPr/>
        </p:nvGraphicFramePr>
        <p:xfrm>
          <a:off x="857224" y="1428728"/>
          <a:ext cx="7786742" cy="5000668"/>
        </p:xfrm>
        <a:graphic>
          <a:graphicData uri="http://schemas.openxmlformats.org/presentationml/2006/ole">
            <p:oleObj spid="_x0000_s3074" name="Photo Editor Photo" r:id="rId4" imgW="4761905" imgH="7085714" progId="MSPhotoEd.3">
              <p:embed/>
            </p:oleObj>
          </a:graphicData>
        </a:graphic>
      </p:graphicFrame>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457200" y="428604"/>
            <a:ext cx="8229600" cy="1071570"/>
          </a:xfrm>
        </p:spPr>
        <p:style>
          <a:lnRef idx="1">
            <a:schemeClr val="accent1"/>
          </a:lnRef>
          <a:fillRef idx="2">
            <a:schemeClr val="accent1"/>
          </a:fillRef>
          <a:effectRef idx="1">
            <a:schemeClr val="accent1"/>
          </a:effectRef>
          <a:fontRef idx="minor">
            <a:schemeClr val="dk1"/>
          </a:fontRef>
        </p:style>
        <p:txBody>
          <a:bodyPr/>
          <a:lstStyle/>
          <a:p>
            <a:pPr algn="ctr"/>
            <a:r>
              <a:rPr lang="en-US" sz="3400" dirty="0">
                <a:solidFill>
                  <a:schemeClr val="tx1"/>
                </a:solidFill>
                <a:latin typeface="Times New Roman" pitchFamily="18" charset="0"/>
                <a:cs typeface="Times New Roman" pitchFamily="18" charset="0"/>
              </a:rPr>
              <a:t>Level A Bioterrorism Agents</a:t>
            </a:r>
          </a:p>
        </p:txBody>
      </p:sp>
      <p:sp>
        <p:nvSpPr>
          <p:cNvPr id="793603" name="Rectangle 3"/>
          <p:cNvSpPr>
            <a:spLocks noGrp="1" noChangeArrowheads="1"/>
          </p:cNvSpPr>
          <p:nvPr>
            <p:ph type="body" idx="1"/>
          </p:nvPr>
        </p:nvSpPr>
        <p:spPr>
          <a:xfrm>
            <a:off x="500034" y="2071678"/>
            <a:ext cx="8143932" cy="4429156"/>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nSpc>
                <a:spcPct val="90000"/>
              </a:lnSpc>
            </a:pPr>
            <a:r>
              <a:rPr lang="en-US" sz="4000" dirty="0">
                <a:latin typeface="Times New Roman" pitchFamily="18" charset="0"/>
                <a:cs typeface="Times New Roman" pitchFamily="18" charset="0"/>
              </a:rPr>
              <a:t>Anthrax (</a:t>
            </a:r>
            <a:r>
              <a:rPr lang="en-US" sz="4000" i="1" dirty="0">
                <a:latin typeface="Times New Roman" pitchFamily="18" charset="0"/>
                <a:cs typeface="Times New Roman" pitchFamily="18" charset="0"/>
              </a:rPr>
              <a:t>Bacillus </a:t>
            </a:r>
            <a:r>
              <a:rPr lang="en-US" sz="4000" i="1" dirty="0" err="1">
                <a:latin typeface="Times New Roman" pitchFamily="18" charset="0"/>
                <a:cs typeface="Times New Roman" pitchFamily="18" charset="0"/>
              </a:rPr>
              <a:t>anthracis</a:t>
            </a:r>
            <a:r>
              <a:rPr lang="en-US" sz="4000" dirty="0">
                <a:latin typeface="Times New Roman" pitchFamily="18" charset="0"/>
                <a:cs typeface="Times New Roman" pitchFamily="18" charset="0"/>
              </a:rPr>
              <a:t>)</a:t>
            </a:r>
          </a:p>
          <a:p>
            <a:pPr>
              <a:lnSpc>
                <a:spcPct val="90000"/>
              </a:lnSpc>
            </a:pPr>
            <a:r>
              <a:rPr lang="en-US" sz="4000" dirty="0">
                <a:latin typeface="Times New Roman" pitchFamily="18" charset="0"/>
                <a:cs typeface="Times New Roman" pitchFamily="18" charset="0"/>
              </a:rPr>
              <a:t>Smallpox (</a:t>
            </a:r>
            <a:r>
              <a:rPr lang="en-US" sz="4000" dirty="0" err="1">
                <a:latin typeface="Times New Roman" pitchFamily="18" charset="0"/>
                <a:cs typeface="Times New Roman" pitchFamily="18" charset="0"/>
              </a:rPr>
              <a:t>Variola</a:t>
            </a:r>
            <a:r>
              <a:rPr lang="en-US" sz="4000" dirty="0">
                <a:latin typeface="Times New Roman" pitchFamily="18" charset="0"/>
                <a:cs typeface="Times New Roman" pitchFamily="18" charset="0"/>
              </a:rPr>
              <a:t> major)</a:t>
            </a:r>
          </a:p>
          <a:p>
            <a:pPr>
              <a:lnSpc>
                <a:spcPct val="90000"/>
              </a:lnSpc>
            </a:pPr>
            <a:r>
              <a:rPr lang="en-US" sz="4000" dirty="0">
                <a:latin typeface="Times New Roman" pitchFamily="18" charset="0"/>
                <a:cs typeface="Times New Roman" pitchFamily="18" charset="0"/>
              </a:rPr>
              <a:t>Plague (</a:t>
            </a:r>
            <a:r>
              <a:rPr lang="en-US" sz="4000" i="1" dirty="0" err="1">
                <a:latin typeface="Times New Roman" pitchFamily="18" charset="0"/>
                <a:cs typeface="Times New Roman" pitchFamily="18" charset="0"/>
              </a:rPr>
              <a:t>Yersinia</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pestis</a:t>
            </a:r>
            <a:r>
              <a:rPr lang="en-US" sz="4000" dirty="0">
                <a:latin typeface="Times New Roman" pitchFamily="18" charset="0"/>
                <a:cs typeface="Times New Roman" pitchFamily="18" charset="0"/>
              </a:rPr>
              <a:t>)</a:t>
            </a:r>
          </a:p>
          <a:p>
            <a:pPr>
              <a:lnSpc>
                <a:spcPct val="90000"/>
              </a:lnSpc>
            </a:pPr>
            <a:r>
              <a:rPr lang="en-US" sz="4000" dirty="0">
                <a:latin typeface="Times New Roman" pitchFamily="18" charset="0"/>
                <a:cs typeface="Times New Roman" pitchFamily="18" charset="0"/>
              </a:rPr>
              <a:t>Botulism toxin (</a:t>
            </a:r>
            <a:r>
              <a:rPr lang="en-US" sz="4000" i="1" dirty="0">
                <a:latin typeface="Times New Roman" pitchFamily="18" charset="0"/>
                <a:cs typeface="Times New Roman" pitchFamily="18" charset="0"/>
              </a:rPr>
              <a:t>Clostridium </a:t>
            </a:r>
            <a:r>
              <a:rPr lang="en-US" sz="4000" i="1" dirty="0" err="1">
                <a:latin typeface="Times New Roman" pitchFamily="18" charset="0"/>
                <a:cs typeface="Times New Roman" pitchFamily="18" charset="0"/>
              </a:rPr>
              <a:t>botulinum</a:t>
            </a:r>
            <a:r>
              <a:rPr lang="en-US" sz="4000" dirty="0">
                <a:latin typeface="Times New Roman" pitchFamily="18" charset="0"/>
                <a:cs typeface="Times New Roman" pitchFamily="18" charset="0"/>
              </a:rPr>
              <a:t>)</a:t>
            </a:r>
          </a:p>
          <a:p>
            <a:pPr>
              <a:lnSpc>
                <a:spcPct val="90000"/>
              </a:lnSpc>
            </a:pPr>
            <a:r>
              <a:rPr lang="en-US" sz="4000" dirty="0">
                <a:latin typeface="Times New Roman" pitchFamily="18" charset="0"/>
                <a:cs typeface="Times New Roman" pitchFamily="18" charset="0"/>
              </a:rPr>
              <a:t>Tularemia (</a:t>
            </a:r>
            <a:r>
              <a:rPr lang="en-US" sz="4000" i="1" dirty="0" err="1">
                <a:latin typeface="Times New Roman" pitchFamily="18" charset="0"/>
                <a:cs typeface="Times New Roman" pitchFamily="18" charset="0"/>
              </a:rPr>
              <a:t>Francisella</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tularensis</a:t>
            </a:r>
            <a:r>
              <a:rPr lang="en-US" sz="4000" dirty="0">
                <a:latin typeface="Times New Roman" pitchFamily="18" charset="0"/>
                <a:cs typeface="Times New Roman" pitchFamily="18" charset="0"/>
              </a:rPr>
              <a:t>)</a:t>
            </a:r>
          </a:p>
          <a:p>
            <a:pPr>
              <a:lnSpc>
                <a:spcPct val="90000"/>
              </a:lnSpc>
            </a:pPr>
            <a:r>
              <a:rPr lang="en-US" sz="4000" dirty="0">
                <a:latin typeface="Times New Roman" pitchFamily="18" charset="0"/>
                <a:cs typeface="Times New Roman" pitchFamily="18" charset="0"/>
              </a:rPr>
              <a:t>Viral hemorrhagic fevers (VHF)</a:t>
            </a:r>
          </a:p>
          <a:p>
            <a:pPr>
              <a:lnSpc>
                <a:spcPct val="90000"/>
              </a:lnSpc>
            </a:pPr>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571472" y="685800"/>
            <a:ext cx="8072494" cy="1143000"/>
          </a:xfrm>
        </p:spPr>
        <p:style>
          <a:lnRef idx="1">
            <a:schemeClr val="accent1"/>
          </a:lnRef>
          <a:fillRef idx="2">
            <a:schemeClr val="accent1"/>
          </a:fillRef>
          <a:effectRef idx="1">
            <a:schemeClr val="accent1"/>
          </a:effectRef>
          <a:fontRef idx="minor">
            <a:schemeClr val="dk1"/>
          </a:fontRef>
        </p:style>
        <p:txBody>
          <a:bodyPr/>
          <a:lstStyle/>
          <a:p>
            <a:r>
              <a:rPr lang="en-US" sz="3400" dirty="0"/>
              <a:t>Biological Terrorism?</a:t>
            </a:r>
            <a:br>
              <a:rPr lang="en-US" sz="3400" dirty="0"/>
            </a:br>
            <a:r>
              <a:rPr lang="en-US" sz="2800" dirty="0"/>
              <a:t>Epidemiologic Clues</a:t>
            </a:r>
          </a:p>
        </p:txBody>
      </p:sp>
      <p:sp>
        <p:nvSpPr>
          <p:cNvPr id="481283" name="Rectangle 3"/>
          <p:cNvSpPr>
            <a:spLocks noGrp="1" noChangeArrowheads="1"/>
          </p:cNvSpPr>
          <p:nvPr>
            <p:ph type="body" idx="1"/>
          </p:nvPr>
        </p:nvSpPr>
        <p:spPr>
          <a:xfrm>
            <a:off x="642911" y="2071678"/>
            <a:ext cx="7643865" cy="4392622"/>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90000"/>
              </a:lnSpc>
            </a:pPr>
            <a:r>
              <a:rPr lang="en-US" sz="4000" dirty="0">
                <a:latin typeface="Times New Roman" pitchFamily="18" charset="0"/>
                <a:cs typeface="Times New Roman" pitchFamily="18" charset="0"/>
              </a:rPr>
              <a:t>Tight cluster of cases</a:t>
            </a:r>
          </a:p>
          <a:p>
            <a:pPr>
              <a:lnSpc>
                <a:spcPct val="90000"/>
              </a:lnSpc>
            </a:pPr>
            <a:r>
              <a:rPr lang="en-US" sz="4000" dirty="0">
                <a:latin typeface="Times New Roman" pitchFamily="18" charset="0"/>
                <a:cs typeface="Times New Roman" pitchFamily="18" charset="0"/>
              </a:rPr>
              <a:t>High infection rate</a:t>
            </a:r>
          </a:p>
          <a:p>
            <a:pPr>
              <a:lnSpc>
                <a:spcPct val="90000"/>
              </a:lnSpc>
            </a:pPr>
            <a:r>
              <a:rPr lang="en-US" sz="4000" dirty="0">
                <a:latin typeface="Times New Roman" pitchFamily="18" charset="0"/>
                <a:cs typeface="Times New Roman" pitchFamily="18" charset="0"/>
              </a:rPr>
              <a:t>Unusual or localized geography</a:t>
            </a:r>
          </a:p>
          <a:p>
            <a:pPr>
              <a:lnSpc>
                <a:spcPct val="90000"/>
              </a:lnSpc>
            </a:pPr>
            <a:r>
              <a:rPr lang="en-US" sz="4000" dirty="0">
                <a:latin typeface="Times New Roman" pitchFamily="18" charset="0"/>
                <a:cs typeface="Times New Roman" pitchFamily="18" charset="0"/>
              </a:rPr>
              <a:t>Unusual clinical presentation</a:t>
            </a:r>
          </a:p>
          <a:p>
            <a:pPr>
              <a:lnSpc>
                <a:spcPct val="90000"/>
              </a:lnSpc>
            </a:pPr>
            <a:r>
              <a:rPr lang="en-US" sz="4000" dirty="0">
                <a:latin typeface="Times New Roman" pitchFamily="18" charset="0"/>
                <a:cs typeface="Times New Roman" pitchFamily="18" charset="0"/>
              </a:rPr>
              <a:t>Unusual time of year</a:t>
            </a:r>
          </a:p>
          <a:p>
            <a:pPr>
              <a:lnSpc>
                <a:spcPct val="90000"/>
              </a:lnSpc>
            </a:pPr>
            <a:r>
              <a:rPr lang="en-US" sz="4000" dirty="0">
                <a:latin typeface="Times New Roman" pitchFamily="18" charset="0"/>
                <a:cs typeface="Times New Roman" pitchFamily="18" charset="0"/>
              </a:rPr>
              <a:t>Dead animals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29668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8000" b="1" i="1" dirty="0" smtClean="0">
                <a:solidFill>
                  <a:schemeClr val="tx1"/>
                </a:solidFill>
              </a:rPr>
              <a:t>Thank you for your attention!</a:t>
            </a:r>
            <a:endParaRPr lang="ru-RU" sz="8000" b="1"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14282" y="214290"/>
            <a:ext cx="4857784" cy="6357982"/>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b="1" dirty="0" smtClean="0">
                <a:latin typeface="Times New Roman" pitchFamily="18" charset="0"/>
                <a:cs typeface="Times New Roman" pitchFamily="18" charset="0"/>
              </a:rPr>
              <a:t>1845-1849: J. Marion Sims, </a:t>
            </a:r>
            <a:r>
              <a:rPr lang="en-US" sz="3600" dirty="0" smtClean="0">
                <a:latin typeface="Times New Roman" pitchFamily="18" charset="0"/>
                <a:cs typeface="Times New Roman" pitchFamily="18" charset="0"/>
              </a:rPr>
              <a:t>"the father of gynecology" performed multiple experimental surgeries on enslaved African women without the benefit of anesthesia. </a:t>
            </a:r>
            <a:endParaRPr lang="ru-RU"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One woman was made to endure 34 experimental operations for a prolapsed uterus. </a:t>
            </a:r>
          </a:p>
          <a:p>
            <a:endParaRPr lang="ru-RU" dirty="0"/>
          </a:p>
        </p:txBody>
      </p:sp>
      <p:pic>
        <p:nvPicPr>
          <p:cNvPr id="5" name="Содержимое 4" descr="anarcha2.gif"/>
          <p:cNvPicPr>
            <a:picLocks noGrp="1" noChangeAspect="1"/>
          </p:cNvPicPr>
          <p:nvPr>
            <p:ph sz="half" idx="1"/>
          </p:nvPr>
        </p:nvPicPr>
        <p:blipFill>
          <a:blip r:embed="rId2" cstate="print"/>
          <a:stretch>
            <a:fillRect/>
          </a:stretch>
        </p:blipFill>
        <p:spPr>
          <a:xfrm>
            <a:off x="5143504" y="214290"/>
            <a:ext cx="3892992" cy="635798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2"/>
          </p:nvPr>
        </p:nvSpPr>
        <p:spPr>
          <a:xfrm>
            <a:off x="179388" y="214290"/>
            <a:ext cx="3892546" cy="6357982"/>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r>
              <a:rPr lang="en-US" sz="4000" b="1" dirty="0" smtClean="0">
                <a:latin typeface="Times New Roman" pitchFamily="18" charset="0"/>
                <a:cs typeface="Times New Roman" pitchFamily="18" charset="0"/>
              </a:rPr>
              <a:t>1900</a:t>
            </a:r>
            <a:r>
              <a:rPr lang="en-US" sz="4000" dirty="0" smtClean="0">
                <a:latin typeface="Times New Roman" pitchFamily="18" charset="0"/>
                <a:cs typeface="Times New Roman" pitchFamily="18" charset="0"/>
              </a:rPr>
              <a:t>: Walter Reed injects 22 Spanish immigrant workers in Cuba with the agent for yellow fever paying them $100 if they survive and $200 if they contract the disease.</a:t>
            </a:r>
            <a:endParaRPr lang="ru-RU" sz="40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6" name="Содержимое 5" descr="YelFever.jpg"/>
          <p:cNvPicPr>
            <a:picLocks noGrp="1" noChangeAspect="1"/>
          </p:cNvPicPr>
          <p:nvPr>
            <p:ph sz="half" idx="1"/>
          </p:nvPr>
        </p:nvPicPr>
        <p:blipFill>
          <a:blip r:embed="rId2" cstate="print"/>
          <a:stretch>
            <a:fillRect/>
          </a:stretch>
        </p:blipFill>
        <p:spPr>
          <a:xfrm>
            <a:off x="4357686" y="214290"/>
            <a:ext cx="4429156" cy="63579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style>
          <a:lnRef idx="1">
            <a:schemeClr val="dk1"/>
          </a:lnRef>
          <a:fillRef idx="2">
            <a:schemeClr val="dk1"/>
          </a:fillRef>
          <a:effectRef idx="1">
            <a:schemeClr val="dk1"/>
          </a:effectRef>
          <a:fontRef idx="minor">
            <a:schemeClr val="dk1"/>
          </a:fontRef>
        </p:style>
        <p:txBody>
          <a:bodyPr>
            <a:normAutofit/>
          </a:bodyPr>
          <a:lstStyle/>
          <a:p>
            <a:pPr algn="ctr"/>
            <a:r>
              <a:rPr lang="en-US" sz="4900" b="1" u="sng" dirty="0" smtClean="0">
                <a:solidFill>
                  <a:schemeClr val="tx1"/>
                </a:solidFill>
                <a:latin typeface="Times New Roman" pitchFamily="18" charset="0"/>
                <a:cs typeface="Times New Roman" pitchFamily="18" charset="0"/>
              </a:rPr>
              <a:t>Nazi </a:t>
            </a:r>
            <a:r>
              <a:rPr lang="ru-RU" sz="4900" b="1" u="sng" dirty="0" smtClean="0">
                <a:solidFill>
                  <a:schemeClr val="tx1"/>
                </a:solidFill>
                <a:latin typeface="Times New Roman" pitchFamily="18" charset="0"/>
                <a:cs typeface="Times New Roman" pitchFamily="18" charset="0"/>
              </a:rPr>
              <a:t> </a:t>
            </a:r>
            <a:r>
              <a:rPr lang="en-US" sz="4900" b="1" u="sng" dirty="0" smtClean="0">
                <a:solidFill>
                  <a:schemeClr val="tx1"/>
                </a:solidFill>
                <a:latin typeface="Times New Roman" pitchFamily="18" charset="0"/>
                <a:cs typeface="Times New Roman" pitchFamily="18" charset="0"/>
              </a:rPr>
              <a:t>human </a:t>
            </a:r>
            <a:r>
              <a:rPr lang="ru-RU" sz="4900" b="1" u="sng" dirty="0" smtClean="0">
                <a:solidFill>
                  <a:schemeClr val="tx1"/>
                </a:solidFill>
                <a:latin typeface="Times New Roman" pitchFamily="18" charset="0"/>
                <a:cs typeface="Times New Roman" pitchFamily="18" charset="0"/>
              </a:rPr>
              <a:t>  </a:t>
            </a:r>
            <a:r>
              <a:rPr lang="en-US" sz="4900" b="1" u="sng" dirty="0" smtClean="0">
                <a:solidFill>
                  <a:schemeClr val="tx1"/>
                </a:solidFill>
                <a:latin typeface="Times New Roman" pitchFamily="18" charset="0"/>
                <a:cs typeface="Times New Roman" pitchFamily="18" charset="0"/>
              </a:rPr>
              <a:t>experimentation </a:t>
            </a:r>
            <a:endParaRPr lang="ru-RU" sz="4900" b="1" u="sng" dirty="0">
              <a:solidFill>
                <a:schemeClr val="tx1"/>
              </a:solidFill>
            </a:endParaRPr>
          </a:p>
        </p:txBody>
      </p:sp>
      <p:pic>
        <p:nvPicPr>
          <p:cNvPr id="5" name="Содержимое 4" descr="ts.jpg"/>
          <p:cNvPicPr>
            <a:picLocks noGrp="1" noChangeAspect="1"/>
          </p:cNvPicPr>
          <p:nvPr>
            <p:ph sz="half" idx="1"/>
          </p:nvPr>
        </p:nvPicPr>
        <p:blipFill>
          <a:blip r:embed="rId2" cstate="print"/>
          <a:stretch>
            <a:fillRect/>
          </a:stretch>
        </p:blipFill>
        <p:spPr>
          <a:xfrm>
            <a:off x="285720" y="1428736"/>
            <a:ext cx="8572560" cy="521497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2524</TotalTime>
  <Words>4677</Words>
  <Application>Microsoft Office PowerPoint</Application>
  <PresentationFormat>Экран (4:3)</PresentationFormat>
  <Paragraphs>300</Paragraphs>
  <Slides>67</Slides>
  <Notes>34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67</vt:i4>
      </vt:variant>
    </vt:vector>
  </HeadingPairs>
  <TitlesOfParts>
    <vt:vector size="69" baseType="lpstr">
      <vt:lpstr>Поток</vt:lpstr>
      <vt:lpstr>Microsoft Photo Editor 3.0 Photo</vt:lpstr>
      <vt:lpstr>BIOETHICS  OF THE MEDICO-BIOLOGICAL EXPERIMENTS. THE MODERN CONCEPT OF THE EVIDENCE-BASED MEDICINE. THE BIOETHICAL COMITTEES.</vt:lpstr>
      <vt:lpstr>Ethical experiments on humans are absolutely necessary for the progress of medicine. </vt:lpstr>
      <vt:lpstr>             Definitions</vt:lpstr>
      <vt:lpstr>Слайд 4</vt:lpstr>
      <vt:lpstr>1st century B.C,</vt:lpstr>
      <vt:lpstr>Слайд 6</vt:lpstr>
      <vt:lpstr>Слайд 7</vt:lpstr>
      <vt:lpstr>Слайд 8</vt:lpstr>
      <vt:lpstr>Nazi  human   experimentation </vt:lpstr>
      <vt:lpstr>Nazi human experimentation  </vt:lpstr>
      <vt:lpstr>Freezing experiments</vt:lpstr>
      <vt:lpstr>Twins experiments</vt:lpstr>
      <vt:lpstr>Nazi  human   experimentation </vt:lpstr>
      <vt:lpstr>Tuberculosis Experiments</vt:lpstr>
      <vt:lpstr> High Altitude Experiments</vt:lpstr>
      <vt:lpstr>Phosgene Gas</vt:lpstr>
      <vt:lpstr>Transplant Experiments</vt:lpstr>
      <vt:lpstr> Sea Water Experiments</vt:lpstr>
      <vt:lpstr>Poison Experiments</vt:lpstr>
      <vt:lpstr>Artificial Insemination Experiments</vt:lpstr>
      <vt:lpstr> Wound Experiments</vt:lpstr>
      <vt:lpstr>Sulfanilamide Experiments</vt:lpstr>
      <vt:lpstr>Jewish Skeleton Collection</vt:lpstr>
      <vt:lpstr>Unit 731</vt:lpstr>
      <vt:lpstr>The Nuremberg Doctors Trial</vt:lpstr>
      <vt:lpstr>Слайд 26</vt:lpstr>
      <vt:lpstr>Condensed Nüremberg Code</vt:lpstr>
      <vt:lpstr>Condensed Nüremberg Code</vt:lpstr>
      <vt:lpstr>Effect of the Nuremberg code</vt:lpstr>
      <vt:lpstr>Formation of the World Medical Association</vt:lpstr>
      <vt:lpstr> Declaration of Helsinki</vt:lpstr>
      <vt:lpstr>Declaration of Helsinki</vt:lpstr>
      <vt:lpstr>          Experimental     horrors  after   Nürnberg    Code</vt:lpstr>
      <vt:lpstr>Слайд 34</vt:lpstr>
      <vt:lpstr>Слайд 35</vt:lpstr>
      <vt:lpstr>Слайд 36</vt:lpstr>
      <vt:lpstr>Injections of cancer cells</vt:lpstr>
      <vt:lpstr>Hepatitis in retarded children</vt:lpstr>
      <vt:lpstr>Poison laboratory of the Soviets</vt:lpstr>
      <vt:lpstr>The Aversion Project</vt:lpstr>
      <vt:lpstr>Слайд 41</vt:lpstr>
      <vt:lpstr>Слайд 42</vt:lpstr>
      <vt:lpstr>INTRODUCTION TO THE 7 PRINCIPLES</vt:lpstr>
      <vt:lpstr>      Experiments  on  animals first</vt:lpstr>
      <vt:lpstr>Only do new experiments</vt:lpstr>
      <vt:lpstr>  Design of experiment </vt:lpstr>
      <vt:lpstr>Слайд 47</vt:lpstr>
      <vt:lpstr>Слайд 48</vt:lpstr>
      <vt:lpstr>CONSENT:</vt:lpstr>
      <vt:lpstr>Consent</vt:lpstr>
      <vt:lpstr>       Take care of subjects after the trial </vt:lpstr>
      <vt:lpstr> Patient safeguard before advancement of science</vt:lpstr>
      <vt:lpstr>Bioethics Committees</vt:lpstr>
      <vt:lpstr>Bioterrorism:    Background and Significance</vt:lpstr>
      <vt:lpstr>History of Biological Warfare </vt:lpstr>
      <vt:lpstr>History of Biological Warfare</vt:lpstr>
      <vt:lpstr>History of Biological Warfare</vt:lpstr>
      <vt:lpstr>Domestic Biological Terrorism </vt:lpstr>
      <vt:lpstr>   Rajneeshee Cult, Salmonella - Oregon, 1984 </vt:lpstr>
      <vt:lpstr>Biological Terrorism</vt:lpstr>
      <vt:lpstr>Слайд 61</vt:lpstr>
      <vt:lpstr>Sarin Gas Attack, Tokyo Subway, 1995</vt:lpstr>
      <vt:lpstr>Operation Desert Storm</vt:lpstr>
      <vt:lpstr>Слайд 64</vt:lpstr>
      <vt:lpstr>Level A Bioterrorism Agents</vt:lpstr>
      <vt:lpstr>Biological Terrorism? Epidemiologic Clues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 human experimentation</dc:title>
  <dc:creator>Оля</dc:creator>
  <cp:lastModifiedBy>Пользователь Windows</cp:lastModifiedBy>
  <cp:revision>147</cp:revision>
  <dcterms:modified xsi:type="dcterms:W3CDTF">2015-09-18T09:46:14Z</dcterms:modified>
</cp:coreProperties>
</file>