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0" r:id="rId4"/>
    <p:sldId id="261" r:id="rId5"/>
    <p:sldId id="262" r:id="rId6"/>
    <p:sldId id="270" r:id="rId7"/>
    <p:sldId id="271" r:id="rId8"/>
    <p:sldId id="273" r:id="rId9"/>
    <p:sldId id="275" r:id="rId10"/>
    <p:sldId id="278" r:id="rId11"/>
    <p:sldId id="279" r:id="rId12"/>
    <p:sldId id="285" r:id="rId13"/>
    <p:sldId id="286" r:id="rId14"/>
    <p:sldId id="287" r:id="rId15"/>
    <p:sldId id="28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9620" autoAdjust="0"/>
  </p:normalViewPr>
  <p:slideViewPr>
    <p:cSldViewPr>
      <p:cViewPr>
        <p:scale>
          <a:sx n="70" d="100"/>
          <a:sy n="70" d="100"/>
        </p:scale>
        <p:origin x="-426" y="-72"/>
      </p:cViewPr>
      <p:guideLst>
        <p:guide orient="horz" pos="2160"/>
        <p:guide pos="2880"/>
      </p:guideLst>
    </p:cSldViewPr>
  </p:slideViewPr>
  <p:outlineViewPr>
    <p:cViewPr>
      <p:scale>
        <a:sx n="33" d="100"/>
        <a:sy n="33" d="100"/>
      </p:scale>
      <p:origin x="0" y="404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20218C-C78D-4015-BD57-7B7A863173BF}" type="datetimeFigureOut">
              <a:rPr lang="uk-UA" smtClean="0"/>
              <a:t>28.01.2016</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4A9A1-74BE-4039-9151-889A35B82499}" type="slidenum">
              <a:rPr lang="uk-UA" smtClean="0"/>
              <a:t>‹#›</a:t>
            </a:fld>
            <a:endParaRPr lang="uk-UA"/>
          </a:p>
        </p:txBody>
      </p:sp>
    </p:spTree>
    <p:extLst>
      <p:ext uri="{BB962C8B-B14F-4D97-AF65-F5344CB8AC3E}">
        <p14:creationId xmlns:p14="http://schemas.microsoft.com/office/powerpoint/2010/main" val="169667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uk-UA" smtClean="0"/>
              <a:t>Morbidity has been defined as any departure, subjective or objective, from a state of physiological or psychological well-being. In practice, morbidity encompasses disease, injury, and disability. In addition, although for this lesson the term refers to the number of persons who are ill, it can also be used to describe the periods of illness that these persons experienced, or the duration of these illnesses.</a:t>
            </a:r>
            <a:endParaRPr lang="uk-UA" altLang="uk-UA" smtClean="0"/>
          </a:p>
        </p:txBody>
      </p:sp>
      <p:sp>
        <p:nvSpPr>
          <p:cNvPr id="5120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5F669E1-62AC-424F-A38C-ECEEC02C4063}" type="slidenum">
              <a:rPr lang="uk-UA" altLang="uk-UA">
                <a:solidFill>
                  <a:prstClr val="black"/>
                </a:solidFill>
                <a:latin typeface="Arial" charset="0"/>
              </a:rPr>
              <a:pPr eaLnBrk="1" hangingPunct="1">
                <a:spcBef>
                  <a:spcPct val="0"/>
                </a:spcBef>
              </a:pPr>
              <a:t>2</a:t>
            </a:fld>
            <a:endParaRPr lang="uk-UA" altLang="uk-UA">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28.01.2016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28.01.2016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620688"/>
            <a:ext cx="8101042" cy="1656184"/>
          </a:xfrm>
          <a:ln>
            <a:miter lim="800000"/>
            <a:headEnd/>
            <a:tailEnd/>
          </a:ln>
          <a:extLst/>
        </p:spPr>
        <p:txBody>
          <a:bodyPr>
            <a:normAutofit fontScale="90000"/>
          </a:bodyPr>
          <a:lstStyle/>
          <a:p>
            <a:pPr>
              <a:defRPr/>
            </a:pPr>
            <a:r>
              <a:rPr lang="en-GB" sz="3600" i="1" dirty="0">
                <a:latin typeface="Arial Black" panose="020B0A04020102020204" pitchFamily="34" charset="0"/>
                <a:cs typeface="Times New Roman" panose="02020603050405020304" pitchFamily="18" charset="0"/>
              </a:rPr>
              <a:t>Lecture </a:t>
            </a:r>
            <a:r>
              <a:rPr lang="en-GB" sz="3600" i="1" dirty="0" smtClean="0">
                <a:latin typeface="Arial Black" panose="020B0A04020102020204" pitchFamily="34" charset="0"/>
                <a:cs typeface="Times New Roman" panose="02020603050405020304" pitchFamily="18" charset="0"/>
              </a:rPr>
              <a:t>5</a:t>
            </a:r>
            <a:r>
              <a:rPr lang="en-GB" sz="3600" i="1" dirty="0">
                <a:latin typeface="Arial Black" panose="020B0A04020102020204" pitchFamily="34" charset="0"/>
                <a:cs typeface="Times New Roman" panose="02020603050405020304" pitchFamily="18" charset="0"/>
              </a:rPr>
              <a:t/>
            </a:r>
            <a:br>
              <a:rPr lang="en-GB" sz="3600" i="1" dirty="0">
                <a:latin typeface="Arial Black" panose="020B0A04020102020204" pitchFamily="34"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5123" name="Подзаголовок 2"/>
          <p:cNvSpPr>
            <a:spLocks noGrp="1"/>
          </p:cNvSpPr>
          <p:nvPr>
            <p:ph type="subTitle" idx="1"/>
          </p:nvPr>
        </p:nvSpPr>
        <p:spPr>
          <a:xfrm>
            <a:off x="642938" y="2786062"/>
            <a:ext cx="7929562" cy="2587153"/>
          </a:xfrm>
        </p:spPr>
        <p:txBody>
          <a:bodyPr/>
          <a:lstStyle/>
          <a:p>
            <a:pPr marR="0" algn="ctr" eaLnBrk="1" hangingPunct="1"/>
            <a:r>
              <a:rPr lang="en-US" altLang="uk-UA" sz="3600" b="1" dirty="0" smtClean="0">
                <a:solidFill>
                  <a:schemeClr val="tx1"/>
                </a:solidFill>
                <a:latin typeface="Times New Roman" pitchFamily="18" charset="0"/>
                <a:cs typeface="Times New Roman" pitchFamily="18" charset="0"/>
              </a:rPr>
              <a:t>Morbidity of population as medical-social problem. </a:t>
            </a:r>
          </a:p>
          <a:p>
            <a:pPr marR="0" algn="ctr" eaLnBrk="1" hangingPunct="1"/>
            <a:r>
              <a:rPr lang="en-US" altLang="uk-UA" sz="3600" b="1" dirty="0" smtClean="0">
                <a:solidFill>
                  <a:schemeClr val="tx1"/>
                </a:solidFill>
                <a:latin typeface="Times New Roman" pitchFamily="18" charset="0"/>
                <a:cs typeface="Times New Roman" pitchFamily="18" charset="0"/>
              </a:rPr>
              <a:t>Epidemiological methods for studying morbidity</a:t>
            </a:r>
            <a:endParaRPr lang="ru-RU" altLang="uk-UA" sz="3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64493950"/>
      </p:ext>
    </p:extLst>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457200" y="260648"/>
            <a:ext cx="8229600" cy="936104"/>
          </a:xfrm>
        </p:spPr>
        <p:txBody>
          <a:bodyPr/>
          <a:lstStyle/>
          <a:p>
            <a:pPr algn="ctr"/>
            <a:r>
              <a:rPr lang="en-GB" altLang="uk-UA" sz="3600" b="1" dirty="0" smtClean="0">
                <a:latin typeface="Arial Black" panose="020B0A04020102020204" pitchFamily="34" charset="0"/>
              </a:rPr>
              <a:t>Infectious diseases</a:t>
            </a:r>
            <a:endParaRPr lang="uk-UA" altLang="uk-UA" sz="3600" b="1" dirty="0" smtClean="0">
              <a:latin typeface="Arial Black" panose="020B0A04020102020204" pitchFamily="34" charset="0"/>
            </a:endParaRPr>
          </a:p>
        </p:txBody>
      </p:sp>
      <p:sp>
        <p:nvSpPr>
          <p:cNvPr id="20483" name="Объект 2"/>
          <p:cNvSpPr>
            <a:spLocks noGrp="1"/>
          </p:cNvSpPr>
          <p:nvPr>
            <p:ph idx="1"/>
          </p:nvPr>
        </p:nvSpPr>
        <p:spPr>
          <a:xfrm>
            <a:off x="179512" y="1340768"/>
            <a:ext cx="8712968" cy="5517231"/>
          </a:xfrm>
        </p:spPr>
        <p:txBody>
          <a:bodyPr/>
          <a:lstStyle/>
          <a:p>
            <a:r>
              <a:rPr lang="en-US" altLang="uk-UA" sz="3200" dirty="0" smtClean="0"/>
              <a:t>Compulsory registration and accounting shall be such diseases: typhoid fever, paratyphoid fever, and other infections caused by salmonella, brucellosis, all forms of dysentery and several others. The list of diseases that changes periodically, regulates MHC of Ukraine.</a:t>
            </a:r>
          </a:p>
          <a:p>
            <a:r>
              <a:rPr lang="en-US" altLang="uk-UA" sz="3200" dirty="0" smtClean="0"/>
              <a:t>Special accounting is also provided for the detected infected and AIDS patients, who are regulated by special instructions and methodological documents.</a:t>
            </a:r>
            <a:endParaRPr lang="uk-UA" altLang="uk-UA" sz="3200" dirty="0" smtClean="0"/>
          </a:p>
        </p:txBody>
      </p:sp>
    </p:spTree>
    <p:extLst>
      <p:ext uri="{BB962C8B-B14F-4D97-AF65-F5344CB8AC3E}">
        <p14:creationId xmlns:p14="http://schemas.microsoft.com/office/powerpoint/2010/main" val="38852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457200" y="0"/>
            <a:ext cx="8229600" cy="548680"/>
          </a:xfrm>
        </p:spPr>
        <p:txBody>
          <a:bodyPr>
            <a:normAutofit fontScale="90000"/>
          </a:bodyPr>
          <a:lstStyle/>
          <a:p>
            <a:endParaRPr lang="uk-UA" altLang="uk-UA" dirty="0" smtClean="0"/>
          </a:p>
        </p:txBody>
      </p:sp>
      <p:sp>
        <p:nvSpPr>
          <p:cNvPr id="22531" name="Объект 2"/>
          <p:cNvSpPr>
            <a:spLocks noGrp="1"/>
          </p:cNvSpPr>
          <p:nvPr>
            <p:ph idx="1"/>
          </p:nvPr>
        </p:nvSpPr>
        <p:spPr>
          <a:xfrm>
            <a:off x="179512" y="1052736"/>
            <a:ext cx="8712968" cy="5472607"/>
          </a:xfrm>
        </p:spPr>
        <p:txBody>
          <a:bodyPr/>
          <a:lstStyle/>
          <a:p>
            <a:pPr algn="just"/>
            <a:r>
              <a:rPr lang="en-US" altLang="uk-UA" sz="3200" dirty="0" smtClean="0"/>
              <a:t>The unit of observation in the study of infectious diseases is every case of the disease or a suspicion on him. In identifying them filled "Urgent message about infectious disease, food, acute professional poisoning" (Form number 058/o), then is the basic document for the study of epidemic morbidity.</a:t>
            </a:r>
          </a:p>
          <a:p>
            <a:pPr algn="just"/>
            <a:r>
              <a:rPr lang="en-US" altLang="uk-UA" sz="3200" dirty="0" smtClean="0"/>
              <a:t>All urgent messages should be sent within 12 hours in the sanitary-epidemiological service.</a:t>
            </a:r>
            <a:endParaRPr lang="uk-UA" altLang="uk-UA" sz="3200" dirty="0" smtClean="0"/>
          </a:p>
        </p:txBody>
      </p:sp>
    </p:spTree>
    <p:extLst>
      <p:ext uri="{BB962C8B-B14F-4D97-AF65-F5344CB8AC3E}">
        <p14:creationId xmlns:p14="http://schemas.microsoft.com/office/powerpoint/2010/main" val="2709038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Заголовок 4"/>
          <p:cNvSpPr>
            <a:spLocks noGrp="1"/>
          </p:cNvSpPr>
          <p:nvPr>
            <p:ph type="title"/>
          </p:nvPr>
        </p:nvSpPr>
        <p:spPr>
          <a:xfrm>
            <a:off x="0" y="260350"/>
            <a:ext cx="9144000" cy="720725"/>
          </a:xfrm>
        </p:spPr>
        <p:txBody>
          <a:bodyPr/>
          <a:lstStyle/>
          <a:p>
            <a:pPr algn="ctr" eaLnBrk="1" hangingPunct="1"/>
            <a:r>
              <a:rPr lang="en-US" altLang="uk-UA" sz="3600" b="1" dirty="0" smtClean="0">
                <a:solidFill>
                  <a:schemeClr val="tx1"/>
                </a:solidFill>
                <a:latin typeface="Times New Roman" pitchFamily="18" charset="0"/>
                <a:cs typeface="Times New Roman" pitchFamily="18" charset="0"/>
              </a:rPr>
              <a:t>Non-epidemic diseases</a:t>
            </a:r>
            <a:endParaRPr lang="ru-RU" altLang="uk-UA" sz="3600" b="1" dirty="0" smtClean="0">
              <a:solidFill>
                <a:schemeClr val="tx1"/>
              </a:solidFill>
              <a:latin typeface="Times New Roman" pitchFamily="18" charset="0"/>
              <a:cs typeface="Times New Roman" pitchFamily="18" charset="0"/>
            </a:endParaRPr>
          </a:p>
        </p:txBody>
      </p:sp>
      <p:sp>
        <p:nvSpPr>
          <p:cNvPr id="49155" name="Текст 2"/>
          <p:cNvSpPr>
            <a:spLocks noGrp="1"/>
          </p:cNvSpPr>
          <p:nvPr>
            <p:ph idx="1"/>
          </p:nvPr>
        </p:nvSpPr>
        <p:spPr>
          <a:xfrm>
            <a:off x="19050" y="1268413"/>
            <a:ext cx="8856663" cy="5586412"/>
          </a:xfrm>
        </p:spPr>
        <p:txBody>
          <a:bodyPr/>
          <a:lstStyle/>
          <a:p>
            <a:pPr indent="30163" algn="just" eaLnBrk="1" hangingPunct="1">
              <a:buFont typeface="Wingdings 2" pitchFamily="18" charset="2"/>
              <a:buNone/>
            </a:pPr>
            <a:r>
              <a:rPr lang="en-US" altLang="uk-UA" sz="2800" dirty="0" smtClean="0"/>
              <a:t>Alongside with the obligatory registering of infectious disease the special registration of the major non-epidemic diseases, to which tuberculosis, venereal diseases, mycoses, trachoma, </a:t>
            </a:r>
            <a:r>
              <a:rPr lang="en-US" altLang="uk-UA" sz="2800" dirty="0" err="1" smtClean="0"/>
              <a:t>etc</a:t>
            </a:r>
            <a:r>
              <a:rPr lang="en-US" altLang="uk-UA" sz="2800" dirty="0" smtClean="0"/>
              <a:t> belong. Some of them are considered both as infectious diseases, and as the major non-epidemic illnesses. The organization of the special registration of some diseases is connected by the fact, as a rule, that they demand early revealing, total examination of patients, their dispensary registration, constant supervision over them and special treatment, and in some cases –revealing of contacts as well.</a:t>
            </a:r>
            <a:endParaRPr lang="ru-RU" altLang="uk-UA" sz="2800" dirty="0" smtClean="0"/>
          </a:p>
        </p:txBody>
      </p:sp>
    </p:spTree>
    <p:extLst>
      <p:ext uri="{BB962C8B-B14F-4D97-AF65-F5344CB8AC3E}">
        <p14:creationId xmlns:p14="http://schemas.microsoft.com/office/powerpoint/2010/main" val="383190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normAutofit fontScale="90000"/>
          </a:bodyPr>
          <a:lstStyle/>
          <a:p>
            <a:pPr algn="ctr"/>
            <a:r>
              <a:rPr lang="en-GB" altLang="uk-UA" sz="3600" dirty="0" smtClean="0">
                <a:latin typeface="Arial Black" pitchFamily="34" charset="0"/>
              </a:rPr>
              <a:t>Morbidity of most important no epidemic diseases</a:t>
            </a:r>
            <a:endParaRPr lang="uk-UA" altLang="uk-UA" sz="3600" dirty="0" smtClean="0">
              <a:latin typeface="Arial Black" pitchFamily="34" charset="0"/>
            </a:endParaRPr>
          </a:p>
        </p:txBody>
      </p:sp>
      <p:sp>
        <p:nvSpPr>
          <p:cNvPr id="24579" name="Объект 2"/>
          <p:cNvSpPr>
            <a:spLocks noGrp="1"/>
          </p:cNvSpPr>
          <p:nvPr>
            <p:ph idx="1"/>
          </p:nvPr>
        </p:nvSpPr>
        <p:spPr/>
        <p:txBody>
          <a:bodyPr/>
          <a:lstStyle/>
          <a:p>
            <a:r>
              <a:rPr lang="en-GB" altLang="uk-UA" sz="3200" dirty="0" smtClean="0"/>
              <a:t>malignant neoplasms;</a:t>
            </a:r>
          </a:p>
          <a:p>
            <a:r>
              <a:rPr lang="en-GB" altLang="uk-UA" sz="3200" dirty="0" smtClean="0"/>
              <a:t>mental diseases;</a:t>
            </a:r>
          </a:p>
          <a:p>
            <a:r>
              <a:rPr lang="en-GB" altLang="uk-UA" sz="3200" dirty="0" smtClean="0"/>
              <a:t>venereal disease;</a:t>
            </a:r>
          </a:p>
          <a:p>
            <a:r>
              <a:rPr lang="en-GB" altLang="uk-UA" sz="3200" dirty="0" smtClean="0"/>
              <a:t>active tuberculosis;</a:t>
            </a:r>
          </a:p>
          <a:p>
            <a:r>
              <a:rPr lang="en-GB" altLang="uk-UA" sz="3200" dirty="0" smtClean="0"/>
              <a:t>severe mycosis.</a:t>
            </a:r>
            <a:endParaRPr lang="uk-UA" altLang="uk-UA" sz="3200" dirty="0" smtClean="0"/>
          </a:p>
        </p:txBody>
      </p:sp>
    </p:spTree>
    <p:extLst>
      <p:ext uri="{BB962C8B-B14F-4D97-AF65-F5344CB8AC3E}">
        <p14:creationId xmlns:p14="http://schemas.microsoft.com/office/powerpoint/2010/main" val="2509249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179388" y="115888"/>
            <a:ext cx="8785225" cy="1731962"/>
          </a:xfrm>
        </p:spPr>
        <p:txBody>
          <a:bodyPr>
            <a:normAutofit fontScale="90000"/>
          </a:bodyPr>
          <a:lstStyle/>
          <a:p>
            <a:pPr algn="ctr"/>
            <a:r>
              <a:rPr lang="en-US" altLang="uk-UA" sz="3600" dirty="0" smtClean="0">
                <a:latin typeface="Arial Black" pitchFamily="34" charset="0"/>
              </a:rPr>
              <a:t>Registration for non-epidemic diseases, there are two main documents:</a:t>
            </a:r>
            <a:endParaRPr lang="uk-UA" altLang="uk-UA" sz="3600" dirty="0" smtClean="0">
              <a:latin typeface="Arial Black" pitchFamily="34" charset="0"/>
            </a:endParaRPr>
          </a:p>
        </p:txBody>
      </p:sp>
      <p:sp>
        <p:nvSpPr>
          <p:cNvPr id="25603" name="Объект 2"/>
          <p:cNvSpPr>
            <a:spLocks noGrp="1"/>
          </p:cNvSpPr>
          <p:nvPr>
            <p:ph idx="1"/>
          </p:nvPr>
        </p:nvSpPr>
        <p:spPr/>
        <p:txBody>
          <a:bodyPr/>
          <a:lstStyle/>
          <a:p>
            <a:r>
              <a:rPr lang="en-US" altLang="uk-UA" sz="3200" dirty="0" smtClean="0"/>
              <a:t>1. Are reports of patients who for the first time a diagnosis of active tuberculosis, venereal disease, </a:t>
            </a:r>
            <a:r>
              <a:rPr lang="en-US" altLang="uk-UA" sz="3200" dirty="0" err="1" smtClean="0"/>
              <a:t>Trichophyton</a:t>
            </a:r>
            <a:r>
              <a:rPr lang="en-US" altLang="uk-UA" sz="3200" dirty="0" smtClean="0"/>
              <a:t>, </a:t>
            </a:r>
            <a:r>
              <a:rPr lang="en-US" altLang="uk-UA" sz="3200" dirty="0" err="1" smtClean="0"/>
              <a:t>Microsporum</a:t>
            </a:r>
            <a:r>
              <a:rPr lang="en-US" altLang="uk-UA" sz="3200" dirty="0" smtClean="0"/>
              <a:t>, </a:t>
            </a:r>
            <a:r>
              <a:rPr lang="en-US" altLang="uk-UA" sz="3200" dirty="0" err="1" smtClean="0"/>
              <a:t>favuse</a:t>
            </a:r>
            <a:r>
              <a:rPr lang="en-US" altLang="uk-UA" sz="3200" dirty="0" smtClean="0"/>
              <a:t>, scabies, trachoma, mental illness (form number 089/o).</a:t>
            </a:r>
          </a:p>
          <a:p>
            <a:r>
              <a:rPr lang="en-US" altLang="uk-UA" sz="3200" dirty="0" smtClean="0"/>
              <a:t>2. Are reports of patients for the first time ever diagnosis of cancer or other malignant neoplasms (form number 089/o).</a:t>
            </a:r>
            <a:endParaRPr lang="uk-UA" altLang="uk-UA" sz="3200" dirty="0" smtClean="0"/>
          </a:p>
        </p:txBody>
      </p:sp>
    </p:spTree>
    <p:extLst>
      <p:ext uri="{BB962C8B-B14F-4D97-AF65-F5344CB8AC3E}">
        <p14:creationId xmlns:p14="http://schemas.microsoft.com/office/powerpoint/2010/main" val="2388298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457200" y="704850"/>
            <a:ext cx="8229600" cy="779463"/>
          </a:xfrm>
        </p:spPr>
        <p:txBody>
          <a:bodyPr/>
          <a:lstStyle/>
          <a:p>
            <a:pPr algn="ctr"/>
            <a:r>
              <a:rPr lang="en-GB" altLang="uk-UA" sz="3600" dirty="0" smtClean="0">
                <a:latin typeface="Arial Black" pitchFamily="34" charset="0"/>
              </a:rPr>
              <a:t>Hospital morbidity indicators:</a:t>
            </a:r>
            <a:endParaRPr lang="uk-UA" altLang="uk-UA" sz="3600" dirty="0" smtClean="0">
              <a:latin typeface="Arial Black" pitchFamily="34" charset="0"/>
            </a:endParaRPr>
          </a:p>
        </p:txBody>
      </p:sp>
      <p:sp>
        <p:nvSpPr>
          <p:cNvPr id="27651" name="Объект 2"/>
          <p:cNvSpPr>
            <a:spLocks noGrp="1"/>
          </p:cNvSpPr>
          <p:nvPr>
            <p:ph idx="1"/>
          </p:nvPr>
        </p:nvSpPr>
        <p:spPr/>
        <p:txBody>
          <a:bodyPr/>
          <a:lstStyle/>
          <a:p>
            <a:r>
              <a:rPr lang="en-GB" altLang="uk-UA" sz="3200" dirty="0" smtClean="0"/>
              <a:t>Frequency of hospitalization;</a:t>
            </a:r>
          </a:p>
          <a:p>
            <a:r>
              <a:rPr lang="en-US" altLang="uk-UA" sz="3200" dirty="0" smtClean="0"/>
              <a:t>Hospitalization rates by age, sex, place of residence;</a:t>
            </a:r>
          </a:p>
          <a:p>
            <a:r>
              <a:rPr lang="en-GB" altLang="uk-UA" sz="3200" dirty="0" smtClean="0"/>
              <a:t>Structure of hospitalization;</a:t>
            </a:r>
          </a:p>
          <a:p>
            <a:r>
              <a:rPr lang="en-US" altLang="uk-UA" sz="3200" dirty="0" smtClean="0"/>
              <a:t>The average duration of the treatment.</a:t>
            </a:r>
            <a:endParaRPr lang="uk-UA" altLang="uk-UA" sz="3200" dirty="0" smtClean="0"/>
          </a:p>
        </p:txBody>
      </p:sp>
    </p:spTree>
    <p:extLst>
      <p:ext uri="{BB962C8B-B14F-4D97-AF65-F5344CB8AC3E}">
        <p14:creationId xmlns:p14="http://schemas.microsoft.com/office/powerpoint/2010/main" val="147290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57200" y="0"/>
            <a:ext cx="8229600" cy="765175"/>
          </a:xfrm>
        </p:spPr>
        <p:txBody>
          <a:bodyPr/>
          <a:lstStyle/>
          <a:p>
            <a:pPr algn="ctr"/>
            <a:r>
              <a:rPr lang="en-GB" altLang="uk-UA" sz="3600" dirty="0" smtClean="0">
                <a:latin typeface="Arial Black" pitchFamily="34" charset="0"/>
              </a:rPr>
              <a:t>Definition</a:t>
            </a:r>
            <a:endParaRPr lang="uk-UA" altLang="uk-UA" sz="3600" dirty="0" smtClean="0">
              <a:latin typeface="Arial Black" pitchFamily="34" charset="0"/>
            </a:endParaRPr>
          </a:p>
        </p:txBody>
      </p:sp>
      <p:sp>
        <p:nvSpPr>
          <p:cNvPr id="6147" name="Объект 2"/>
          <p:cNvSpPr>
            <a:spLocks noGrp="1"/>
          </p:cNvSpPr>
          <p:nvPr>
            <p:ph idx="1"/>
          </p:nvPr>
        </p:nvSpPr>
        <p:spPr>
          <a:xfrm>
            <a:off x="250825" y="908050"/>
            <a:ext cx="8642350" cy="5689600"/>
          </a:xfrm>
        </p:spPr>
        <p:txBody>
          <a:bodyPr/>
          <a:lstStyle/>
          <a:p>
            <a:pPr marL="0" indent="0" algn="just">
              <a:spcBef>
                <a:spcPts val="0"/>
              </a:spcBef>
              <a:defRPr/>
            </a:pPr>
            <a:r>
              <a:rPr lang="en-US" altLang="uk-UA" sz="3200" b="1" u="sng" dirty="0" smtClean="0"/>
              <a:t>Morbidity</a:t>
            </a:r>
            <a:r>
              <a:rPr lang="en-US" altLang="uk-UA" sz="3200" dirty="0" smtClean="0"/>
              <a:t> (from Latin </a:t>
            </a:r>
            <a:r>
              <a:rPr lang="en-US" altLang="uk-UA" sz="3200" dirty="0" err="1" smtClean="0"/>
              <a:t>morbidus</a:t>
            </a:r>
            <a:r>
              <a:rPr lang="en-US" altLang="uk-UA" sz="3200" dirty="0" smtClean="0"/>
              <a:t>, meaning "sick, unhealthy") is a diseased state, disability, or poor health due to any cause. The term may be used to refer to the existence of any form of disease, or to the degree that the health condition affects the patient</a:t>
            </a:r>
          </a:p>
          <a:p>
            <a:pPr marL="0" indent="0" algn="just">
              <a:spcBef>
                <a:spcPts val="0"/>
              </a:spcBef>
              <a:defRPr/>
            </a:pPr>
            <a:r>
              <a:rPr lang="en-US" altLang="uk-UA" sz="3200" b="1" u="sng" dirty="0">
                <a:solidFill>
                  <a:prstClr val="black"/>
                </a:solidFill>
              </a:rPr>
              <a:t>Morbidity</a:t>
            </a:r>
            <a:r>
              <a:rPr lang="en-US" altLang="uk-UA" sz="3200" dirty="0">
                <a:solidFill>
                  <a:prstClr val="black"/>
                </a:solidFill>
              </a:rPr>
              <a:t> refers to the state of being diseased or unhealthy within a </a:t>
            </a:r>
            <a:r>
              <a:rPr lang="en-US" altLang="uk-UA" sz="3200" dirty="0" smtClean="0">
                <a:solidFill>
                  <a:prstClr val="black"/>
                </a:solidFill>
              </a:rPr>
              <a:t>population</a:t>
            </a:r>
          </a:p>
          <a:p>
            <a:pPr marL="0" indent="0" algn="just">
              <a:spcBef>
                <a:spcPts val="0"/>
              </a:spcBef>
              <a:defRPr/>
            </a:pPr>
            <a:r>
              <a:rPr lang="en-US" altLang="uk-UA" sz="3200" dirty="0" smtClean="0"/>
              <a:t>Data on frequency and distribution of a illness can aid in controlling its spread and, in some cases, may lead to the identification of its causes</a:t>
            </a:r>
          </a:p>
          <a:p>
            <a:pPr>
              <a:defRPr/>
            </a:pPr>
            <a:endParaRPr lang="uk-UA" altLang="uk-UA" sz="3200" dirty="0" smtClean="0"/>
          </a:p>
        </p:txBody>
      </p:sp>
    </p:spTree>
    <p:extLst>
      <p:ext uri="{BB962C8B-B14F-4D97-AF65-F5344CB8AC3E}">
        <p14:creationId xmlns:p14="http://schemas.microsoft.com/office/powerpoint/2010/main" val="3291772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Объект 2"/>
          <p:cNvSpPr>
            <a:spLocks noGrp="1"/>
          </p:cNvSpPr>
          <p:nvPr>
            <p:ph idx="1"/>
          </p:nvPr>
        </p:nvSpPr>
        <p:spPr>
          <a:xfrm>
            <a:off x="0" y="620689"/>
            <a:ext cx="9144000" cy="6237312"/>
          </a:xfrm>
        </p:spPr>
        <p:txBody>
          <a:bodyPr/>
          <a:lstStyle/>
          <a:p>
            <a:pPr algn="just" eaLnBrk="1" hangingPunct="1"/>
            <a:r>
              <a:rPr lang="en-US" altLang="uk-UA" sz="3200" dirty="0" smtClean="0">
                <a:latin typeface="Times New Roman" pitchFamily="18" charset="0"/>
                <a:cs typeface="Times New Roman" pitchFamily="18" charset="0"/>
              </a:rPr>
              <a:t>Morbidity is one of the major criteria characterizing health of the population. The morbidity is an indicator characterizing prevalence, structure and dynamics of the registered illnesses among the population in whole or in its separate groups (age, sex, territorial, professional, etc.) and serving one of the criteria of work assessment of a doctor, medical institution, public health services unit.</a:t>
            </a:r>
          </a:p>
          <a:p>
            <a:pPr algn="just" eaLnBrk="1" hangingPunct="1"/>
            <a:r>
              <a:rPr lang="en-US" altLang="uk-UA" sz="3200" dirty="0" smtClean="0">
                <a:latin typeface="Times New Roman" pitchFamily="18" charset="0"/>
                <a:cs typeface="Times New Roman" pitchFamily="18" charset="0"/>
              </a:rPr>
              <a:t>As the object of scientific research and practical activities of public health services establishments morbidity represents a complex system of relative concepts:</a:t>
            </a:r>
            <a:endParaRPr lang="uk-UA" altLang="uk-UA"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07513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142875" y="0"/>
            <a:ext cx="8501063" cy="1196975"/>
          </a:xfrm>
        </p:spPr>
        <p:txBody>
          <a:bodyPr/>
          <a:lstStyle/>
          <a:p>
            <a:pPr algn="ctr" eaLnBrk="1" hangingPunct="1"/>
            <a:r>
              <a:rPr lang="en-US" altLang="uk-UA" sz="3600" b="1" dirty="0" smtClean="0">
                <a:solidFill>
                  <a:srgbClr val="003300"/>
                </a:solidFill>
                <a:latin typeface="Arial Black" pitchFamily="34" charset="0"/>
              </a:rPr>
              <a:t>Morbidity represents a complex system of relative concepts:</a:t>
            </a:r>
            <a:endParaRPr lang="ru-RU" altLang="uk-UA" sz="3600" b="1" dirty="0" smtClean="0">
              <a:solidFill>
                <a:srgbClr val="003300"/>
              </a:solidFill>
              <a:latin typeface="Arial Black" pitchFamily="34" charset="0"/>
            </a:endParaRPr>
          </a:p>
        </p:txBody>
      </p:sp>
      <p:sp>
        <p:nvSpPr>
          <p:cNvPr id="3" name="Содержимое 2"/>
          <p:cNvSpPr>
            <a:spLocks noGrp="1"/>
          </p:cNvSpPr>
          <p:nvPr>
            <p:ph idx="1"/>
          </p:nvPr>
        </p:nvSpPr>
        <p:spPr>
          <a:xfrm>
            <a:off x="0" y="1214438"/>
            <a:ext cx="8929688" cy="5429250"/>
          </a:xfrm>
        </p:spPr>
        <p:txBody>
          <a:bodyPr>
            <a:noAutofit/>
          </a:bodyPr>
          <a:lstStyle/>
          <a:p>
            <a:pPr marL="420624" indent="-384048" algn="just" eaLnBrk="1" fontAlgn="auto" hangingPunct="1">
              <a:spcAft>
                <a:spcPts val="0"/>
              </a:spcAft>
              <a:buClr>
                <a:srgbClr val="FFFF00"/>
              </a:buClr>
              <a:buFont typeface="Wingdings 2"/>
              <a:buChar char=""/>
              <a:defRPr/>
            </a:pPr>
            <a:r>
              <a:rPr lang="en-US" sz="2400" b="1" dirty="0" smtClean="0"/>
              <a:t>Incidence </a:t>
            </a:r>
            <a:r>
              <a:rPr lang="en-US" sz="2400" dirty="0" smtClean="0"/>
              <a:t>(primary disease incidence) – frequency of the new, nowhere recorded before and revealed for the first time in the given calendar year, diseases among the population;</a:t>
            </a:r>
            <a:endParaRPr lang="ru-RU" sz="2400" dirty="0" smtClean="0"/>
          </a:p>
          <a:p>
            <a:pPr marL="420624" indent="-384048" algn="just" eaLnBrk="1" fontAlgn="auto" hangingPunct="1">
              <a:spcAft>
                <a:spcPts val="0"/>
              </a:spcAft>
              <a:buClr>
                <a:srgbClr val="FFFF00"/>
              </a:buClr>
              <a:buFont typeface="Wingdings 2"/>
              <a:buChar char=""/>
              <a:defRPr/>
            </a:pPr>
            <a:r>
              <a:rPr lang="en-US" sz="2400" b="1" dirty="0" smtClean="0"/>
              <a:t>prevalence</a:t>
            </a:r>
            <a:r>
              <a:rPr lang="en-US" sz="2400" dirty="0" smtClean="0"/>
              <a:t> (morbidity, accumulated disease prevalence) – frequency of all diseases existing among the population, both revealed for the first time in the given calendar year, and registered in previous years because of which the patient has appealed for medical aid in the given year again;</a:t>
            </a:r>
            <a:endParaRPr lang="ru-RU" sz="2400" dirty="0" smtClean="0"/>
          </a:p>
          <a:p>
            <a:pPr marL="420624" indent="-384048" algn="just" eaLnBrk="1" fontAlgn="auto" hangingPunct="1">
              <a:spcAft>
                <a:spcPts val="0"/>
              </a:spcAft>
              <a:buClr>
                <a:srgbClr val="FFFF00"/>
              </a:buClr>
              <a:buFont typeface="Wingdings 2"/>
              <a:buChar char=""/>
              <a:defRPr/>
            </a:pPr>
            <a:r>
              <a:rPr lang="en-US" sz="2400" b="1" dirty="0" smtClean="0"/>
              <a:t>incidence of the diseases revealed at medical inspection</a:t>
            </a:r>
            <a:r>
              <a:rPr lang="en-US" sz="2400" dirty="0" smtClean="0"/>
              <a:t> (pathological affection, point prevalence) – frequency of pathology among the population, determined at carrying out of single medical inspections (examinations); as a result, all the diseases are considered, as well as premorbid forms and conditions.</a:t>
            </a:r>
            <a:endParaRPr lang="ru-RU" sz="2400" dirty="0"/>
          </a:p>
        </p:txBody>
      </p:sp>
    </p:spTree>
    <p:extLst>
      <p:ext uri="{BB962C8B-B14F-4D97-AF65-F5344CB8AC3E}">
        <p14:creationId xmlns:p14="http://schemas.microsoft.com/office/powerpoint/2010/main" val="4041664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179388" y="620688"/>
            <a:ext cx="8856662" cy="1656184"/>
          </a:xfrm>
        </p:spPr>
        <p:txBody>
          <a:bodyPr/>
          <a:lstStyle/>
          <a:p>
            <a:pPr algn="ctr"/>
            <a:r>
              <a:rPr lang="en-US" altLang="uk-UA" sz="3200" dirty="0" smtClean="0">
                <a:latin typeface="Arial Black" pitchFamily="34" charset="0"/>
              </a:rPr>
              <a:t>A modern condition of health of the Ukrainian population is characterized by major trends:</a:t>
            </a:r>
            <a:endParaRPr lang="uk-UA" altLang="uk-UA" sz="3200" dirty="0" smtClean="0">
              <a:latin typeface="Arial Black" pitchFamily="34" charset="0"/>
            </a:endParaRPr>
          </a:p>
        </p:txBody>
      </p:sp>
      <p:sp>
        <p:nvSpPr>
          <p:cNvPr id="28675" name="Объект 2"/>
          <p:cNvSpPr>
            <a:spLocks noGrp="1"/>
          </p:cNvSpPr>
          <p:nvPr>
            <p:ph idx="1"/>
          </p:nvPr>
        </p:nvSpPr>
        <p:spPr>
          <a:xfrm>
            <a:off x="323528" y="2708920"/>
            <a:ext cx="8496944" cy="3888432"/>
          </a:xfrm>
        </p:spPr>
        <p:txBody>
          <a:bodyPr/>
          <a:lstStyle/>
          <a:p>
            <a:r>
              <a:rPr lang="en-US" altLang="uk-UA" sz="3200" dirty="0" smtClean="0"/>
              <a:t>Is growing prevalence and morbidity of most classes primary diseases;</a:t>
            </a:r>
          </a:p>
          <a:p>
            <a:r>
              <a:rPr lang="en-US" altLang="uk-UA" sz="3200" dirty="0" smtClean="0"/>
              <a:t>Is growing the frequency of transition of acute to chronic diseases;</a:t>
            </a:r>
            <a:endParaRPr lang="uk-UA" altLang="uk-UA" sz="3200" dirty="0" smtClean="0"/>
          </a:p>
        </p:txBody>
      </p:sp>
    </p:spTree>
    <p:extLst>
      <p:ext uri="{BB962C8B-B14F-4D97-AF65-F5344CB8AC3E}">
        <p14:creationId xmlns:p14="http://schemas.microsoft.com/office/powerpoint/2010/main" val="1481664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179388" y="115888"/>
            <a:ext cx="8785225" cy="1731962"/>
          </a:xfrm>
        </p:spPr>
        <p:txBody>
          <a:bodyPr/>
          <a:lstStyle/>
          <a:p>
            <a:pPr algn="ctr"/>
            <a:r>
              <a:rPr lang="en-US" altLang="uk-UA" sz="3200" dirty="0" smtClean="0">
                <a:latin typeface="Arial Black" pitchFamily="34" charset="0"/>
              </a:rPr>
              <a:t>In the study of morbidity according to the data seeking medical help are distinguished those of its types:</a:t>
            </a:r>
            <a:endParaRPr lang="uk-UA" altLang="uk-UA" sz="3200" dirty="0" smtClean="0">
              <a:latin typeface="Arial Black" pitchFamily="34" charset="0"/>
            </a:endParaRPr>
          </a:p>
        </p:txBody>
      </p:sp>
      <p:sp>
        <p:nvSpPr>
          <p:cNvPr id="16387" name="Объект 2"/>
          <p:cNvSpPr>
            <a:spLocks noGrp="1"/>
          </p:cNvSpPr>
          <p:nvPr>
            <p:ph idx="1"/>
          </p:nvPr>
        </p:nvSpPr>
        <p:spPr>
          <a:xfrm>
            <a:off x="179388" y="2564903"/>
            <a:ext cx="8713787" cy="4177209"/>
          </a:xfrm>
        </p:spPr>
        <p:txBody>
          <a:bodyPr/>
          <a:lstStyle/>
          <a:p>
            <a:r>
              <a:rPr lang="en-US" altLang="uk-UA" sz="3200" dirty="0" smtClean="0"/>
              <a:t>1. Overall morbidity - a record of all diseases which are registered in the population defined territory for a certain period;</a:t>
            </a:r>
          </a:p>
          <a:p>
            <a:r>
              <a:rPr lang="en-US" altLang="uk-UA" sz="3200" dirty="0" smtClean="0"/>
              <a:t>2 . Infectious diseases - special account of acute illnesses associated with the operational necessity of anti-epidemic measures;</a:t>
            </a:r>
          </a:p>
        </p:txBody>
      </p:sp>
    </p:spTree>
    <p:extLst>
      <p:ext uri="{BB962C8B-B14F-4D97-AF65-F5344CB8AC3E}">
        <p14:creationId xmlns:p14="http://schemas.microsoft.com/office/powerpoint/2010/main" val="2941618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457200" y="0"/>
            <a:ext cx="8229600" cy="476250"/>
          </a:xfrm>
        </p:spPr>
        <p:txBody>
          <a:bodyPr>
            <a:normAutofit fontScale="90000"/>
          </a:bodyPr>
          <a:lstStyle/>
          <a:p>
            <a:endParaRPr lang="uk-UA" altLang="uk-UA" dirty="0" smtClean="0"/>
          </a:p>
        </p:txBody>
      </p:sp>
      <p:sp>
        <p:nvSpPr>
          <p:cNvPr id="17411" name="Объект 2"/>
          <p:cNvSpPr>
            <a:spLocks noGrp="1"/>
          </p:cNvSpPr>
          <p:nvPr>
            <p:ph idx="1"/>
          </p:nvPr>
        </p:nvSpPr>
        <p:spPr>
          <a:xfrm>
            <a:off x="179388" y="908050"/>
            <a:ext cx="8713787" cy="5761038"/>
          </a:xfrm>
        </p:spPr>
        <p:txBody>
          <a:bodyPr/>
          <a:lstStyle/>
          <a:p>
            <a:r>
              <a:rPr lang="en-US" altLang="uk-UA" sz="3200" dirty="0" smtClean="0"/>
              <a:t>3 . The incidence of major diseases </a:t>
            </a:r>
            <a:r>
              <a:rPr lang="en-US" altLang="uk-UA" sz="3200" dirty="0" err="1" smtClean="0"/>
              <a:t>nonepidemic</a:t>
            </a:r>
            <a:r>
              <a:rPr lang="en-US" altLang="uk-UA" sz="3200" dirty="0" smtClean="0"/>
              <a:t> subject to special accounting as a result of the epidemiological and social values ​​(malignant neoplasms, tuberculosis, venereal, mental illness, etc.):</a:t>
            </a:r>
          </a:p>
          <a:p>
            <a:r>
              <a:rPr lang="en-US" altLang="uk-UA" sz="3200" dirty="0" smtClean="0"/>
              <a:t>4 . Hospital or "hospitalized" incidence enables us to trace the composition of patients who were treated in the hospital;</a:t>
            </a:r>
          </a:p>
          <a:p>
            <a:r>
              <a:rPr lang="en-US" altLang="uk-UA" sz="3200" dirty="0" smtClean="0"/>
              <a:t>5 . Morbidity with temporary disability of workers and employees released as a result of its social and economic impact.</a:t>
            </a:r>
          </a:p>
          <a:p>
            <a:endParaRPr lang="uk-UA" altLang="uk-UA" dirty="0" smtClean="0"/>
          </a:p>
        </p:txBody>
      </p:sp>
    </p:spTree>
    <p:extLst>
      <p:ext uri="{BB962C8B-B14F-4D97-AF65-F5344CB8AC3E}">
        <p14:creationId xmlns:p14="http://schemas.microsoft.com/office/powerpoint/2010/main" val="55782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179388" y="115888"/>
            <a:ext cx="8785225" cy="1731962"/>
          </a:xfrm>
        </p:spPr>
        <p:txBody>
          <a:bodyPr>
            <a:normAutofit fontScale="90000"/>
          </a:bodyPr>
          <a:lstStyle/>
          <a:p>
            <a:pPr algn="ctr"/>
            <a:r>
              <a:rPr lang="en-US" altLang="uk-UA" sz="3600" dirty="0" smtClean="0">
                <a:latin typeface="Arial Black" pitchFamily="34" charset="0"/>
              </a:rPr>
              <a:t>Registration for non-epidemic diseases, there are two main documents:</a:t>
            </a:r>
            <a:endParaRPr lang="uk-UA" altLang="uk-UA" sz="3600" dirty="0" smtClean="0">
              <a:latin typeface="Arial Black" pitchFamily="34" charset="0"/>
            </a:endParaRPr>
          </a:p>
        </p:txBody>
      </p:sp>
      <p:sp>
        <p:nvSpPr>
          <p:cNvPr id="25603" name="Объект 2"/>
          <p:cNvSpPr>
            <a:spLocks noGrp="1"/>
          </p:cNvSpPr>
          <p:nvPr>
            <p:ph idx="1"/>
          </p:nvPr>
        </p:nvSpPr>
        <p:spPr/>
        <p:txBody>
          <a:bodyPr/>
          <a:lstStyle/>
          <a:p>
            <a:r>
              <a:rPr lang="en-US" altLang="uk-UA" sz="3200" dirty="0" smtClean="0"/>
              <a:t>1. Are reports of patients who for the first time a diagnosis of active tuberculosis, venereal disease, </a:t>
            </a:r>
            <a:r>
              <a:rPr lang="en-US" altLang="uk-UA" sz="3200" dirty="0" err="1" smtClean="0"/>
              <a:t>Trichophyton</a:t>
            </a:r>
            <a:r>
              <a:rPr lang="en-US" altLang="uk-UA" sz="3200" dirty="0" smtClean="0"/>
              <a:t>, </a:t>
            </a:r>
            <a:r>
              <a:rPr lang="en-US" altLang="uk-UA" sz="3200" dirty="0" err="1" smtClean="0"/>
              <a:t>Microsporum</a:t>
            </a:r>
            <a:r>
              <a:rPr lang="en-US" altLang="uk-UA" sz="3200" dirty="0" smtClean="0"/>
              <a:t>, </a:t>
            </a:r>
            <a:r>
              <a:rPr lang="en-US" altLang="uk-UA" sz="3200" dirty="0" err="1" smtClean="0"/>
              <a:t>favuse</a:t>
            </a:r>
            <a:r>
              <a:rPr lang="en-US" altLang="uk-UA" sz="3200" dirty="0" smtClean="0"/>
              <a:t>, scabies, trachoma, mental illness (form number 089/o).</a:t>
            </a:r>
          </a:p>
          <a:p>
            <a:r>
              <a:rPr lang="en-US" altLang="uk-UA" sz="3200" dirty="0" smtClean="0"/>
              <a:t>2. Are reports of patients for the first time ever diagnosis of cancer or other malignant neoplasms (form number 089/o).</a:t>
            </a:r>
            <a:endParaRPr lang="uk-UA" altLang="uk-UA" sz="3200" dirty="0" smtClean="0"/>
          </a:p>
        </p:txBody>
      </p:sp>
    </p:spTree>
    <p:extLst>
      <p:ext uri="{BB962C8B-B14F-4D97-AF65-F5344CB8AC3E}">
        <p14:creationId xmlns:p14="http://schemas.microsoft.com/office/powerpoint/2010/main" val="15020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457200" y="704850"/>
            <a:ext cx="8229600" cy="708025"/>
          </a:xfrm>
        </p:spPr>
        <p:txBody>
          <a:bodyPr/>
          <a:lstStyle/>
          <a:p>
            <a:pPr algn="ctr"/>
            <a:r>
              <a:rPr lang="en-GB" altLang="uk-UA" sz="3600" dirty="0" smtClean="0">
                <a:latin typeface="Arial Black" pitchFamily="34" charset="0"/>
              </a:rPr>
              <a:t>Morbidity -Indicators</a:t>
            </a:r>
            <a:endParaRPr lang="uk-UA" altLang="uk-UA" sz="3600" dirty="0" smtClean="0">
              <a:latin typeface="Arial Black" pitchFamily="34" charset="0"/>
            </a:endParaRPr>
          </a:p>
        </p:txBody>
      </p:sp>
      <p:sp>
        <p:nvSpPr>
          <p:cNvPr id="3" name="Объект 2"/>
          <p:cNvSpPr>
            <a:spLocks noGrp="1"/>
          </p:cNvSpPr>
          <p:nvPr>
            <p:ph idx="1"/>
          </p:nvPr>
        </p:nvSpPr>
        <p:spPr/>
        <p:txBody>
          <a:bodyPr/>
          <a:lstStyle/>
          <a:p>
            <a:pPr>
              <a:defRPr/>
            </a:pPr>
            <a:r>
              <a:rPr lang="en-US" sz="3600" dirty="0" smtClean="0">
                <a:latin typeface="Times New Roman" panose="02020603050405020304" pitchFamily="18" charset="0"/>
                <a:cs typeface="Times New Roman" panose="02020603050405020304" pitchFamily="18" charset="0"/>
              </a:rPr>
              <a:t>Number of persons contracting a disease during a given time period per 1000 population at risk</a:t>
            </a:r>
          </a:p>
          <a:p>
            <a:pPr>
              <a:defRPr/>
            </a:pPr>
            <a:r>
              <a:rPr lang="en-US" sz="3600" dirty="0" smtClean="0">
                <a:latin typeface="Times New Roman" panose="02020603050405020304" pitchFamily="18" charset="0"/>
                <a:cs typeface="Times New Roman" panose="02020603050405020304" pitchFamily="18" charset="0"/>
              </a:rPr>
              <a:t>Refers only to new cases during a defined period</a:t>
            </a:r>
            <a:endParaRPr lang="uk-UA"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51310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1066</Words>
  <Application>Microsoft Office PowerPoint</Application>
  <PresentationFormat>Экран (4:3)</PresentationFormat>
  <Paragraphs>51</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Lecture 5   </vt:lpstr>
      <vt:lpstr>Definition</vt:lpstr>
      <vt:lpstr>Презентация PowerPoint</vt:lpstr>
      <vt:lpstr>Morbidity represents a complex system of relative concepts:</vt:lpstr>
      <vt:lpstr>A modern condition of health of the Ukrainian population is characterized by major trends:</vt:lpstr>
      <vt:lpstr>In the study of morbidity according to the data seeking medical help are distinguished those of its types:</vt:lpstr>
      <vt:lpstr>Презентация PowerPoint</vt:lpstr>
      <vt:lpstr>Registration for non-epidemic diseases, there are two main documents:</vt:lpstr>
      <vt:lpstr>Morbidity -Indicators</vt:lpstr>
      <vt:lpstr>Infectious diseases</vt:lpstr>
      <vt:lpstr>Презентация PowerPoint</vt:lpstr>
      <vt:lpstr>Non-epidemic diseases</vt:lpstr>
      <vt:lpstr>Morbidity of most important no epidemic diseases</vt:lpstr>
      <vt:lpstr>Registration for non-epidemic diseases, there are two main documents:</vt:lpstr>
      <vt:lpstr>Hospital morbidity indicators: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dc:title>
  <dc:creator>Инна</dc:creator>
  <cp:lastModifiedBy>Инна</cp:lastModifiedBy>
  <cp:revision>14</cp:revision>
  <dcterms:created xsi:type="dcterms:W3CDTF">2014-03-20T10:12:57Z</dcterms:created>
  <dcterms:modified xsi:type="dcterms:W3CDTF">2016-01-28T08:09:55Z</dcterms:modified>
</cp:coreProperties>
</file>