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5"/>
  </p:notesMasterIdLst>
  <p:sldIdLst>
    <p:sldId id="256" r:id="rId2"/>
    <p:sldId id="295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96" r:id="rId13"/>
    <p:sldId id="275" r:id="rId14"/>
    <p:sldId id="268" r:id="rId15"/>
    <p:sldId id="269" r:id="rId16"/>
    <p:sldId id="270" r:id="rId17"/>
    <p:sldId id="297" r:id="rId18"/>
    <p:sldId id="298" r:id="rId19"/>
    <p:sldId id="304" r:id="rId20"/>
    <p:sldId id="299" r:id="rId21"/>
    <p:sldId id="303" r:id="rId22"/>
    <p:sldId id="301" r:id="rId23"/>
    <p:sldId id="306" r:id="rId24"/>
    <p:sldId id="305" r:id="rId25"/>
    <p:sldId id="307" r:id="rId26"/>
    <p:sldId id="308" r:id="rId27"/>
    <p:sldId id="271" r:id="rId28"/>
    <p:sldId id="272" r:id="rId29"/>
    <p:sldId id="273" r:id="rId30"/>
    <p:sldId id="276" r:id="rId31"/>
    <p:sldId id="277" r:id="rId32"/>
    <p:sldId id="278" r:id="rId33"/>
    <p:sldId id="274" r:id="rId34"/>
    <p:sldId id="279" r:id="rId35"/>
    <p:sldId id="280" r:id="rId36"/>
    <p:sldId id="281" r:id="rId37"/>
    <p:sldId id="282" r:id="rId38"/>
    <p:sldId id="283" r:id="rId39"/>
    <p:sldId id="288" r:id="rId40"/>
    <p:sldId id="309" r:id="rId41"/>
    <p:sldId id="284" r:id="rId42"/>
    <p:sldId id="289" r:id="rId43"/>
    <p:sldId id="285" r:id="rId44"/>
    <p:sldId id="290" r:id="rId45"/>
    <p:sldId id="286" r:id="rId46"/>
    <p:sldId id="287" r:id="rId47"/>
    <p:sldId id="291" r:id="rId48"/>
    <p:sldId id="292" r:id="rId49"/>
    <p:sldId id="293" r:id="rId50"/>
    <p:sldId id="312" r:id="rId51"/>
    <p:sldId id="294" r:id="rId52"/>
    <p:sldId id="310" r:id="rId53"/>
    <p:sldId id="311" r:id="rId5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452A7-9F82-4C8E-9639-B49367E61E88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1259-3A46-48DB-96F3-5FA2A1A41E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3350F-1153-4054-BC15-C9CCB6FAA7DF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2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2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7BA335-BDC9-4C5C-A318-6772200EA8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01D45D-9340-402A-8B27-1CF1830F345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1343D-7C8E-4342-8145-BE070214EB6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6F409E-A02E-4A00-8731-D294A6B8C7A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9FD4DB-D1D3-43EC-8A8A-FBE0776BF5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CE76CB-BD44-40E5-AE7C-ACB9CECA30A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78199F-5177-498F-9FF6-40B1AD7E70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C2772E-C6E9-4C92-ADEE-FE097BE396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6F0A16-6C37-4ED0-9B11-99A407FF67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82CAD-46FA-48ED-8142-A81A1E8EB29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838AAF-F108-48A7-A231-C73EA1AEC5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017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9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20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0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0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8915F4-4DF2-4E60-8A49-CB175A7B78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020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vn.ua/book/boyko/38.html" TargetMode="External"/><Relationship Id="rId2" Type="http://schemas.openxmlformats.org/officeDocument/2006/relationships/hyperlink" Target="http://www.history.vn.ua/book/boyko/37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4%D0%B0%D0%B9%D0%BB:O.Bubnov_TarasBulb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uk/thumb/a/af/O.Bubnov_TarasBulba.jpg/300px-O.Bubnov_TarasBulba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Kozak_rodyn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uk/9/99/Kozak_rodyna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vn.ua/book/boyko/37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2%D1%8E%D1%80%D0%BA%D1%81%D1%8C%D0%BA%D1%96_%D0%BC%D0%BE%D0%B2%D0%B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k.wikipedia.org/wiki/%D0%A4%D0%B0%D0%B9%D0%BB:Brandt_Powrot_Kozakow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commons/thumb/e/e1/Brandt_Powrot_Kozakow.jpg/350px-Brandt_Powrot_Kozakow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k.wikipedia.org/wiki/%D0%A4%D0%B0%D0%B9%D0%BB:Tabor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commons/thumb/7/7c/Tabor_2.jpg/300px-Tabor_2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vn.ua/book/boyko/38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.wikipedia.org/wiki/%D0%A4%D0%B0%D0%B9%D0%BB:Rozvag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uk/thumb/9/93/Rozvag.jpg/300px-Rozvag.jpg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96%D1%87_%D0%9F%D0%BE%D1%81%D0%BF%D0%BE%D0%BB%D0%B8%D1%82%D0%B0" TargetMode="External"/><Relationship Id="rId2" Type="http://schemas.openxmlformats.org/officeDocument/2006/relationships/hyperlink" Target="http://uk.wikipedia.org/wiki/124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1%D0%BE%D0%B3%D0%B4%D0%B0%D0%BD_%D0%93%D0%BB%D0%B8%D0%BD%D1%81%D1%8C%D0%BA%D0%B8%D0%B9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Козацька доба</a:t>
            </a:r>
            <a:endParaRPr lang="ru-RU" sz="28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 err="1" smtClean="0">
                <a:solidFill>
                  <a:srgbClr val="FFFF00"/>
                </a:solidFill>
              </a:rPr>
              <a:t>Виникнення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козацтва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 err="1" smtClean="0">
                <a:solidFill>
                  <a:srgbClr val="FFFF00"/>
                </a:solidFill>
                <a:hlinkClick r:id="rId2"/>
              </a:rPr>
              <a:t>Запорозька</a:t>
            </a:r>
            <a:r>
              <a:rPr lang="ru-RU" sz="2800" dirty="0" smtClean="0">
                <a:solidFill>
                  <a:srgbClr val="FFFF00"/>
                </a:solidFill>
                <a:hlinkClick r:id="rId2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hlinkClick r:id="rId2"/>
              </a:rPr>
              <a:t>Січ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 err="1" smtClean="0">
                <a:solidFill>
                  <a:srgbClr val="FFFF00"/>
                </a:solidFill>
              </a:rPr>
              <a:t>Козацько-селянські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повстання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наприкінці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XVI</a:t>
            </a:r>
            <a:r>
              <a:rPr lang="ru-RU" sz="2800" dirty="0" smtClean="0">
                <a:solidFill>
                  <a:srgbClr val="FFFF00"/>
                </a:solidFill>
              </a:rPr>
              <a:t> ст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 err="1" smtClean="0">
                <a:solidFill>
                  <a:srgbClr val="FFFF00"/>
                </a:solidFill>
              </a:rPr>
              <a:t>П.Сагайдачний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</a:rPr>
              <a:t>Хотинська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війна</a:t>
            </a:r>
            <a:endParaRPr lang="ru-RU" sz="2800" dirty="0" smtClean="0">
              <a:solidFill>
                <a:srgbClr val="FFFF00"/>
              </a:solidFill>
            </a:endParaRP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sz="2800" dirty="0" err="1" smtClean="0">
                <a:solidFill>
                  <a:srgbClr val="FFFF00"/>
                </a:solidFill>
                <a:hlinkClick r:id="rId3"/>
              </a:rPr>
              <a:t>Козацько-селянські</a:t>
            </a:r>
            <a:r>
              <a:rPr lang="ru-RU" sz="2800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hlinkClick r:id="rId3"/>
              </a:rPr>
              <a:t>повстання</a:t>
            </a:r>
            <a:r>
              <a:rPr lang="ru-RU" sz="2800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hlinkClick r:id="rId3"/>
              </a:rPr>
              <a:t>поч</a:t>
            </a:r>
            <a:r>
              <a:rPr lang="ru-RU" sz="2800" dirty="0" smtClean="0">
                <a:solidFill>
                  <a:srgbClr val="FFFF00"/>
                </a:solidFill>
                <a:hlinkClick r:id="rId3"/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  <a:hlinkClick r:id="rId3"/>
              </a:rPr>
              <a:t>XVII</a:t>
            </a:r>
            <a:r>
              <a:rPr lang="ru-RU" sz="2800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hlinkClick r:id="rId3"/>
              </a:rPr>
              <a:t>ст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  <a:hlinkClick r:id="rId3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135937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332656"/>
            <a:ext cx="8229600" cy="5822107"/>
          </a:xfrm>
        </p:spPr>
        <p:txBody>
          <a:bodyPr/>
          <a:lstStyle/>
          <a:p>
            <a:r>
              <a:rPr lang="uk-UA" sz="3000" dirty="0" smtClean="0"/>
              <a:t>Передумови виникнення козацтва</a:t>
            </a:r>
          </a:p>
          <a:p>
            <a:r>
              <a:rPr lang="ru-RU" sz="3000" dirty="0" smtClean="0"/>
              <a:t>1) </a:t>
            </a:r>
            <a:r>
              <a:rPr lang="ru-RU" sz="3000" dirty="0" err="1" smtClean="0"/>
              <a:t>існування</a:t>
            </a:r>
            <a:r>
              <a:rPr lang="ru-RU" sz="3000" dirty="0" smtClean="0"/>
              <a:t> великого </a:t>
            </a:r>
            <a:r>
              <a:rPr lang="ru-RU" sz="3000" dirty="0" err="1" smtClean="0"/>
              <a:t>масиву</a:t>
            </a:r>
            <a:r>
              <a:rPr lang="ru-RU" sz="3000" dirty="0" smtClean="0"/>
              <a:t> </a:t>
            </a:r>
            <a:r>
              <a:rPr lang="ru-RU" sz="3000" dirty="0" err="1" smtClean="0"/>
              <a:t>вільної</a:t>
            </a:r>
            <a:r>
              <a:rPr lang="ru-RU" sz="3000" dirty="0" smtClean="0"/>
              <a:t> </a:t>
            </a:r>
            <a:r>
              <a:rPr lang="ru-RU" sz="3000" dirty="0" err="1" smtClean="0"/>
              <a:t>землі</a:t>
            </a:r>
            <a:r>
              <a:rPr lang="ru-RU" sz="3000" dirty="0" smtClean="0"/>
              <a:t> </a:t>
            </a:r>
            <a:r>
              <a:rPr lang="ru-RU" sz="3000" dirty="0" err="1" smtClean="0"/>
              <a:t>зі</a:t>
            </a:r>
            <a:r>
              <a:rPr lang="ru-RU" sz="3000" dirty="0" smtClean="0"/>
              <a:t> </a:t>
            </a:r>
            <a:r>
              <a:rPr lang="ru-RU" sz="3000" dirty="0" err="1" smtClean="0"/>
              <a:t>сприятливими</a:t>
            </a:r>
            <a:r>
              <a:rPr lang="ru-RU" sz="3000" dirty="0" smtClean="0"/>
              <a:t> для </a:t>
            </a:r>
            <a:r>
              <a:rPr lang="ru-RU" sz="3000" dirty="0" err="1" smtClean="0"/>
              <a:t>життєдіяльності</a:t>
            </a:r>
            <a:r>
              <a:rPr lang="ru-RU" sz="3000" dirty="0" smtClean="0"/>
              <a:t> </a:t>
            </a:r>
            <a:r>
              <a:rPr lang="ru-RU" sz="3000" dirty="0" err="1" smtClean="0"/>
              <a:t>умовами</a:t>
            </a:r>
            <a:r>
              <a:rPr lang="ru-RU" sz="3000" dirty="0" smtClean="0"/>
              <a:t> в </a:t>
            </a:r>
            <a:r>
              <a:rPr lang="ru-RU" sz="3000" dirty="0" err="1" smtClean="0"/>
              <a:t>порубіжжі</a:t>
            </a:r>
            <a:r>
              <a:rPr lang="ru-RU" sz="3000" dirty="0" smtClean="0"/>
              <a:t> </a:t>
            </a:r>
            <a:r>
              <a:rPr lang="ru-RU" sz="3000" dirty="0" err="1" smtClean="0"/>
              <a:t>між</a:t>
            </a:r>
            <a:r>
              <a:rPr lang="ru-RU" sz="3000" dirty="0" smtClean="0"/>
              <a:t> </a:t>
            </a:r>
            <a:r>
              <a:rPr lang="ru-RU" sz="3000" dirty="0" err="1" smtClean="0"/>
              <a:t>хліборобською</a:t>
            </a:r>
            <a:r>
              <a:rPr lang="ru-RU" sz="3000" dirty="0" smtClean="0"/>
              <a:t> та </a:t>
            </a:r>
            <a:r>
              <a:rPr lang="ru-RU" sz="3000" dirty="0" err="1" smtClean="0"/>
              <a:t>кочовою</a:t>
            </a:r>
            <a:r>
              <a:rPr lang="ru-RU" sz="3000" dirty="0" smtClean="0"/>
              <a:t> </a:t>
            </a:r>
            <a:r>
              <a:rPr lang="ru-RU" sz="3000" dirty="0" err="1" smtClean="0"/>
              <a:t>цивілізаціями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2) </a:t>
            </a:r>
            <a:r>
              <a:rPr lang="ru-RU" sz="3000" dirty="0" err="1" smtClean="0"/>
              <a:t>досвід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освоєння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південних</a:t>
            </a:r>
            <a:r>
              <a:rPr lang="ru-RU" sz="3000" dirty="0" smtClean="0"/>
              <a:t> </a:t>
            </a:r>
            <a:r>
              <a:rPr lang="ru-RU" sz="3000" dirty="0" err="1" smtClean="0"/>
              <a:t>територій</a:t>
            </a:r>
            <a:r>
              <a:rPr lang="ru-RU" sz="3000" dirty="0" smtClean="0"/>
              <a:t> </a:t>
            </a:r>
            <a:r>
              <a:rPr lang="ru-RU" sz="3000" dirty="0" err="1" smtClean="0"/>
              <a:t>уходниками</a:t>
            </a:r>
            <a:r>
              <a:rPr lang="ru-RU" sz="3000" dirty="0" smtClean="0"/>
              <a:t>, </a:t>
            </a:r>
            <a:r>
              <a:rPr lang="ru-RU" sz="3000" dirty="0" err="1" smtClean="0"/>
              <a:t>добичниками</a:t>
            </a:r>
            <a:r>
              <a:rPr lang="ru-RU" sz="3000" dirty="0" smtClean="0"/>
              <a:t>, </a:t>
            </a:r>
            <a:r>
              <a:rPr lang="ru-RU" sz="3000" dirty="0" err="1" smtClean="0"/>
              <a:t>бродниками</a:t>
            </a:r>
            <a:r>
              <a:rPr lang="ru-RU" sz="3000" dirty="0" smtClean="0"/>
              <a:t> та </a:t>
            </a:r>
            <a:r>
              <a:rPr lang="ru-RU" sz="3000" dirty="0" err="1" smtClean="0"/>
              <a:t>ін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3) </a:t>
            </a:r>
            <a:r>
              <a:rPr lang="ru-RU" sz="3000" dirty="0" err="1" smtClean="0"/>
              <a:t>природне</a:t>
            </a:r>
            <a:r>
              <a:rPr lang="ru-RU" sz="3000" dirty="0" smtClean="0"/>
              <a:t> </a:t>
            </a:r>
            <a:r>
              <a:rPr lang="ru-RU" sz="3000" dirty="0" err="1" smtClean="0"/>
              <a:t>прагнення</a:t>
            </a:r>
            <a:r>
              <a:rPr lang="ru-RU" sz="3000" dirty="0" smtClean="0"/>
              <a:t> людей до </a:t>
            </a:r>
            <a:r>
              <a:rPr lang="ru-RU" sz="3000" dirty="0" err="1" smtClean="0"/>
              <a:t>міграції</a:t>
            </a:r>
            <a:r>
              <a:rPr lang="ru-RU" sz="3000" dirty="0" smtClean="0"/>
              <a:t> в </a:t>
            </a:r>
            <a:r>
              <a:rPr lang="ru-RU" sz="3000" dirty="0" err="1" smtClean="0"/>
              <a:t>пошуках</a:t>
            </a:r>
            <a:r>
              <a:rPr lang="ru-RU" sz="3000" dirty="0" smtClean="0"/>
              <a:t> </a:t>
            </a:r>
            <a:r>
              <a:rPr lang="ru-RU" sz="3000" dirty="0" err="1" smtClean="0"/>
              <a:t>кращого</a:t>
            </a:r>
            <a:r>
              <a:rPr lang="ru-RU" sz="3000" dirty="0" smtClean="0"/>
              <a:t>, до </a:t>
            </a:r>
            <a:r>
              <a:rPr lang="ru-RU" sz="3000" dirty="0" err="1" smtClean="0"/>
              <a:t>самозбереження</a:t>
            </a:r>
            <a:r>
              <a:rPr lang="ru-RU" sz="3000" dirty="0" smtClean="0"/>
              <a:t>, </a:t>
            </a:r>
            <a:r>
              <a:rPr lang="ru-RU" sz="3000" dirty="0" err="1" smtClean="0"/>
              <a:t>самоствердження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самореалізації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виникнення козацтва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/>
              <a:t>1) </a:t>
            </a:r>
            <a:r>
              <a:rPr lang="ru-RU" sz="3000" dirty="0" err="1" smtClean="0"/>
              <a:t>зростанням</a:t>
            </a:r>
            <a:r>
              <a:rPr lang="ru-RU" sz="3000" dirty="0" smtClean="0"/>
              <a:t> великого феодального </a:t>
            </a:r>
            <a:r>
              <a:rPr lang="ru-RU" sz="3000" dirty="0" err="1" smtClean="0"/>
              <a:t>землеволодіння</a:t>
            </a:r>
            <a:r>
              <a:rPr lang="ru-RU" sz="3000" dirty="0" smtClean="0"/>
              <a:t>, </a:t>
            </a:r>
            <a:r>
              <a:rPr lang="ru-RU" sz="3000" dirty="0" err="1" smtClean="0"/>
              <a:t>що</a:t>
            </a:r>
            <a:r>
              <a:rPr lang="ru-RU" sz="3000" dirty="0" smtClean="0"/>
              <a:t> </a:t>
            </a:r>
            <a:r>
              <a:rPr lang="ru-RU" sz="3000" dirty="0" err="1" smtClean="0"/>
              <a:t>розпочалося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XV</a:t>
            </a:r>
            <a:r>
              <a:rPr lang="ru-RU" sz="3000" dirty="0" smtClean="0"/>
              <a:t> ст.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підштовхнуло</a:t>
            </a:r>
            <a:r>
              <a:rPr lang="ru-RU" sz="3000" dirty="0" smtClean="0"/>
              <a:t> </a:t>
            </a:r>
            <a:r>
              <a:rPr lang="ru-RU" sz="3000" dirty="0" err="1" smtClean="0"/>
              <a:t>процес</a:t>
            </a:r>
            <a:r>
              <a:rPr lang="ru-RU" sz="3000" dirty="0" smtClean="0"/>
              <a:t> </a:t>
            </a:r>
            <a:r>
              <a:rPr lang="ru-RU" sz="3000" dirty="0" err="1" smtClean="0"/>
              <a:t>господарського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освоєння</a:t>
            </a:r>
            <a:r>
              <a:rPr lang="ru-RU" sz="3000" dirty="0" smtClean="0"/>
              <a:t> та </a:t>
            </a:r>
            <a:r>
              <a:rPr lang="ru-RU" sz="3000" dirty="0" err="1" smtClean="0"/>
              <a:t>колонізації</a:t>
            </a:r>
            <a:r>
              <a:rPr lang="ru-RU" sz="3000" dirty="0" smtClean="0"/>
              <a:t> </a:t>
            </a:r>
            <a:r>
              <a:rPr lang="ru-RU" sz="3000" dirty="0" err="1" smtClean="0"/>
              <a:t>нових</a:t>
            </a:r>
            <a:r>
              <a:rPr lang="ru-RU" sz="3000" dirty="0" smtClean="0"/>
              <a:t> земель;</a:t>
            </a:r>
          </a:p>
          <a:p>
            <a:r>
              <a:rPr lang="ru-RU" sz="3000" dirty="0" smtClean="0"/>
              <a:t>2) </a:t>
            </a:r>
            <a:r>
              <a:rPr lang="ru-RU" sz="3000" dirty="0" err="1" smtClean="0"/>
              <a:t>посиленням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феодальної</a:t>
            </a:r>
            <a:r>
              <a:rPr lang="ru-RU" sz="3000" dirty="0" smtClean="0"/>
              <a:t> </a:t>
            </a:r>
            <a:r>
              <a:rPr lang="ru-RU" sz="3000" dirty="0" err="1" smtClean="0"/>
              <a:t>експлуатації</a:t>
            </a:r>
            <a:r>
              <a:rPr lang="ru-RU" sz="3000" dirty="0" smtClean="0"/>
              <a:t>, </a:t>
            </a:r>
            <a:r>
              <a:rPr lang="ru-RU" sz="3000" dirty="0" err="1" smtClean="0"/>
              <a:t>прогресуючим</a:t>
            </a:r>
            <a:r>
              <a:rPr lang="ru-RU" sz="3000" dirty="0" smtClean="0"/>
              <a:t> </a:t>
            </a:r>
            <a:r>
              <a:rPr lang="ru-RU" sz="3000" dirty="0" err="1" smtClean="0"/>
              <a:t>закріпаченням</a:t>
            </a:r>
            <a:r>
              <a:rPr lang="ru-RU" sz="3000" dirty="0" smtClean="0"/>
              <a:t>, </a:t>
            </a:r>
            <a:r>
              <a:rPr lang="ru-RU" sz="3000" dirty="0" err="1" smtClean="0"/>
              <a:t>наростанням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релігійного</a:t>
            </a:r>
            <a:r>
              <a:rPr lang="ru-RU" sz="3000" dirty="0" smtClean="0"/>
              <a:t> та </a:t>
            </a:r>
            <a:r>
              <a:rPr lang="ru-RU" sz="3000" dirty="0" err="1" smtClean="0"/>
              <a:t>національного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гніту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3) </a:t>
            </a:r>
            <a:r>
              <a:rPr lang="ru-RU" sz="3000" dirty="0" err="1" smtClean="0"/>
              <a:t>зростанням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зовнішньої</a:t>
            </a:r>
            <a:r>
              <a:rPr lang="ru-RU" sz="3000" dirty="0" smtClean="0"/>
              <a:t> </a:t>
            </a:r>
            <a:r>
              <a:rPr lang="ru-RU" sz="3000" dirty="0" err="1" smtClean="0"/>
              <a:t>загрози</a:t>
            </a:r>
            <a:r>
              <a:rPr lang="ru-RU" sz="3000" dirty="0" smtClean="0"/>
              <a:t>, </a:t>
            </a:r>
            <a:r>
              <a:rPr lang="ru-RU" sz="3000" dirty="0" err="1" smtClean="0"/>
              <a:t>нагальною</a:t>
            </a:r>
            <a:r>
              <a:rPr lang="ru-RU" sz="3000" dirty="0" smtClean="0"/>
              <a:t> потребою </a:t>
            </a:r>
            <a:r>
              <a:rPr lang="ru-RU" sz="3000" dirty="0" err="1" smtClean="0"/>
              <a:t>захисту</a:t>
            </a:r>
            <a:r>
              <a:rPr lang="ru-RU" sz="3000" dirty="0" smtClean="0"/>
              <a:t> </a:t>
            </a:r>
            <a:r>
              <a:rPr lang="ru-RU" sz="3000" dirty="0" err="1" smtClean="0"/>
              <a:t>від</a:t>
            </a:r>
            <a:r>
              <a:rPr lang="ru-RU" sz="3000" dirty="0" smtClean="0"/>
              <a:t> </a:t>
            </a:r>
            <a:r>
              <a:rPr lang="ru-RU" sz="3000" dirty="0" err="1" smtClean="0"/>
              <a:t>нападів</a:t>
            </a:r>
            <a:r>
              <a:rPr lang="ru-RU" sz="3000" dirty="0" smtClean="0"/>
              <a:t> </a:t>
            </a:r>
            <a:r>
              <a:rPr lang="ru-RU" sz="3000" dirty="0" err="1" smtClean="0"/>
              <a:t>турків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татар.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7920038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upload.wikimedia.org/wikipedia/uk/thumb/a/af/O.Bubnov_TarasBulba.jpg/300px-O.Bubnov_TarasBulba.jpg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179388" y="188913"/>
            <a:ext cx="8964612" cy="6538912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upload.wikimedia.org/wikipedia/uk/9/99/Kozak_rodyna.jpg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1763713" y="188913"/>
            <a:ext cx="5580062" cy="63817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60648"/>
            <a:ext cx="8229600" cy="5865515"/>
          </a:xfrm>
        </p:spPr>
        <p:txBody>
          <a:bodyPr/>
          <a:lstStyle/>
          <a:p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згадки</a:t>
            </a:r>
            <a:r>
              <a:rPr lang="ru-RU" dirty="0" smtClean="0"/>
              <a:t> про </a:t>
            </a:r>
            <a:r>
              <a:rPr lang="ru-RU" dirty="0" err="1" smtClean="0"/>
              <a:t>козацтво</a:t>
            </a:r>
            <a:r>
              <a:rPr lang="ru-RU" dirty="0" smtClean="0"/>
              <a:t> </a:t>
            </a:r>
            <a:r>
              <a:rPr lang="ru-RU" dirty="0" err="1" smtClean="0"/>
              <a:t>датуються</a:t>
            </a:r>
            <a:r>
              <a:rPr lang="ru-RU" dirty="0" smtClean="0"/>
              <a:t> </a:t>
            </a:r>
            <a:r>
              <a:rPr lang="ru-RU" dirty="0" err="1" smtClean="0"/>
              <a:t>XIII</a:t>
            </a:r>
            <a:r>
              <a:rPr lang="ru-RU" dirty="0" smtClean="0"/>
              <a:t> ст., </a:t>
            </a:r>
            <a:r>
              <a:rPr lang="ru-RU" dirty="0" err="1" smtClean="0"/>
              <a:t>проте</a:t>
            </a:r>
            <a:r>
              <a:rPr lang="ru-RU" dirty="0" smtClean="0"/>
              <a:t> як нова </a:t>
            </a:r>
            <a:r>
              <a:rPr lang="ru-RU" dirty="0" err="1" smtClean="0"/>
              <a:t>соціальна</a:t>
            </a:r>
            <a:r>
              <a:rPr lang="ru-RU" dirty="0" smtClean="0"/>
              <a:t> </a:t>
            </a:r>
            <a:r>
              <a:rPr lang="ru-RU" dirty="0" err="1" smtClean="0"/>
              <a:t>верства</a:t>
            </a:r>
            <a:r>
              <a:rPr lang="ru-RU" dirty="0" smtClean="0"/>
              <a:t> </a:t>
            </a:r>
            <a:r>
              <a:rPr lang="ru-RU" dirty="0" err="1" smtClean="0"/>
              <a:t>суспільної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шляхтою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XV</a:t>
            </a:r>
            <a:r>
              <a:rPr lang="ru-RU" dirty="0" smtClean="0"/>
              <a:t>— </a:t>
            </a:r>
            <a:r>
              <a:rPr lang="ru-RU" dirty="0" err="1" smtClean="0"/>
              <a:t>XVI</a:t>
            </a:r>
            <a:r>
              <a:rPr lang="ru-RU" dirty="0" smtClean="0"/>
              <a:t> ст.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XVI</a:t>
            </a:r>
            <a:r>
              <a:rPr lang="ru-RU" dirty="0" smtClean="0"/>
              <a:t> ст.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козацтво</a:t>
            </a:r>
            <a:r>
              <a:rPr lang="ru-RU" dirty="0" smtClean="0"/>
              <a:t>» </a:t>
            </a:r>
            <a:r>
              <a:rPr lang="ru-RU" dirty="0" err="1" smtClean="0"/>
              <a:t>фіксував</a:t>
            </a:r>
            <a:r>
              <a:rPr lang="ru-RU" dirty="0" smtClean="0"/>
              <a:t> не </a:t>
            </a:r>
            <a:r>
              <a:rPr lang="ru-RU" dirty="0" err="1" smtClean="0"/>
              <a:t>соціальний</a:t>
            </a:r>
            <a:r>
              <a:rPr lang="ru-RU" dirty="0" smtClean="0"/>
              <a:t> статус, а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рід</a:t>
            </a:r>
            <a:r>
              <a:rPr lang="ru-RU" dirty="0" smtClean="0"/>
              <a:t> занять.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175523"/>
          </a:xfrm>
        </p:spPr>
        <p:txBody>
          <a:bodyPr/>
          <a:lstStyle/>
          <a:p>
            <a:pPr algn="l"/>
            <a:r>
              <a:rPr lang="uk-UA" sz="3200" dirty="0" smtClean="0">
                <a:latin typeface="Arial" pitchFamily="34" charset="0"/>
                <a:cs typeface="Arial" pitchFamily="34" charset="0"/>
              </a:rPr>
              <a:t>Реєстрове козацтво</a:t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uk-UA" sz="3200" dirty="0" smtClean="0">
                <a:latin typeface="Arial" pitchFamily="34" charset="0"/>
                <a:cs typeface="Arial" pitchFamily="34" charset="0"/>
              </a:rPr>
              <a:t>У 1572 році польський король Сигізмунд ІІ створив наймане військо  із козаків.  Козаки записувалися до списку - </a:t>
            </a:r>
            <a:r>
              <a:rPr lang="uk-UA" sz="3200" dirty="0" err="1" smtClean="0">
                <a:latin typeface="Arial" pitchFamily="34" charset="0"/>
                <a:cs typeface="Arial" pitchFamily="34" charset="0"/>
              </a:rPr>
              <a:t>“реєстру”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. Звідси назва – реєстрове козацтво. З появою реєстрового війська, козацтво було </a:t>
            </a:r>
            <a:r>
              <a:rPr lang="ru-RU" sz="3200" dirty="0" err="1" smtClean="0"/>
              <a:t>легітимізовано</a:t>
            </a:r>
            <a:r>
              <a:rPr lang="ru-RU" sz="3200" dirty="0" smtClean="0"/>
              <a:t> як </a:t>
            </a:r>
            <a:r>
              <a:rPr lang="ru-RU" sz="3200" dirty="0" err="1" smtClean="0"/>
              <a:t>соціальний</a:t>
            </a:r>
            <a:r>
              <a:rPr lang="ru-RU" sz="3200" dirty="0" smtClean="0"/>
              <a:t> стан — </a:t>
            </a:r>
            <a:r>
              <a:rPr lang="ru-RU" sz="3200" dirty="0" err="1" smtClean="0"/>
              <a:t>юридично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визнано</a:t>
            </a:r>
            <a:r>
              <a:rPr lang="ru-RU" sz="3200" dirty="0" smtClean="0"/>
              <a:t> права, </a:t>
            </a:r>
            <a:r>
              <a:rPr lang="ru-RU" sz="3200" dirty="0" err="1" smtClean="0"/>
              <a:t>привілеї</a:t>
            </a:r>
            <a:r>
              <a:rPr lang="ru-RU" sz="3200" dirty="0" smtClean="0"/>
              <a:t> та </a:t>
            </a:r>
            <a:r>
              <a:rPr lang="ru-RU" sz="3200" dirty="0" err="1" smtClean="0"/>
              <a:t>обов'язки</a:t>
            </a:r>
            <a:r>
              <a:rPr lang="ru-RU" sz="3200" dirty="0" smtClean="0"/>
              <a:t> </a:t>
            </a:r>
            <a:r>
              <a:rPr lang="ru-RU" sz="3200" dirty="0" err="1" smtClean="0"/>
              <a:t>козацтва</a:t>
            </a:r>
            <a:r>
              <a:rPr lang="ru-RU" sz="3200" dirty="0" smtClean="0"/>
              <a:t>. 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0907"/>
          </a:xfrm>
        </p:spPr>
        <p:txBody>
          <a:bodyPr/>
          <a:lstStyle/>
          <a:p>
            <a:r>
              <a:rPr lang="ru-RU" sz="4000" dirty="0" err="1" smtClean="0">
                <a:solidFill>
                  <a:srgbClr val="FFFF00"/>
                </a:solidFill>
                <a:hlinkClick r:id="rId2"/>
              </a:rPr>
              <a:t>Запорозька</a:t>
            </a:r>
            <a:r>
              <a:rPr lang="ru-RU" sz="4000" dirty="0" smtClean="0">
                <a:solidFill>
                  <a:srgbClr val="FFFF00"/>
                </a:solidFill>
                <a:hlinkClick r:id="rId2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hlinkClick r:id="rId2"/>
              </a:rPr>
              <a:t>Січ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pPr eaLnBrk="1" hangingPunct="1"/>
            <a:r>
              <a:rPr lang="uk-UA" i="1" dirty="0" err="1" smtClean="0"/>
              <a:t>Томаківська</a:t>
            </a:r>
            <a:r>
              <a:rPr lang="uk-UA" i="1" dirty="0" smtClean="0"/>
              <a:t> Січ		(1540 – 1593 рр.)</a:t>
            </a:r>
          </a:p>
          <a:p>
            <a:pPr eaLnBrk="1" hangingPunct="1"/>
            <a:r>
              <a:rPr lang="uk-UA" i="1" dirty="0" err="1" smtClean="0"/>
              <a:t>Базавлуцька</a:t>
            </a:r>
            <a:r>
              <a:rPr lang="uk-UA" i="1" dirty="0" smtClean="0"/>
              <a:t> Січ		(1593 – 1638 рр.)</a:t>
            </a:r>
          </a:p>
          <a:p>
            <a:pPr eaLnBrk="1" hangingPunct="1"/>
            <a:r>
              <a:rPr lang="uk-UA" i="1" dirty="0" err="1" smtClean="0"/>
              <a:t>Микитинська</a:t>
            </a:r>
            <a:r>
              <a:rPr lang="uk-UA" i="1" dirty="0" smtClean="0"/>
              <a:t> Січ		(1638 – 1652 рр.)</a:t>
            </a:r>
          </a:p>
          <a:p>
            <a:pPr eaLnBrk="1" hangingPunct="1"/>
            <a:r>
              <a:rPr lang="uk-UA" i="1" dirty="0" smtClean="0"/>
              <a:t>Чортомлицька Січ	(1652 – 1709 рр.)</a:t>
            </a:r>
          </a:p>
          <a:p>
            <a:pPr eaLnBrk="1" hangingPunct="1"/>
            <a:r>
              <a:rPr lang="uk-UA" i="1" dirty="0" err="1" smtClean="0"/>
              <a:t>Кам’янська</a:t>
            </a:r>
            <a:r>
              <a:rPr lang="uk-UA" i="1" dirty="0" smtClean="0"/>
              <a:t> Січ 		(1709 – 1711 рр.)</a:t>
            </a:r>
          </a:p>
          <a:p>
            <a:pPr eaLnBrk="1" hangingPunct="1"/>
            <a:r>
              <a:rPr lang="uk-UA" i="1" dirty="0" err="1" smtClean="0"/>
              <a:t>Олешківська</a:t>
            </a:r>
            <a:r>
              <a:rPr lang="uk-UA" i="1" dirty="0" smtClean="0"/>
              <a:t> Січ		(1711 – 1734 рр.)</a:t>
            </a:r>
          </a:p>
          <a:p>
            <a:pPr eaLnBrk="1" hangingPunct="1"/>
            <a:r>
              <a:rPr lang="uk-UA" i="1" dirty="0" smtClean="0"/>
              <a:t>Нова Січ			(1734 – 1775 рр.)</a:t>
            </a:r>
          </a:p>
          <a:p>
            <a:pPr eaLnBrk="1" hangingPunct="1"/>
            <a:r>
              <a:rPr lang="uk-UA" i="1" dirty="0" smtClean="0"/>
              <a:t>Задунайська Січ		(1775 – 1828 рр.)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post-93551-1244008416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144000" cy="936625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21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Запор</a:t>
            </a:r>
            <a:r>
              <a:rPr lang="uk-UA" sz="21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ізька Січ</a:t>
            </a:r>
            <a:br>
              <a:rPr lang="uk-UA" sz="21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sz="21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</a:t>
            </a:r>
            <a:r>
              <a:rPr lang="en-US" sz="21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XVI -  </a:t>
            </a:r>
            <a:r>
              <a:rPr lang="uk-UA" sz="21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першій половині</a:t>
            </a:r>
            <a:r>
              <a:rPr lang="en-US" sz="21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XVII</a:t>
            </a:r>
            <a:r>
              <a:rPr lang="uk-UA" sz="21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ст.</a:t>
            </a:r>
            <a:endParaRPr lang="ru-RU" sz="21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5" y="6286500"/>
            <a:ext cx="2286000" cy="3381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solidFill>
                  <a:schemeClr val="accent4">
                    <a:lumMod val="10000"/>
                  </a:schemeClr>
                </a:solidFill>
              </a:rPr>
              <a:t>© Бондаренко Є. Д</a:t>
            </a:r>
            <a:r>
              <a:rPr lang="uk-UA" sz="1600" b="1" dirty="0">
                <a:solidFill>
                  <a:srgbClr val="000066"/>
                </a:solidFill>
              </a:rPr>
              <a:t>. 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Виникнення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козацтва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</a:t>
            </a:r>
            <a:r>
              <a:rPr lang="ru-RU" b="1" dirty="0" err="1" smtClean="0"/>
              <a:t>козак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давнім</a:t>
            </a:r>
            <a:r>
              <a:rPr lang="ru-RU" dirty="0" smtClean="0"/>
              <a:t> </a:t>
            </a:r>
            <a:r>
              <a:rPr lang="ru-RU" dirty="0" err="1" smtClean="0"/>
              <a:t>запозиченням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Тюркські мови"/>
              </a:rPr>
              <a:t>тюркських</a:t>
            </a:r>
            <a:r>
              <a:rPr lang="ru-RU" dirty="0" smtClean="0">
                <a:hlinkClick r:id="rId2" tooltip="Тюркські мови"/>
              </a:rPr>
              <a:t> </a:t>
            </a:r>
            <a:r>
              <a:rPr lang="ru-RU" dirty="0" err="1" smtClean="0">
                <a:hlinkClick r:id="rId2" tooltip="Тюркські мови"/>
              </a:rPr>
              <a:t>мов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первісно</a:t>
            </a:r>
            <a:r>
              <a:rPr lang="ru-RU" dirty="0" smtClean="0"/>
              <a:t> означало «</a:t>
            </a:r>
            <a:r>
              <a:rPr lang="ru-RU" dirty="0" err="1" smtClean="0"/>
              <a:t>вільна</a:t>
            </a:r>
            <a:r>
              <a:rPr lang="ru-RU" dirty="0" smtClean="0"/>
              <a:t>, </a:t>
            </a:r>
            <a:r>
              <a:rPr lang="ru-RU" dirty="0" err="1" smtClean="0"/>
              <a:t>незалежна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; </a:t>
            </a:r>
            <a:r>
              <a:rPr lang="ru-RU" dirty="0" err="1" smtClean="0"/>
              <a:t>шукач</a:t>
            </a:r>
            <a:r>
              <a:rPr lang="ru-RU" dirty="0" smtClean="0"/>
              <a:t> </a:t>
            </a:r>
            <a:r>
              <a:rPr lang="ru-RU" dirty="0" err="1" smtClean="0"/>
              <a:t>пригод</a:t>
            </a:r>
            <a:r>
              <a:rPr lang="ru-RU" dirty="0" smtClean="0"/>
              <a:t>, </a:t>
            </a:r>
            <a:r>
              <a:rPr lang="ru-RU" dirty="0" err="1" smtClean="0"/>
              <a:t>мандрівник</a:t>
            </a:r>
            <a:r>
              <a:rPr lang="ru-RU" dirty="0" smtClean="0"/>
              <a:t>», «</a:t>
            </a:r>
            <a:r>
              <a:rPr lang="ru-RU" dirty="0" err="1" smtClean="0"/>
              <a:t>озброєна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».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турецької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перекладається</a:t>
            </a:r>
            <a:r>
              <a:rPr lang="ru-RU" dirty="0" smtClean="0"/>
              <a:t> як "</a:t>
            </a:r>
            <a:r>
              <a:rPr lang="ru-RU" dirty="0" err="1" smtClean="0"/>
              <a:t>розбійник</a:t>
            </a:r>
            <a:r>
              <a:rPr lang="ru-RU" dirty="0" smtClean="0"/>
              <a:t>“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4933950"/>
          </a:xfrm>
        </p:spPr>
        <p:txBody>
          <a:bodyPr/>
          <a:lstStyle/>
          <a:p>
            <a:r>
              <a:rPr lang="uk-UA" sz="2500" dirty="0" smtClean="0"/>
              <a:t>Протягом перебування козаками у пониззі Дніпра, вони будували в різних місцях так звані «городці» та засіки або ж «січі» з повалених дерев для захисту від ворожих нападів. Проте такі імпровізовані населені пункти були </a:t>
            </a:r>
            <a:r>
              <a:rPr lang="uk-UA" sz="2500" dirty="0" err="1" smtClean="0"/>
              <a:t>слабоукріпленими</a:t>
            </a:r>
            <a:r>
              <a:rPr lang="uk-UA" sz="2500" dirty="0" smtClean="0"/>
              <a:t> і тому під натиском ворога досить швидко припиняли своє існування, не лишаючи після себе згадки, зафіксованої в історичних джерелах. Заснування першої Запорозької Січі історики, як правило, пов'язують з ім'ям козацького ватажка Дмитра Вишневецького.</a:t>
            </a:r>
            <a:endParaRPr lang="ru-RU" sz="2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Дмитро Вишневецький</a:t>
            </a:r>
            <a:endParaRPr lang="ru-RU" dirty="0"/>
          </a:p>
        </p:txBody>
      </p:sp>
      <p:pic>
        <p:nvPicPr>
          <p:cNvPr id="11267" name="Picture 5" descr="G:\Національно - визвольна війна\Дмитро Вишневецький — Вікіпедія_files\250px-D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676400"/>
            <a:ext cx="3124200" cy="3124200"/>
          </a:xfrm>
          <a:noFill/>
        </p:spPr>
      </p:pic>
      <p:pic>
        <p:nvPicPr>
          <p:cNvPr id="11268" name="Picture 6" descr="G:\Національно - визвольна війна\Дмитро Вишневецький — Вікіпедія_files\80px-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05400"/>
            <a:ext cx="1295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G:\Національно - визвольна війна\Дмитро Вишневецький — Вікіпедія_files\Dmytro_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752600"/>
            <a:ext cx="2540000" cy="2540000"/>
          </a:xfrm>
          <a:noFill/>
        </p:spPr>
      </p:pic>
      <p:pic>
        <p:nvPicPr>
          <p:cNvPr id="11270" name="Picture 7" descr="G:\Національно - визвольна війна\Дмитро Вишневецький — Вікіпедія_files\250px-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2971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G:\Національно - визвольна війна\Дмитро Вишневецький — Вікіпедія_files\250px-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905000"/>
            <a:ext cx="2746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347864" y="5877272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err="1">
                <a:solidFill>
                  <a:srgbClr val="FFFF00"/>
                </a:solidFill>
              </a:rPr>
              <a:t>Пам”ятник</a:t>
            </a:r>
            <a:r>
              <a:rPr lang="uk-UA" sz="1400" dirty="0">
                <a:solidFill>
                  <a:srgbClr val="FFFF00"/>
                </a:solidFill>
              </a:rPr>
              <a:t> Д.Вишневецькому на Хортиці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88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10237"/>
          </a:xfrm>
        </p:spPr>
        <p:txBody>
          <a:bodyPr/>
          <a:lstStyle/>
          <a:p>
            <a:r>
              <a:rPr lang="ru-RU" sz="2600" b="1" dirty="0" err="1" smtClean="0"/>
              <a:t>Вишневецький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Дмитро</a:t>
            </a:r>
            <a:r>
              <a:rPr lang="ru-RU" sz="2600" dirty="0" smtClean="0"/>
              <a:t> (Байда, 1516—1563) — один </a:t>
            </a:r>
            <a:r>
              <a:rPr lang="ru-RU" sz="2600" dirty="0" err="1" smtClean="0"/>
              <a:t>із</a:t>
            </a:r>
            <a:r>
              <a:rPr lang="ru-RU" sz="2600" dirty="0" smtClean="0"/>
              <a:t> перших </a:t>
            </a:r>
            <a:r>
              <a:rPr lang="ru-RU" sz="2600" dirty="0" err="1" smtClean="0"/>
              <a:t>відомих</a:t>
            </a:r>
            <a:r>
              <a:rPr lang="ru-RU" sz="2600" dirty="0" smtClean="0"/>
              <a:t> в </a:t>
            </a:r>
            <a:r>
              <a:rPr lang="ru-RU" sz="2600" dirty="0" err="1" smtClean="0"/>
              <a:t>історії</a:t>
            </a:r>
            <a:r>
              <a:rPr lang="ru-RU" sz="2600" dirty="0" smtClean="0"/>
              <a:t> </a:t>
            </a:r>
            <a:r>
              <a:rPr lang="ru-RU" sz="2600" dirty="0" err="1" smtClean="0"/>
              <a:t>українського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козацтва</a:t>
            </a:r>
            <a:r>
              <a:rPr lang="ru-RU" sz="2600" dirty="0" smtClean="0"/>
              <a:t> </a:t>
            </a:r>
            <a:r>
              <a:rPr lang="ru-RU" sz="2600" dirty="0" err="1" smtClean="0"/>
              <a:t>гетьманів</a:t>
            </a:r>
            <a:r>
              <a:rPr lang="ru-RU" sz="2600" dirty="0" smtClean="0"/>
              <a:t>, </a:t>
            </a:r>
            <a:r>
              <a:rPr lang="ru-RU" sz="2600" dirty="0" err="1" smtClean="0"/>
              <a:t>нащадок</a:t>
            </a:r>
            <a:r>
              <a:rPr lang="ru-RU" sz="2600" dirty="0" smtClean="0"/>
              <a:t> великого князя </a:t>
            </a:r>
            <a:r>
              <a:rPr lang="ru-RU" sz="2600" dirty="0" err="1" smtClean="0"/>
              <a:t>литовського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Ольгерда</a:t>
            </a:r>
            <a:r>
              <a:rPr lang="ru-RU" sz="2600" dirty="0" smtClean="0"/>
              <a:t>. У 1551 р. — </a:t>
            </a:r>
            <a:r>
              <a:rPr lang="ru-RU" sz="2600" dirty="0" err="1" smtClean="0"/>
              <a:t>черкаський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канівський</a:t>
            </a:r>
            <a:r>
              <a:rPr lang="ru-RU" sz="2600" dirty="0" smtClean="0"/>
              <a:t> староста, </a:t>
            </a:r>
            <a:r>
              <a:rPr lang="ru-RU" sz="2600" dirty="0" err="1" smtClean="0"/>
              <a:t>організатор</a:t>
            </a:r>
            <a:r>
              <a:rPr lang="ru-RU" sz="2600" dirty="0" smtClean="0"/>
              <a:t> </a:t>
            </a:r>
            <a:r>
              <a:rPr lang="ru-RU" sz="2600" dirty="0" err="1" smtClean="0"/>
              <a:t>відсічі</a:t>
            </a:r>
            <a:r>
              <a:rPr lang="ru-RU" sz="2600" dirty="0" smtClean="0"/>
              <a:t> </a:t>
            </a:r>
            <a:r>
              <a:rPr lang="ru-RU" sz="2600" dirty="0" err="1" smtClean="0"/>
              <a:t>татарським</a:t>
            </a:r>
            <a:r>
              <a:rPr lang="ru-RU" sz="2600" dirty="0" smtClean="0"/>
              <a:t> </a:t>
            </a:r>
            <a:r>
              <a:rPr lang="ru-RU" sz="2600" dirty="0" err="1" smtClean="0"/>
              <a:t>нападам</a:t>
            </a:r>
            <a:r>
              <a:rPr lang="ru-RU" sz="2600" dirty="0" smtClean="0"/>
              <a:t>. У 1560 р. — на </a:t>
            </a:r>
            <a:r>
              <a:rPr lang="ru-RU" sz="2600" dirty="0" err="1" smtClean="0"/>
              <a:t>службі</a:t>
            </a:r>
            <a:r>
              <a:rPr lang="ru-RU" sz="2600" dirty="0" smtClean="0"/>
              <a:t> в </a:t>
            </a:r>
            <a:r>
              <a:rPr lang="ru-RU" sz="2600" dirty="0" err="1" smtClean="0"/>
              <a:t>московського</a:t>
            </a:r>
            <a:r>
              <a:rPr lang="ru-RU" sz="2600" dirty="0" smtClean="0"/>
              <a:t> царя </a:t>
            </a:r>
            <a:r>
              <a:rPr lang="ru-RU" sz="2600" dirty="0" err="1" smtClean="0"/>
              <a:t>Івана</a:t>
            </a:r>
            <a:r>
              <a:rPr lang="ru-RU" sz="2600" dirty="0" smtClean="0"/>
              <a:t> Грозного, у 1561 р. </a:t>
            </a:r>
            <a:r>
              <a:rPr lang="ru-RU" sz="2600" dirty="0" err="1" smtClean="0"/>
              <a:t>повертається</a:t>
            </a:r>
            <a:r>
              <a:rPr lang="ru-RU" sz="2600" dirty="0" smtClean="0"/>
              <a:t> в </a:t>
            </a:r>
            <a:r>
              <a:rPr lang="ru-RU" sz="2600" dirty="0" err="1" smtClean="0"/>
              <a:t>Україну</a:t>
            </a:r>
            <a:r>
              <a:rPr lang="ru-RU" sz="2600" dirty="0" smtClean="0"/>
              <a:t>. У 1563 р. </a:t>
            </a:r>
            <a:r>
              <a:rPr lang="ru-RU" sz="2600" dirty="0" err="1" smtClean="0"/>
              <a:t>здійснив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військовий</a:t>
            </a:r>
            <a:r>
              <a:rPr lang="ru-RU" sz="2600" dirty="0" smtClean="0"/>
              <a:t> </a:t>
            </a:r>
            <a:r>
              <a:rPr lang="ru-RU" sz="2600" dirty="0" err="1" smtClean="0"/>
              <a:t>похід</a:t>
            </a:r>
            <a:r>
              <a:rPr lang="ru-RU" sz="2600" dirty="0" smtClean="0"/>
              <a:t> до </a:t>
            </a:r>
            <a:r>
              <a:rPr lang="ru-RU" sz="2600" dirty="0" err="1" smtClean="0"/>
              <a:t>Молдавії</a:t>
            </a:r>
            <a:r>
              <a:rPr lang="ru-RU" sz="2600" dirty="0" smtClean="0"/>
              <a:t>. Через </a:t>
            </a:r>
            <a:r>
              <a:rPr lang="ru-RU" sz="2600" dirty="0" err="1" smtClean="0"/>
              <a:t>зраду</a:t>
            </a:r>
            <a:r>
              <a:rPr lang="ru-RU" sz="2600" dirty="0" smtClean="0"/>
              <a:t> одного </a:t>
            </a:r>
            <a:r>
              <a:rPr lang="ru-RU" sz="2600" dirty="0" err="1" smtClean="0"/>
              <a:t>з</a:t>
            </a:r>
            <a:r>
              <a:rPr lang="ru-RU" sz="2600" dirty="0" smtClean="0"/>
              <a:t> </a:t>
            </a:r>
            <a:r>
              <a:rPr lang="ru-RU" sz="2600" dirty="0" err="1" smtClean="0"/>
              <a:t>молдавських</a:t>
            </a:r>
            <a:r>
              <a:rPr lang="ru-RU" sz="2600" dirty="0" smtClean="0"/>
              <a:t> </a:t>
            </a:r>
            <a:r>
              <a:rPr lang="ru-RU" sz="2600" dirty="0" err="1" smtClean="0"/>
              <a:t>претендентів</a:t>
            </a:r>
            <a:r>
              <a:rPr lang="ru-RU" sz="2600" dirty="0" smtClean="0"/>
              <a:t> на </a:t>
            </a:r>
            <a:r>
              <a:rPr lang="ru-RU" sz="2600" dirty="0" err="1" smtClean="0"/>
              <a:t>владу</a:t>
            </a:r>
            <a:r>
              <a:rPr lang="ru-RU" sz="2600" dirty="0" smtClean="0"/>
              <a:t> </a:t>
            </a:r>
            <a:r>
              <a:rPr lang="ru-RU" sz="2600" dirty="0" err="1" smtClean="0"/>
              <a:t>козацьке</a:t>
            </a:r>
            <a:r>
              <a:rPr lang="ru-RU" sz="2600" dirty="0" smtClean="0"/>
              <a:t> </a:t>
            </a:r>
            <a:r>
              <a:rPr lang="ru-RU" sz="2600" dirty="0" err="1" smtClean="0"/>
              <a:t>військо</a:t>
            </a:r>
            <a:r>
              <a:rPr lang="ru-RU" sz="2600" dirty="0" smtClean="0"/>
              <a:t> </a:t>
            </a:r>
            <a:r>
              <a:rPr lang="ru-RU" sz="2600" dirty="0" err="1" smtClean="0"/>
              <a:t>зазнало</a:t>
            </a:r>
            <a:r>
              <a:rPr lang="ru-RU" sz="2600" dirty="0" smtClean="0"/>
              <a:t> </a:t>
            </a:r>
            <a:r>
              <a:rPr lang="ru-RU" sz="2600" dirty="0" err="1" smtClean="0"/>
              <a:t>поразки</a:t>
            </a:r>
            <a:r>
              <a:rPr lang="ru-RU" sz="2600" dirty="0" smtClean="0"/>
              <a:t>, а сам </a:t>
            </a:r>
            <a:r>
              <a:rPr lang="ru-RU" sz="2600" dirty="0" err="1" smtClean="0"/>
              <a:t>гетьман</a:t>
            </a:r>
            <a:r>
              <a:rPr lang="ru-RU" sz="2600" dirty="0" smtClean="0"/>
              <a:t> </a:t>
            </a:r>
            <a:r>
              <a:rPr lang="ru-RU" sz="2600" dirty="0" err="1" smtClean="0"/>
              <a:t>потрапив</a:t>
            </a:r>
            <a:r>
              <a:rPr lang="ru-RU" sz="2600" dirty="0" smtClean="0"/>
              <a:t> у полон, </a:t>
            </a:r>
            <a:r>
              <a:rPr lang="ru-RU" sz="2600" dirty="0" err="1" smtClean="0"/>
              <a:t>був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відправлений</a:t>
            </a:r>
            <a:r>
              <a:rPr lang="ru-RU" sz="2600" dirty="0" smtClean="0"/>
              <a:t> до Стамбула </a:t>
            </a:r>
            <a:r>
              <a:rPr lang="ru-RU" sz="2600" dirty="0" err="1" smtClean="0"/>
              <a:t>і</a:t>
            </a:r>
            <a:r>
              <a:rPr lang="ru-RU" sz="2600" dirty="0" smtClean="0"/>
              <a:t> там </a:t>
            </a:r>
            <a:r>
              <a:rPr lang="ru-RU" sz="2600" dirty="0" err="1" smtClean="0"/>
              <a:t>страчений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/>
          <a:lstStyle/>
          <a:p>
            <a:r>
              <a:rPr lang="uk-UA" sz="2500" dirty="0" smtClean="0"/>
              <a:t>Ідеалами  козаків  були  воля , рівність,    братерство.</a:t>
            </a:r>
            <a:endParaRPr lang="ru-RU" sz="2500" dirty="0" smtClean="0"/>
          </a:p>
          <a:p>
            <a:r>
              <a:rPr lang="uk-UA" sz="2500" b="1" dirty="0" smtClean="0"/>
              <a:t>Запорізька  Січ  із  самого  початку  була  </a:t>
            </a:r>
            <a:r>
              <a:rPr lang="uk-UA" sz="2500" b="1" dirty="0" err="1" smtClean="0"/>
              <a:t>військово</a:t>
            </a:r>
            <a:r>
              <a:rPr lang="uk-UA" sz="2500" b="1" dirty="0" smtClean="0"/>
              <a:t> - політичною  організацією  з демократичними принципами :</a:t>
            </a:r>
            <a:br>
              <a:rPr lang="uk-UA" sz="2500" b="1" dirty="0" smtClean="0"/>
            </a:br>
            <a:r>
              <a:rPr lang="uk-UA" sz="2500" dirty="0" smtClean="0"/>
              <a:t/>
            </a:r>
            <a:br>
              <a:rPr lang="uk-UA" sz="2500" dirty="0" smtClean="0"/>
            </a:br>
            <a:r>
              <a:rPr lang="uk-UA" sz="2500" dirty="0" smtClean="0"/>
              <a:t>	- з  виборністю  керівників:</a:t>
            </a:r>
            <a:br>
              <a:rPr lang="uk-UA" sz="2500" dirty="0" smtClean="0"/>
            </a:br>
            <a:r>
              <a:rPr lang="uk-UA" sz="2500" dirty="0" smtClean="0"/>
              <a:t>	- з  рівним  правом  усіх  козаків  на  участь  у  цих  виборах;</a:t>
            </a:r>
            <a:br>
              <a:rPr lang="uk-UA" sz="2500" dirty="0" smtClean="0"/>
            </a:br>
            <a:r>
              <a:rPr lang="uk-UA" sz="2500" dirty="0" smtClean="0"/>
              <a:t>	- з  неможливістю  покріпачення.	</a:t>
            </a:r>
            <a:br>
              <a:rPr lang="uk-UA" sz="2500" dirty="0" smtClean="0"/>
            </a:br>
            <a:r>
              <a:rPr lang="uk-UA" sz="2500" dirty="0" smtClean="0"/>
              <a:t>          </a:t>
            </a:r>
            <a:r>
              <a:rPr lang="uk-UA" sz="2500" b="1" dirty="0" smtClean="0"/>
              <a:t>Ця  військова  організація  називалася  </a:t>
            </a:r>
            <a:r>
              <a:rPr lang="uk-UA" sz="2500" dirty="0" smtClean="0"/>
              <a:t>Військо  Запорозьке Низове.</a:t>
            </a:r>
            <a:endParaRPr lang="ru-RU" sz="2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39762"/>
          </a:xfrm>
        </p:spPr>
        <p:txBody>
          <a:bodyPr/>
          <a:lstStyle/>
          <a:p>
            <a:pPr>
              <a:defRPr/>
            </a:pPr>
            <a:r>
              <a:rPr lang="uk-UA" sz="4000" dirty="0" smtClean="0"/>
              <a:t>Управління Запорозькою Січчю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5600" y="1066800"/>
            <a:ext cx="2895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КОЗАЦЬКА РАДА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20574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Курінні </a:t>
            </a:r>
          </a:p>
          <a:p>
            <a:pPr algn="ctr">
              <a:defRPr/>
            </a:pPr>
            <a:r>
              <a:rPr lang="uk-UA" dirty="0"/>
              <a:t>отамани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7600" y="20574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Реєстрова</a:t>
            </a:r>
          </a:p>
          <a:p>
            <a:pPr algn="ctr">
              <a:defRPr/>
            </a:pPr>
            <a:r>
              <a:rPr lang="uk-UA" dirty="0"/>
              <a:t>старшина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7800" y="20574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Військова</a:t>
            </a:r>
          </a:p>
          <a:p>
            <a:pPr algn="ctr">
              <a:defRPr/>
            </a:pPr>
            <a:r>
              <a:rPr lang="uk-UA" dirty="0"/>
              <a:t>старшина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400" y="2057400"/>
            <a:ext cx="2514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Гетьман</a:t>
            </a:r>
          </a:p>
          <a:p>
            <a:pPr algn="ctr">
              <a:defRPr/>
            </a:pPr>
            <a:r>
              <a:rPr lang="uk-UA" dirty="0"/>
              <a:t>( кошовий отаман 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3400" y="2667000"/>
            <a:ext cx="1600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/>
              <a:t>Запорозький</a:t>
            </a:r>
          </a:p>
          <a:p>
            <a:pPr algn="ctr">
              <a:defRPr/>
            </a:pPr>
            <a:r>
              <a:rPr lang="uk-UA" sz="1600" dirty="0"/>
              <a:t>Кіш ( Січ )</a:t>
            </a:r>
          </a:p>
          <a:p>
            <a:pPr algn="ctr">
              <a:defRPr/>
            </a:pPr>
            <a:r>
              <a:rPr lang="uk-UA" sz="1600" dirty="0"/>
              <a:t>38 куренів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57800" y="2667000"/>
            <a:ext cx="13716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/>
              <a:t>Обозний</a:t>
            </a:r>
          </a:p>
          <a:p>
            <a:pPr algn="ctr">
              <a:defRPr/>
            </a:pPr>
            <a:r>
              <a:rPr lang="uk-UA" sz="1600" dirty="0"/>
              <a:t>Писар</a:t>
            </a:r>
          </a:p>
          <a:p>
            <a:pPr algn="ctr">
              <a:defRPr/>
            </a:pPr>
            <a:r>
              <a:rPr lang="uk-UA" sz="1600" dirty="0"/>
              <a:t>Суддя</a:t>
            </a:r>
          </a:p>
          <a:p>
            <a:pPr algn="ctr">
              <a:defRPr/>
            </a:pPr>
            <a:r>
              <a:rPr lang="uk-UA" sz="1600" dirty="0"/>
              <a:t>Осавули(2)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15200" y="2667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dirty="0"/>
              <a:t>Територіальні</a:t>
            </a:r>
          </a:p>
          <a:p>
            <a:pPr algn="ctr">
              <a:defRPr/>
            </a:pPr>
            <a:r>
              <a:rPr lang="uk-UA" sz="1600" dirty="0"/>
              <a:t>реєстрові</a:t>
            </a:r>
          </a:p>
          <a:p>
            <a:pPr algn="ctr">
              <a:defRPr/>
            </a:pPr>
            <a:r>
              <a:rPr lang="uk-UA" sz="1600" dirty="0"/>
              <a:t>полки</a:t>
            </a:r>
            <a:endParaRPr lang="ru-RU" sz="1600" dirty="0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5400000">
            <a:off x="3733800" y="1371600"/>
            <a:ext cx="609600" cy="609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2"/>
            <a:endCxn id="8" idx="0"/>
          </p:cNvCxnSpPr>
          <p:nvPr/>
        </p:nvCxnSpPr>
        <p:spPr>
          <a:xfrm rot="16200000" flipH="1">
            <a:off x="4800600" y="914400"/>
            <a:ext cx="685800" cy="1600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057400" y="4876800"/>
            <a:ext cx="411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Військо ( полки, сотні, десятки)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7400" y="5486400"/>
            <a:ext cx="411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Полковники, сотники, </a:t>
            </a:r>
          </a:p>
          <a:p>
            <a:pPr algn="ctr">
              <a:defRPr/>
            </a:pPr>
            <a:r>
              <a:rPr lang="uk-UA" dirty="0"/>
              <a:t>десятники ( отамани)</a:t>
            </a:r>
            <a:endParaRPr lang="ru-RU" dirty="0"/>
          </a:p>
        </p:txBody>
      </p: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 rot="16200000" flipH="1">
            <a:off x="2646363" y="3716337"/>
            <a:ext cx="2135188" cy="3651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3" idx="2"/>
          </p:cNvCxnSpPr>
          <p:nvPr/>
        </p:nvCxnSpPr>
        <p:spPr>
          <a:xfrm rot="5400000">
            <a:off x="6324600" y="3962400"/>
            <a:ext cx="1752600" cy="1905000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1" idx="2"/>
            <a:endCxn id="18" idx="1"/>
          </p:cNvCxnSpPr>
          <p:nvPr/>
        </p:nvCxnSpPr>
        <p:spPr>
          <a:xfrm rot="16200000" flipH="1">
            <a:off x="1238250" y="4362450"/>
            <a:ext cx="914400" cy="723900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1" idx="1"/>
            <a:endCxn id="5" idx="1"/>
          </p:cNvCxnSpPr>
          <p:nvPr/>
        </p:nvCxnSpPr>
        <p:spPr>
          <a:xfrm rot="10800000" flipH="1">
            <a:off x="533400" y="1219200"/>
            <a:ext cx="2362200" cy="2247900"/>
          </a:xfrm>
          <a:prstGeom prst="bentConnector3">
            <a:avLst>
              <a:gd name="adj1" fmla="val -967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13" idx="3"/>
            <a:endCxn id="5" idx="3"/>
          </p:cNvCxnSpPr>
          <p:nvPr/>
        </p:nvCxnSpPr>
        <p:spPr>
          <a:xfrm flipH="1" flipV="1">
            <a:off x="5791200" y="1219200"/>
            <a:ext cx="3200400" cy="2133600"/>
          </a:xfrm>
          <a:prstGeom prst="bentConnector3">
            <a:avLst>
              <a:gd name="adj1" fmla="val -7143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uk-UA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Picture 10" descr="Zaporizhzhiya_rada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14313"/>
            <a:ext cx="8678862" cy="6357937"/>
          </a:xfrm>
          <a:noFill/>
        </p:spPr>
      </p:pic>
      <p:sp>
        <p:nvSpPr>
          <p:cNvPr id="5" name="Содержимое 4"/>
          <p:cNvSpPr txBox="1">
            <a:spLocks noGrp="1"/>
          </p:cNvSpPr>
          <p:nvPr>
            <p:ph sz="half" idx="4294967295"/>
          </p:nvPr>
        </p:nvSpPr>
        <p:spPr>
          <a:xfrm>
            <a:off x="6072188" y="6000750"/>
            <a:ext cx="2616200" cy="338138"/>
          </a:xfrm>
          <a:solidFill>
            <a:schemeClr val="tx1"/>
          </a:solidFill>
        </p:spPr>
        <p:txBody>
          <a:bodyPr rtlCol="0">
            <a:spAutoFit/>
          </a:bodyPr>
          <a:lstStyle/>
          <a:p>
            <a:pPr algn="ctr" eaLnBrk="1" hangingPunct="1">
              <a:defRPr/>
            </a:pPr>
            <a:endParaRPr lang="ru-RU" sz="16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kleinod1"/>
          <p:cNvPicPr>
            <a:picLocks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6643688" y="6286500"/>
            <a:ext cx="2286000" cy="33813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600" b="1" i="1" dirty="0">
                <a:solidFill>
                  <a:schemeClr val="accent4">
                    <a:lumMod val="10000"/>
                  </a:schemeClr>
                </a:solidFill>
              </a:rPr>
              <a:t>© Бондаренко Є. Д</a:t>
            </a:r>
            <a:r>
              <a:rPr lang="uk-UA" sz="1600" b="1" dirty="0">
                <a:solidFill>
                  <a:srgbClr val="000066"/>
                </a:solidFill>
              </a:rPr>
              <a:t>. 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 marL="514350" indent="-514350"/>
            <a:r>
              <a:rPr lang="ru-RU" sz="3000" dirty="0" err="1" smtClean="0">
                <a:solidFill>
                  <a:srgbClr val="FFFF00"/>
                </a:solidFill>
              </a:rPr>
              <a:t>Козацько-селянські</a:t>
            </a:r>
            <a:r>
              <a:rPr lang="ru-RU" sz="3000" dirty="0" smtClean="0">
                <a:solidFill>
                  <a:srgbClr val="FFFF00"/>
                </a:solidFill>
              </a:rPr>
              <a:t> </a:t>
            </a:r>
            <a:r>
              <a:rPr lang="ru-RU" sz="3000" dirty="0" err="1" smtClean="0">
                <a:solidFill>
                  <a:srgbClr val="FFFF00"/>
                </a:solidFill>
              </a:rPr>
              <a:t>повстання</a:t>
            </a:r>
            <a:r>
              <a:rPr lang="ru-RU" sz="3000" dirty="0" smtClean="0">
                <a:solidFill>
                  <a:srgbClr val="FFFF00"/>
                </a:solidFill>
              </a:rPr>
              <a:t> </a:t>
            </a:r>
            <a:r>
              <a:rPr lang="ru-RU" sz="3000" dirty="0" err="1" smtClean="0">
                <a:solidFill>
                  <a:srgbClr val="FFFF00"/>
                </a:solidFill>
              </a:rPr>
              <a:t>кінець</a:t>
            </a:r>
            <a:r>
              <a:rPr lang="ru-RU" sz="3000" dirty="0" smtClean="0">
                <a:solidFill>
                  <a:srgbClr val="FFFF00"/>
                </a:solidFill>
              </a:rPr>
              <a:t> </a:t>
            </a:r>
            <a:r>
              <a:rPr lang="ru-RU" sz="3000" dirty="0" err="1" smtClean="0">
                <a:solidFill>
                  <a:srgbClr val="FFFF00"/>
                </a:solidFill>
              </a:rPr>
              <a:t>XVI</a:t>
            </a:r>
            <a:r>
              <a:rPr lang="ru-RU" sz="3000" dirty="0" smtClean="0">
                <a:solidFill>
                  <a:srgbClr val="FFFF00"/>
                </a:solidFill>
              </a:rPr>
              <a:t> ст.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r>
              <a:rPr lang="ru-RU" sz="2300" dirty="0" err="1" smtClean="0"/>
              <a:t>Наприкінці</a:t>
            </a:r>
            <a:r>
              <a:rPr lang="ru-RU" sz="2300" dirty="0" smtClean="0"/>
              <a:t> </a:t>
            </a:r>
            <a:r>
              <a:rPr lang="ru-RU" sz="2300" dirty="0" err="1" smtClean="0"/>
              <a:t>XVI</a:t>
            </a:r>
            <a:r>
              <a:rPr lang="ru-RU" sz="2300" dirty="0" smtClean="0"/>
              <a:t> — на початку </a:t>
            </a:r>
            <a:r>
              <a:rPr lang="ru-RU" sz="2300" dirty="0" err="1" smtClean="0"/>
              <a:t>XVII</a:t>
            </a:r>
            <a:r>
              <a:rPr lang="ru-RU" sz="2300" dirty="0" smtClean="0"/>
              <a:t> ст. </a:t>
            </a:r>
            <a:r>
              <a:rPr lang="ru-RU" sz="2300" dirty="0" err="1" smtClean="0"/>
              <a:t>українськими</a:t>
            </a:r>
            <a:r>
              <a:rPr lang="ru-RU" sz="2300" dirty="0" smtClean="0"/>
              <a:t> землями </a:t>
            </a:r>
            <a:r>
              <a:rPr lang="ru-RU" sz="2300" dirty="0" err="1" smtClean="0"/>
              <a:t>прокотилося</a:t>
            </a:r>
            <a:r>
              <a:rPr lang="ru-RU" sz="2300" dirty="0" smtClean="0"/>
              <a:t> </a:t>
            </a:r>
            <a:r>
              <a:rPr lang="ru-RU" sz="2300" dirty="0" err="1" smtClean="0"/>
              <a:t>дві</a:t>
            </a:r>
            <a:r>
              <a:rPr lang="ru-RU" sz="2300" dirty="0" smtClean="0"/>
              <a:t> </a:t>
            </a:r>
            <a:r>
              <a:rPr lang="ru-RU" sz="2300" dirty="0" err="1" smtClean="0"/>
              <a:t>хвилі</a:t>
            </a:r>
            <a:r>
              <a:rPr lang="ru-RU" sz="2300" dirty="0" smtClean="0"/>
              <a:t> активного протесту </a:t>
            </a:r>
            <a:r>
              <a:rPr lang="ru-RU" sz="2300" dirty="0" err="1" smtClean="0"/>
              <a:t>народних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мас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проти</a:t>
            </a:r>
            <a:r>
              <a:rPr lang="ru-RU" sz="2300" dirty="0" smtClean="0"/>
              <a:t> </a:t>
            </a:r>
            <a:r>
              <a:rPr lang="ru-RU" sz="2300" dirty="0" err="1" smtClean="0"/>
              <a:t>існуючих</a:t>
            </a:r>
            <a:r>
              <a:rPr lang="ru-RU" sz="2300" dirty="0" smtClean="0"/>
              <a:t> </a:t>
            </a:r>
            <a:r>
              <a:rPr lang="ru-RU" sz="2300" dirty="0" err="1" smtClean="0"/>
              <a:t>порядків</a:t>
            </a:r>
            <a:r>
              <a:rPr lang="ru-RU" sz="2300" dirty="0" smtClean="0"/>
              <a:t>: </a:t>
            </a:r>
            <a:r>
              <a:rPr lang="ru-RU" sz="2300" dirty="0" smtClean="0"/>
              <a:t>1-а - (1591—1596), </a:t>
            </a:r>
            <a:r>
              <a:rPr lang="ru-RU" sz="2300" dirty="0" smtClean="0"/>
              <a:t>друга (1625—1638</a:t>
            </a:r>
            <a:r>
              <a:rPr lang="ru-RU" sz="2300" dirty="0" smtClean="0"/>
              <a:t>). </a:t>
            </a:r>
            <a:r>
              <a:rPr lang="ru-RU" sz="2300" dirty="0" smtClean="0"/>
              <a:t>Головною </a:t>
            </a:r>
            <a:r>
              <a:rPr lang="ru-RU" sz="2300" dirty="0" err="1" smtClean="0"/>
              <a:t>рушійною</a:t>
            </a:r>
            <a:r>
              <a:rPr lang="ru-RU" sz="2300" dirty="0" smtClean="0"/>
              <a:t> силою </a:t>
            </a:r>
            <a:r>
              <a:rPr lang="ru-RU" sz="2300" dirty="0" err="1" smtClean="0"/>
              <a:t>народних</a:t>
            </a:r>
            <a:r>
              <a:rPr lang="ru-RU" sz="2300" dirty="0" smtClean="0"/>
              <a:t> </a:t>
            </a:r>
            <a:r>
              <a:rPr lang="ru-RU" sz="2300" dirty="0" err="1" smtClean="0"/>
              <a:t>виступів</a:t>
            </a:r>
            <a:r>
              <a:rPr lang="ru-RU" sz="2300" dirty="0" smtClean="0"/>
              <a:t> </a:t>
            </a:r>
            <a:r>
              <a:rPr lang="ru-RU" sz="2300" dirty="0" err="1" smtClean="0"/>
              <a:t>було</a:t>
            </a:r>
            <a:r>
              <a:rPr lang="ru-RU" sz="2300" dirty="0" smtClean="0"/>
              <a:t> </a:t>
            </a:r>
            <a:r>
              <a:rPr lang="ru-RU" sz="2300" dirty="0" err="1" smtClean="0"/>
              <a:t>козацтво</a:t>
            </a:r>
            <a:r>
              <a:rPr lang="ru-RU" sz="2300" dirty="0" smtClean="0"/>
              <a:t>.</a:t>
            </a:r>
          </a:p>
          <a:p>
            <a:r>
              <a:rPr lang="ru-RU" sz="2300" dirty="0" err="1" smtClean="0"/>
              <a:t>Основними</a:t>
            </a:r>
            <a:r>
              <a:rPr lang="ru-RU" sz="2300" dirty="0" smtClean="0"/>
              <a:t> причинами </a:t>
            </a:r>
            <a:r>
              <a:rPr lang="ru-RU" sz="2300" dirty="0" err="1" smtClean="0"/>
              <a:t>першої</a:t>
            </a:r>
            <a:r>
              <a:rPr lang="ru-RU" sz="2300" dirty="0" smtClean="0"/>
              <a:t> </a:t>
            </a:r>
            <a:r>
              <a:rPr lang="ru-RU" sz="2300" dirty="0" err="1" smtClean="0"/>
              <a:t>хвилі</a:t>
            </a:r>
            <a:r>
              <a:rPr lang="ru-RU" sz="2300" dirty="0" smtClean="0"/>
              <a:t> народного </a:t>
            </a:r>
            <a:r>
              <a:rPr lang="ru-RU" sz="2300" dirty="0" err="1" smtClean="0"/>
              <a:t>гніву</a:t>
            </a:r>
            <a:r>
              <a:rPr lang="ru-RU" sz="2300" dirty="0" smtClean="0"/>
              <a:t> </a:t>
            </a:r>
            <a:r>
              <a:rPr lang="ru-RU" sz="2300" dirty="0" err="1" smtClean="0"/>
              <a:t>були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посилення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кріпосницького</a:t>
            </a:r>
            <a:r>
              <a:rPr lang="ru-RU" sz="2300" dirty="0" smtClean="0"/>
              <a:t> та </a:t>
            </a:r>
            <a:r>
              <a:rPr lang="ru-RU" sz="2300" dirty="0" err="1" smtClean="0"/>
              <a:t>національного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гніту</a:t>
            </a:r>
            <a:r>
              <a:rPr lang="ru-RU" sz="2300" dirty="0" smtClean="0"/>
              <a:t> (</a:t>
            </a:r>
            <a:r>
              <a:rPr lang="ru-RU" sz="2300" dirty="0" err="1" smtClean="0"/>
              <a:t>нагадаймо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 «</a:t>
            </a:r>
            <a:r>
              <a:rPr lang="ru-RU" sz="2300" dirty="0" err="1" smtClean="0"/>
              <a:t>артикули</a:t>
            </a:r>
            <a:r>
              <a:rPr lang="ru-RU" sz="2300" dirty="0" smtClean="0"/>
              <a:t>» </a:t>
            </a:r>
            <a:r>
              <a:rPr lang="ru-RU" sz="2300" dirty="0" err="1" smtClean="0"/>
              <a:t>польського</a:t>
            </a:r>
            <a:r>
              <a:rPr lang="ru-RU" sz="2300" dirty="0" smtClean="0"/>
              <a:t> короля </a:t>
            </a:r>
            <a:r>
              <a:rPr lang="ru-RU" sz="2300" dirty="0" err="1" smtClean="0"/>
              <a:t>Генріха</a:t>
            </a:r>
            <a:r>
              <a:rPr lang="ru-RU" sz="2300" dirty="0" smtClean="0"/>
              <a:t> Валуа (1573) та </a:t>
            </a:r>
            <a:r>
              <a:rPr lang="ru-RU" sz="2300" dirty="0" err="1" smtClean="0"/>
              <a:t>третій</a:t>
            </a:r>
            <a:r>
              <a:rPr lang="ru-RU" sz="2300" dirty="0" smtClean="0"/>
              <a:t> </a:t>
            </a:r>
            <a:r>
              <a:rPr lang="ru-RU" sz="2300" dirty="0" err="1" smtClean="0"/>
              <a:t>Литовський</a:t>
            </a:r>
            <a:r>
              <a:rPr lang="ru-RU" sz="2300" dirty="0" smtClean="0"/>
              <a:t> статут (1588) </a:t>
            </a:r>
            <a:r>
              <a:rPr lang="ru-RU" sz="2300" dirty="0" err="1" smtClean="0"/>
              <a:t>фіксували</a:t>
            </a:r>
            <a:r>
              <a:rPr lang="ru-RU" sz="2300" dirty="0" smtClean="0"/>
              <a:t> </a:t>
            </a:r>
            <a:r>
              <a:rPr lang="ru-RU" sz="2300" dirty="0" err="1" smtClean="0"/>
              <a:t>остаточне</a:t>
            </a:r>
            <a:r>
              <a:rPr lang="ru-RU" sz="2300" dirty="0" smtClean="0"/>
              <a:t> </a:t>
            </a:r>
            <a:r>
              <a:rPr lang="ru-RU" sz="2300" dirty="0" err="1" smtClean="0"/>
              <a:t>оформлення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кріпосного</a:t>
            </a:r>
            <a:r>
              <a:rPr lang="ru-RU" sz="2300" dirty="0" smtClean="0"/>
              <a:t> права); </a:t>
            </a:r>
            <a:r>
              <a:rPr lang="ru-RU" sz="2300" dirty="0" err="1" smtClean="0"/>
              <a:t>енергійна</a:t>
            </a:r>
            <a:r>
              <a:rPr lang="ru-RU" sz="2300" dirty="0" smtClean="0"/>
              <a:t> </a:t>
            </a:r>
            <a:r>
              <a:rPr lang="ru-RU" sz="2300" dirty="0" err="1" smtClean="0"/>
              <a:t>експансія</a:t>
            </a:r>
            <a:r>
              <a:rPr lang="ru-RU" sz="2300" dirty="0" smtClean="0"/>
              <a:t> </a:t>
            </a:r>
            <a:r>
              <a:rPr lang="ru-RU" sz="2300" dirty="0" err="1" smtClean="0"/>
              <a:t>шляхти</a:t>
            </a:r>
            <a:r>
              <a:rPr lang="ru-RU" sz="2300" dirty="0" smtClean="0"/>
              <a:t> на </a:t>
            </a:r>
            <a:r>
              <a:rPr lang="ru-RU" sz="2300" dirty="0" err="1" smtClean="0"/>
              <a:t>відносно</a:t>
            </a:r>
            <a:r>
              <a:rPr lang="ru-RU" sz="2300" dirty="0" smtClean="0"/>
              <a:t> </a:t>
            </a:r>
            <a:r>
              <a:rPr lang="ru-RU" sz="2300" dirty="0" err="1" smtClean="0"/>
              <a:t>вільні</a:t>
            </a:r>
            <a:r>
              <a:rPr lang="ru-RU" sz="2300" dirty="0" smtClean="0"/>
              <a:t> </a:t>
            </a:r>
            <a:r>
              <a:rPr lang="ru-RU" sz="2300" dirty="0" err="1" smtClean="0"/>
              <a:t>українські</a:t>
            </a:r>
            <a:r>
              <a:rPr lang="ru-RU" sz="2300" dirty="0" smtClean="0"/>
              <a:t> </a:t>
            </a:r>
            <a:r>
              <a:rPr lang="ru-RU" sz="2300" dirty="0" err="1" smtClean="0"/>
              <a:t>землі</a:t>
            </a:r>
            <a:r>
              <a:rPr lang="ru-RU" sz="2300" dirty="0" smtClean="0"/>
              <a:t>, </a:t>
            </a:r>
            <a:r>
              <a:rPr lang="ru-RU" sz="2300" dirty="0" err="1" smtClean="0"/>
              <a:t>колонізовані</a:t>
            </a:r>
            <a:r>
              <a:rPr lang="ru-RU" sz="2300" dirty="0" smtClean="0"/>
              <a:t> «</a:t>
            </a:r>
            <a:r>
              <a:rPr lang="ru-RU" sz="2300" dirty="0" err="1" smtClean="0"/>
              <a:t>уходниками</a:t>
            </a:r>
            <a:r>
              <a:rPr lang="ru-RU" sz="2300" dirty="0" smtClean="0"/>
              <a:t>» та </a:t>
            </a:r>
            <a:r>
              <a:rPr lang="ru-RU" sz="2300" dirty="0" err="1" smtClean="0"/>
              <a:t>запорожцями</a:t>
            </a:r>
            <a:r>
              <a:rPr lang="ru-RU" sz="2300" dirty="0" smtClean="0"/>
              <a:t>; </a:t>
            </a:r>
            <a:r>
              <a:rPr lang="ru-RU" sz="2300" dirty="0" err="1" smtClean="0"/>
              <a:t>зіткнення</a:t>
            </a:r>
            <a:r>
              <a:rPr lang="ru-RU" sz="2300" dirty="0" smtClean="0"/>
              <a:t> </a:t>
            </a:r>
            <a:r>
              <a:rPr lang="ru-RU" sz="2300" dirty="0" err="1" smtClean="0"/>
              <a:t>інтересів</a:t>
            </a:r>
            <a:r>
              <a:rPr lang="ru-RU" sz="2300" dirty="0" smtClean="0"/>
              <a:t> </a:t>
            </a:r>
            <a:r>
              <a:rPr lang="ru-RU" sz="2300" dirty="0" err="1" smtClean="0"/>
              <a:t>шляхетської</a:t>
            </a:r>
            <a:r>
              <a:rPr lang="ru-RU" sz="2300" dirty="0" smtClean="0"/>
              <a:t> та </a:t>
            </a:r>
            <a:r>
              <a:rPr lang="ru-RU" sz="2300" dirty="0" err="1" smtClean="0"/>
              <a:t>козацької</a:t>
            </a:r>
            <a:r>
              <a:rPr lang="ru-RU" sz="2300" dirty="0" smtClean="0"/>
              <a:t> </a:t>
            </a:r>
            <a:r>
              <a:rPr lang="ru-RU" sz="2300" dirty="0" err="1" smtClean="0"/>
              <a:t>верств</a:t>
            </a:r>
            <a:r>
              <a:rPr lang="ru-RU" sz="2300" dirty="0" smtClean="0"/>
              <a:t>; </a:t>
            </a:r>
            <a:r>
              <a:rPr lang="ru-RU" sz="2300" dirty="0" err="1" smtClean="0"/>
              <a:t>намагання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офіційної</a:t>
            </a:r>
            <a:r>
              <a:rPr lang="ru-RU" sz="2300" dirty="0" smtClean="0"/>
              <a:t> </a:t>
            </a:r>
            <a:r>
              <a:rPr lang="ru-RU" sz="2300" dirty="0" err="1" smtClean="0"/>
              <a:t>влади</a:t>
            </a:r>
            <a:r>
              <a:rPr lang="ru-RU" sz="2300" dirty="0" smtClean="0"/>
              <a:t> </a:t>
            </a:r>
            <a:r>
              <a:rPr lang="ru-RU" sz="2300" dirty="0" err="1" smtClean="0"/>
              <a:t>Речі</a:t>
            </a:r>
            <a:r>
              <a:rPr lang="ru-RU" sz="2300" dirty="0" smtClean="0"/>
              <a:t> </a:t>
            </a:r>
            <a:r>
              <a:rPr lang="ru-RU" sz="2300" dirty="0" err="1" smtClean="0"/>
              <a:t>Посполитої</a:t>
            </a:r>
            <a:r>
              <a:rPr lang="ru-RU" sz="2300" dirty="0" smtClean="0"/>
              <a:t> </a:t>
            </a:r>
            <a:r>
              <a:rPr lang="ru-RU" sz="2300" dirty="0" err="1" smtClean="0"/>
              <a:t>взяти</a:t>
            </a:r>
            <a:r>
              <a:rPr lang="ru-RU" sz="2300" dirty="0" smtClean="0"/>
              <a:t> </a:t>
            </a:r>
            <a:r>
              <a:rPr lang="ru-RU" sz="2300" dirty="0" err="1" smtClean="0"/>
              <a:t>під</a:t>
            </a:r>
            <a:r>
              <a:rPr lang="ru-RU" sz="2300" dirty="0" smtClean="0"/>
              <a:t> контроль </a:t>
            </a:r>
            <a:r>
              <a:rPr lang="ru-RU" sz="2300" dirty="0" err="1" smtClean="0"/>
              <a:t>козацтво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upload.wikimedia.org/wikipedia/commons/thumb/e/e1/Brandt_Powrot_Kozakow.jpg/350px-Brandt_Powrot_Kozakow.jpg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30213" y="476250"/>
            <a:ext cx="8534400" cy="6048375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uk-UA"/>
              <a:t>У 1591 р. починається повстання реєстрових козаків під орудою К. Косинського. Приводом прислужилася, як це часто бувало, особиста образа Косинського на князя Острозького, який відібрав у нього маєток. Проте незабаром повстання, підтримане місцевими селянами, охопило Київщину, Брацлавщину, Поділля і Волинь.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7848600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8135938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92150"/>
            <a:ext cx="7993062" cy="5545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8280400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Хід воєнних дій</a:t>
            </a:r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У лютому 1593 р. князь Острозький розбиває військо Косинського на р. П'ятці. Козаки укладають угоду, згідно з якою Косинський позбавляється гетьманства, козаки втрачають право нападати на сусідні країни, а селяни-втікачі повертаються до своїх поміщиків. Але Косинський з вірними козаками тікає на Січ і звідти у травні 1593 р. наступає на Черкаси. 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/>
              <a:t>В 1594— 1596 рр. розгортається нове повстання під проводом С. Наливайка, який, до речі, був сотником у князя Острозького і брав участь у придушенні повстання Косинського. Але після битви на р. П'ятці він кидає службу і організовує загін нереєстрових козаків для походів на татар. Захопивши багато здобичі, Наливайко посилає гінців на Січ із закликом розгорнути антипольську боротьбу. Запорізькі козаки, очолювані </a:t>
            </a:r>
          </a:p>
          <a:p>
            <a:pPr>
              <a:lnSpc>
                <a:spcPct val="90000"/>
              </a:lnSpc>
            </a:pPr>
            <a:r>
              <a:rPr lang="uk-UA" sz="2800"/>
              <a:t>Г. Лободою</a:t>
            </a:r>
            <a:r>
              <a:rPr lang="ru-RU" sz="2800"/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/>
              <a:t>до початку 1596 р. повстання охопило Київщину, Брацлавщину, Волинь, Поділля. Не останню роль у такому стрімкому успіхові відіграло те, що основні польські сили у цей час перебували у Молдавії, де підтримували польського ставленика на молдавський трон. Але, побачивши реальну загрозу з боку козаків, польський уряд вирішує направити проти них коронне військо.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У березні 1596 р. повстанці С. Наливайка об'єднуються з загонами Г. Лободи та полковника М. Шаули і в урочищі Гострий Камінь біля Трипілля дають бій полякам, після якого, забравши свої сім'ї, мусять відступати за Дніпро і рухатись на схід. Біля м. Лубни в урочищі Солониця вони стали табором, очікуючи допомоги запорожців, але були оточені. Складне становище козаків погіршувалося загостренням суперечностей серед старшини. Лободу вбивають за підозрою в зраді, а Наливайка і Шаулу видають полякам. Опір було зламано. Наливайка і його соратників повезли до Варшави і у квітні 1597 р. стратили.</a:t>
            </a:r>
            <a:endParaRPr lang="ru-RU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uk-UA"/>
              <a:t>Інший шлях реалізації потенціалу козацтва обрав видатний діяч вітчизняної історії — гетьман Петро Конашевич-Сагайдачний. Народився він на Самбірщині, освіту здобув в Острозькій школі та в школі Львівського братства. Уславився як видатний організатор козацьких походів проти татар і турків.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280400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60648"/>
            <a:ext cx="8496944" cy="6408712"/>
          </a:xfrm>
        </p:spPr>
        <p:txBody>
          <a:bodyPr/>
          <a:lstStyle/>
          <a:p>
            <a:r>
              <a:rPr lang="uk-UA" b="1" dirty="0" smtClean="0"/>
              <a:t>Сагайдачний Петро Кононович</a:t>
            </a:r>
            <a:r>
              <a:rPr lang="ru-RU" dirty="0" smtClean="0"/>
              <a:t> </a:t>
            </a:r>
            <a:r>
              <a:rPr lang="uk-UA" dirty="0" smtClean="0"/>
              <a:t>( ?—</a:t>
            </a:r>
            <a:r>
              <a:rPr lang="uk-UA" sz="2800" dirty="0" smtClean="0"/>
              <a:t>1622) — політичний діяч, гетьман реєстрового козацтва. </a:t>
            </a:r>
            <a:r>
              <a:rPr lang="ru-RU" sz="2800" dirty="0" err="1" smtClean="0"/>
              <a:t>Народився</a:t>
            </a:r>
            <a:r>
              <a:rPr lang="ru-RU" sz="2800" dirty="0" smtClean="0"/>
              <a:t> у с. </a:t>
            </a:r>
            <a:r>
              <a:rPr lang="ru-RU" sz="2800" dirty="0" err="1" smtClean="0"/>
              <a:t>Кульчинцях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поблизу</a:t>
            </a:r>
            <a:r>
              <a:rPr lang="ru-RU" sz="2800" dirty="0" smtClean="0"/>
              <a:t> Самбора в </a:t>
            </a:r>
            <a:r>
              <a:rPr lang="ru-RU" sz="2800" dirty="0" err="1" smtClean="0"/>
              <a:t>шляхетській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родині</a:t>
            </a:r>
            <a:r>
              <a:rPr lang="ru-RU" sz="2800" dirty="0" smtClean="0"/>
              <a:t>. </a:t>
            </a:r>
            <a:r>
              <a:rPr lang="ru-RU" sz="2800" dirty="0" err="1" smtClean="0"/>
              <a:t>Навчався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Острозькій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школі</a:t>
            </a:r>
            <a:r>
              <a:rPr lang="ru-RU" sz="2800" dirty="0" smtClean="0"/>
              <a:t>, </a:t>
            </a:r>
            <a:r>
              <a:rPr lang="ru-RU" sz="2800" dirty="0" err="1" smtClean="0"/>
              <a:t>згодом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пішов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Запорожжя</a:t>
            </a:r>
            <a:r>
              <a:rPr lang="ru-RU" sz="2800" dirty="0" smtClean="0"/>
              <a:t>. </a:t>
            </a:r>
            <a:r>
              <a:rPr lang="ru-RU" sz="2800" dirty="0" err="1" smtClean="0"/>
              <a:t>Невдовзі</a:t>
            </a:r>
            <a:r>
              <a:rPr lang="ru-RU" sz="2800" dirty="0" smtClean="0"/>
              <a:t> </a:t>
            </a:r>
            <a:r>
              <a:rPr lang="uk-UA" sz="2800" dirty="0" smtClean="0"/>
              <a:t>зайняв</a:t>
            </a:r>
            <a:r>
              <a:rPr lang="ru-RU" sz="2800" dirty="0" smtClean="0"/>
              <a:t> </a:t>
            </a:r>
            <a:r>
              <a:rPr lang="ru-RU" sz="2800" dirty="0" err="1" smtClean="0"/>
              <a:t>чільне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козацької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старшини</a:t>
            </a:r>
            <a:r>
              <a:rPr lang="ru-RU" sz="2800" dirty="0" smtClean="0"/>
              <a:t>. </a:t>
            </a:r>
            <a:r>
              <a:rPr lang="ru-RU" sz="2800" dirty="0" err="1" smtClean="0"/>
              <a:t>Очолив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вдалих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Оттоманську</a:t>
            </a:r>
            <a:r>
              <a:rPr lang="ru-RU" sz="2800" dirty="0" smtClean="0"/>
              <a:t> Порту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Кримське</a:t>
            </a:r>
            <a:r>
              <a:rPr lang="ru-RU" sz="2800" dirty="0" smtClean="0"/>
              <a:t> ханство</a:t>
            </a:r>
            <a:r>
              <a:rPr lang="uk-UA" sz="2800" dirty="0" smtClean="0"/>
              <a:t> – </a:t>
            </a:r>
            <a:r>
              <a:rPr lang="ru-RU" sz="2800" dirty="0" err="1" smtClean="0"/>
              <a:t>взяття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Варни</a:t>
            </a:r>
            <a:r>
              <a:rPr lang="ru-RU" sz="2800" dirty="0" smtClean="0"/>
              <a:t> (1606)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Кафи</a:t>
            </a:r>
            <a:r>
              <a:rPr lang="ru-RU" sz="2800" dirty="0" smtClean="0"/>
              <a:t> (1616). У 1618 р. взяв участь у </a:t>
            </a:r>
            <a:r>
              <a:rPr lang="ru-RU" sz="2800" dirty="0" err="1" smtClean="0"/>
              <a:t>поході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військ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польського</a:t>
            </a:r>
            <a:r>
              <a:rPr lang="ru-RU" sz="2800" dirty="0" smtClean="0"/>
              <a:t> королевича Владислава на Москву. </a:t>
            </a:r>
            <a:r>
              <a:rPr lang="uk-UA" sz="2800" dirty="0" smtClean="0"/>
              <a:t>У </a:t>
            </a:r>
            <a:r>
              <a:rPr lang="ru-RU" sz="2800" dirty="0" smtClean="0"/>
              <a:t>1620</a:t>
            </a:r>
            <a:r>
              <a:rPr lang="uk-UA" sz="2800" dirty="0" smtClean="0"/>
              <a:t> р.</a:t>
            </a:r>
            <a:r>
              <a:rPr lang="ru-RU" sz="2800" dirty="0" smtClean="0"/>
              <a:t> послав до царя </a:t>
            </a:r>
            <a:r>
              <a:rPr lang="ru-RU" sz="2800" dirty="0" err="1" smtClean="0"/>
              <a:t>спеціальне</a:t>
            </a:r>
            <a:r>
              <a:rPr lang="ru-RU" sz="2800" dirty="0" smtClean="0"/>
              <a:t> посольство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проханням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козаків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російську</a:t>
            </a:r>
            <a:r>
              <a:rPr lang="ru-RU" sz="2800" dirty="0" smtClean="0"/>
              <a:t> службу.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pload.wikimedia.org/wikipedia/commons/thumb/7/7c/Tabor_2.jpg/300px-Tabor_2.jpg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574675" y="333375"/>
            <a:ext cx="8569325" cy="5881688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247531"/>
          </a:xfrm>
        </p:spPr>
        <p:txBody>
          <a:bodyPr/>
          <a:lstStyle/>
          <a:p>
            <a:pPr algn="just"/>
            <a:r>
              <a:rPr lang="ru-RU" sz="3000" dirty="0" smtClean="0"/>
              <a:t>У </a:t>
            </a:r>
            <a:r>
              <a:rPr lang="ru-RU" sz="3000" dirty="0" err="1" smtClean="0"/>
              <a:t>гетьманській</a:t>
            </a:r>
            <a:r>
              <a:rPr lang="ru-RU" sz="3000" dirty="0" smtClean="0"/>
              <a:t> </a:t>
            </a:r>
            <a:r>
              <a:rPr lang="ru-RU" sz="3000" dirty="0" err="1" smtClean="0"/>
              <a:t>діяльності</a:t>
            </a:r>
            <a:r>
              <a:rPr lang="ru-RU" sz="3000" dirty="0" smtClean="0"/>
              <a:t> </a:t>
            </a:r>
            <a:r>
              <a:rPr lang="ru-RU" sz="3000" dirty="0" err="1" smtClean="0"/>
              <a:t>керувався</a:t>
            </a:r>
            <a:r>
              <a:rPr lang="ru-RU" sz="3000" dirty="0" smtClean="0"/>
              <a:t> прагматизмом, </a:t>
            </a:r>
            <a:r>
              <a:rPr lang="ru-RU" sz="3000" dirty="0" err="1" smtClean="0"/>
              <a:t>тверезим</a:t>
            </a:r>
            <a:r>
              <a:rPr lang="ru-RU" sz="3000" dirty="0" smtClean="0"/>
              <a:t> </a:t>
            </a:r>
            <a:r>
              <a:rPr lang="ru-RU" sz="3000" dirty="0" err="1" smtClean="0"/>
              <a:t>розрахунком</a:t>
            </a:r>
            <a:r>
              <a:rPr lang="ru-RU" sz="3000" dirty="0" smtClean="0"/>
              <a:t>, </a:t>
            </a:r>
            <a:r>
              <a:rPr lang="ru-RU" sz="3000" dirty="0" err="1" smtClean="0"/>
              <a:t>твердістю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водночас</a:t>
            </a:r>
            <a:r>
              <a:rPr lang="ru-RU" sz="3000" dirty="0" smtClean="0"/>
              <a:t> </a:t>
            </a:r>
            <a:r>
              <a:rPr lang="ru-RU" sz="3000" dirty="0" err="1" smtClean="0"/>
              <a:t>схильністю</a:t>
            </a:r>
            <a:r>
              <a:rPr lang="ru-RU" sz="3000" dirty="0" smtClean="0"/>
              <a:t> до </a:t>
            </a:r>
            <a:r>
              <a:rPr lang="ru-RU" sz="3000" dirty="0" err="1" smtClean="0"/>
              <a:t>компромісів</a:t>
            </a:r>
            <a:r>
              <a:rPr lang="ru-RU" sz="3000" dirty="0" smtClean="0"/>
              <a:t>. </a:t>
            </a:r>
            <a:r>
              <a:rPr lang="uk-UA" sz="3000" dirty="0" smtClean="0"/>
              <a:t>Сприяв відновленню православної церкви в Україні. </a:t>
            </a:r>
            <a:r>
              <a:rPr lang="ru-RU" sz="3000" dirty="0" err="1" smtClean="0"/>
              <a:t>Відомий</a:t>
            </a:r>
            <a:r>
              <a:rPr lang="ru-RU" sz="3000" dirty="0" smtClean="0"/>
              <a:t> як меценат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палкий</a:t>
            </a:r>
            <a:r>
              <a:rPr lang="ru-RU" sz="3000" dirty="0" smtClean="0"/>
              <a:t> </a:t>
            </a:r>
            <a:r>
              <a:rPr lang="ru-RU" sz="3000" dirty="0" err="1" smtClean="0"/>
              <a:t>прихильник</a:t>
            </a:r>
            <a:r>
              <a:rPr lang="ru-RU" sz="3000" dirty="0" smtClean="0"/>
              <a:t> </a:t>
            </a:r>
            <a:r>
              <a:rPr lang="ru-RU" sz="3000" dirty="0" err="1" smtClean="0"/>
              <a:t>братського</a:t>
            </a:r>
            <a:r>
              <a:rPr lang="ru-RU" sz="3000" dirty="0" smtClean="0"/>
              <a:t> </a:t>
            </a:r>
            <a:r>
              <a:rPr lang="ru-RU" sz="3000" dirty="0" err="1" smtClean="0"/>
              <a:t>руху</a:t>
            </a:r>
            <a:r>
              <a:rPr lang="ru-RU" sz="3000" dirty="0" smtClean="0"/>
              <a:t>. У 1621 р. </a:t>
            </a:r>
            <a:r>
              <a:rPr lang="ru-RU" sz="3000" dirty="0" err="1" smtClean="0"/>
              <a:t>очолив</a:t>
            </a:r>
            <a:r>
              <a:rPr lang="ru-RU" sz="3000" dirty="0" smtClean="0"/>
              <a:t> </a:t>
            </a:r>
            <a:r>
              <a:rPr lang="ru-RU" sz="3000" dirty="0" err="1" smtClean="0"/>
              <a:t>козацьке</a:t>
            </a:r>
            <a:r>
              <a:rPr lang="ru-RU" sz="3000" dirty="0" smtClean="0"/>
              <a:t> </a:t>
            </a:r>
            <a:r>
              <a:rPr lang="ru-RU" sz="3000" dirty="0" err="1" smtClean="0"/>
              <a:t>військо</a:t>
            </a:r>
            <a:r>
              <a:rPr lang="ru-RU" sz="3000" dirty="0" smtClean="0"/>
              <a:t> у </a:t>
            </a:r>
            <a:r>
              <a:rPr lang="ru-RU" sz="3000" dirty="0" err="1" smtClean="0"/>
              <a:t>битві</a:t>
            </a:r>
            <a:r>
              <a:rPr lang="ru-RU" sz="3000" dirty="0" smtClean="0"/>
              <a:t> </a:t>
            </a:r>
            <a:r>
              <a:rPr lang="ru-RU" sz="3000" dirty="0" err="1" smtClean="0"/>
              <a:t>під</a:t>
            </a:r>
            <a:r>
              <a:rPr lang="ru-RU" sz="3000" dirty="0" smtClean="0"/>
              <a:t> Хотином. </a:t>
            </a:r>
            <a:r>
              <a:rPr lang="ru-RU" sz="3000" dirty="0" err="1" smtClean="0"/>
              <a:t>Тоді</a:t>
            </a:r>
            <a:r>
              <a:rPr lang="ru-RU" sz="3000" dirty="0" smtClean="0"/>
              <a:t> ж </a:t>
            </a:r>
            <a:r>
              <a:rPr lang="ru-RU" sz="3000" dirty="0" err="1" smtClean="0"/>
              <a:t>дістав</a:t>
            </a:r>
            <a:r>
              <a:rPr lang="ru-RU" sz="3000" dirty="0" smtClean="0"/>
              <a:t> </a:t>
            </a:r>
            <a:r>
              <a:rPr lang="ru-RU" sz="3000" dirty="0" err="1" smtClean="0"/>
              <a:t>тяжке</a:t>
            </a:r>
            <a:r>
              <a:rPr lang="ru-RU" sz="3000" dirty="0" smtClean="0"/>
              <a:t> </a:t>
            </a:r>
            <a:r>
              <a:rPr lang="ru-RU" sz="3000" dirty="0" err="1" smtClean="0"/>
              <a:t>поранення</a:t>
            </a:r>
            <a:r>
              <a:rPr lang="ru-RU" sz="3000" dirty="0" smtClean="0"/>
              <a:t>, яке </a:t>
            </a:r>
            <a:r>
              <a:rPr lang="ru-RU" sz="3000" dirty="0" err="1" smtClean="0"/>
              <a:t>прискорило</a:t>
            </a:r>
            <a:r>
              <a:rPr lang="ru-RU" sz="3000" dirty="0" smtClean="0"/>
              <a:t>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смерть. </a:t>
            </a:r>
            <a:r>
              <a:rPr lang="ru-RU" sz="3000" dirty="0" err="1" smtClean="0"/>
              <a:t>Похований</a:t>
            </a:r>
            <a:r>
              <a:rPr lang="ru-RU" sz="3000" dirty="0" smtClean="0"/>
              <a:t> у </a:t>
            </a:r>
            <a:r>
              <a:rPr lang="ru-RU" sz="3000" dirty="0" err="1" smtClean="0"/>
              <a:t>Братському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монастирі</a:t>
            </a:r>
            <a:r>
              <a:rPr lang="ru-RU" sz="3000" dirty="0" smtClean="0"/>
              <a:t> в </a:t>
            </a:r>
            <a:r>
              <a:rPr lang="ru-RU" sz="3000" dirty="0" err="1" smtClean="0"/>
              <a:t>Києві</a:t>
            </a:r>
            <a:r>
              <a:rPr lang="ru-RU" sz="3000" dirty="0" smtClean="0"/>
              <a:t>.</a:t>
            </a:r>
            <a:br>
              <a:rPr lang="ru-RU" sz="3000" dirty="0" smtClean="0"/>
            </a:br>
            <a:endParaRPr lang="ru-RU" sz="3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8064500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/>
              <a:t>Хотинська війна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294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550" dirty="0"/>
              <a:t>У 1620 р. Туреччина організувала 150-тисячний похід з метою остаточно розбити Польську державу. Польща змогла виставити лише 40-тисячне військо і тому змушена була звернутися по допомогу до козаків, пообіцявши їм поступки у релігійному питанні та значну платню. Але вирішальним тут було інше: Сагайдачний чітко усвідомлював, що агресія Туреччини не обмежиться Річчю Посполитою, а продовжиться вже проти України. В Хотинській битві брало участь 40-тисячне козацьке військо, що стало важливим фактором перемоги поляків (жовтень 1621 р.). Але за умовами Хотинського миру козакам було заборонено плавати Дніпром у Чорне море і здійснювати походи до турецьких берегів. Кордон між Туреччиною і Польщею встановлювався по Дніпру.</a:t>
            </a:r>
            <a:endParaRPr lang="ru-RU" sz="255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13787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Козацькі повстання </a:t>
            </a:r>
            <a:r>
              <a:rPr lang="ru-RU" sz="3200" dirty="0" err="1" smtClean="0">
                <a:solidFill>
                  <a:srgbClr val="FFFF00"/>
                </a:solidFill>
                <a:hlinkClick r:id="rId2"/>
              </a:rPr>
              <a:t>поч</a:t>
            </a:r>
            <a:r>
              <a:rPr lang="ru-RU" sz="3200" dirty="0" smtClean="0">
                <a:solidFill>
                  <a:srgbClr val="FFFF00"/>
                </a:solidFill>
                <a:hlinkClick r:id="rId2"/>
              </a:rPr>
              <a:t>. </a:t>
            </a:r>
            <a:r>
              <a:rPr lang="ru-RU" sz="3200" dirty="0" err="1" smtClean="0">
                <a:solidFill>
                  <a:srgbClr val="FFFF00"/>
                </a:solidFill>
                <a:hlinkClick r:id="rId2"/>
              </a:rPr>
              <a:t>XVII</a:t>
            </a:r>
            <a:r>
              <a:rPr lang="ru-RU" sz="3200" dirty="0" smtClean="0">
                <a:solidFill>
                  <a:srgbClr val="FFFF00"/>
                </a:solidFill>
                <a:hlinkClick r:id="rId2"/>
              </a:rPr>
              <a:t> ст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У 1625 р. після повстання на чолі з М. Жмайлом польський уряд змушений був підписати Куруківську угоду, згідно з якою козацький реєстр становив уже 6 тис. у складі шести полків — Київського, Корсунського, Канівського, Черкаського, Білоцерківського, Переяславського, але козакам було заборонено здійснювати самостійні військові походи.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8280400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8353425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Повстання 30-х рр. </a:t>
            </a:r>
            <a:r>
              <a:rPr lang="en-US"/>
              <a:t>XVII </a:t>
            </a:r>
            <a:r>
              <a:rPr lang="uk-UA"/>
              <a:t>ст.</a:t>
            </a: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800"/>
              <a:t>В 1630 р. запорожці під орудою Тараса Федоровича (Трясила) виступили з Січі. Незабаром повстання охопило Лівобережжя і частину Правобережжя. 30-тисячний загін повсталих розгромив коронне військо під Переяславом і змусив Річ Посполиту шукати компромісу. Нова угода збільшувала реєстр до 8 тис. осіб, зберігалися привілеї козацької старшини. І хоча Федорович з частиною козаків повернувся на Запоріжжя, селяни, міщани та нереєстрові козаки ще якийсь час продовжували боротьбу. </a:t>
            </a:r>
            <a:endParaRPr lang="ru-RU" sz="2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«Статті для заспокоєння руського народу».</a:t>
            </a:r>
            <a:endParaRPr lang="ru-RU" sz="38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/>
              <a:t>Широкий суспільний рух в Україні змусив королевича Владислава у 1633 р. затвердити на сеймі «Статті для заспокоєння руського народу», які легалізували існування православної церкви і повертали їй частину майна. Але вже у 1634 р., після закінчення польсько-російської війни, в якій на боці Польщі воювали й козаки, уряд Речі Посполитої знову урізає права та вольності українців.</a:t>
            </a:r>
            <a:endParaRPr lang="ru-RU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476672"/>
            <a:ext cx="8229600" cy="5649491"/>
          </a:xfrm>
        </p:spPr>
        <p:txBody>
          <a:bodyPr/>
          <a:lstStyle/>
          <a:p>
            <a:r>
              <a:rPr lang="uk-UA" dirty="0" smtClean="0"/>
              <a:t>Повстання під проводом Івана Сулими.</a:t>
            </a:r>
          </a:p>
          <a:p>
            <a:endParaRPr lang="uk-UA" dirty="0" smtClean="0"/>
          </a:p>
          <a:p>
            <a:r>
              <a:rPr lang="uk-UA" dirty="0" smtClean="0"/>
              <a:t>Щоб </a:t>
            </a:r>
            <a:r>
              <a:rPr lang="uk-UA" dirty="0"/>
              <a:t>нейтралізувати Січ, польський уряд будує у 1635 р. на Дніпрі фортецю Кодак, але того ж року козаки під командуванням І. Сулими </a:t>
            </a:r>
            <a:r>
              <a:rPr lang="uk-UA" dirty="0" smtClean="0"/>
              <a:t>повстали і розгромили </a:t>
            </a:r>
            <a:r>
              <a:rPr lang="uk-UA" dirty="0" err="1"/>
              <a:t>кодацьку</a:t>
            </a:r>
            <a:r>
              <a:rPr lang="uk-UA" dirty="0"/>
              <a:t> залогу та зруйнували фортецю</a:t>
            </a:r>
            <a:r>
              <a:rPr lang="uk-UA" dirty="0" smtClean="0"/>
              <a:t>. Але І.Сулими зрадили свої ж козаки. Козацького ватажка видали ляхам і його стратили.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ozvag.jpg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179388" y="260350"/>
            <a:ext cx="8964612" cy="6070600"/>
          </a:xfrm>
          <a:noFill/>
          <a:ln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3000" dirty="0" smtClean="0"/>
              <a:t>Іван Сулима</a:t>
            </a:r>
            <a:endParaRPr lang="ru-RU" sz="3000" dirty="0"/>
          </a:p>
        </p:txBody>
      </p:sp>
      <p:pic>
        <p:nvPicPr>
          <p:cNvPr id="67586" name="Picture 2" descr="D:\Мои документы\Дідик С.С\Історія України\Історія України Презентації\Презентація  матеріали\Козацтво\17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92696"/>
            <a:ext cx="4350173" cy="5912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60648"/>
            <a:ext cx="8229600" cy="640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3000" dirty="0"/>
              <a:t>У 1637—1638 рр. вибухнули нові повстання під керівництвом П. </a:t>
            </a:r>
            <a:r>
              <a:rPr lang="uk-UA" sz="3000" dirty="0" err="1"/>
              <a:t>Бута</a:t>
            </a:r>
            <a:r>
              <a:rPr lang="uk-UA" sz="3000" dirty="0"/>
              <a:t> (Павлюка), Д. Гуні та Я. Острянина. Тут знову показала себе проблема суперечностей між реєстровим і нереєстровим козацтвом, що й стало однією з причин поразки у 1638 р. Це дало можливість Польщі в тому ж році нав'язати козацтву «Ординацію Війська Запорізького реєстрового, яке перебуває на службі Речі Посполитої». В ній реєстр обмежувався до 6 тис., на чолі козаків затверджувався польський комісар, заборонялася виборність, відновлювалася фортеця Кодак.</a:t>
            </a:r>
            <a:endParaRPr lang="ru-RU" sz="3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82245"/>
          </a:xfrm>
        </p:spPr>
        <p:txBody>
          <a:bodyPr/>
          <a:lstStyle/>
          <a:p>
            <a:r>
              <a:rPr lang="ru-RU" sz="2800" dirty="0" err="1" smtClean="0"/>
              <a:t>Отже</a:t>
            </a:r>
            <a:r>
              <a:rPr lang="ru-RU" sz="2800" dirty="0" smtClean="0"/>
              <a:t>, </a:t>
            </a:r>
            <a:r>
              <a:rPr lang="ru-RU" sz="2800" dirty="0" err="1" smtClean="0"/>
              <a:t>дві</a:t>
            </a:r>
            <a:r>
              <a:rPr lang="ru-RU" sz="2800" dirty="0" smtClean="0"/>
              <a:t> </a:t>
            </a:r>
            <a:r>
              <a:rPr lang="ru-RU" sz="2800" dirty="0" err="1" smtClean="0"/>
              <a:t>хвилі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козацько-селянських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повстань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прокотилися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українськими</a:t>
            </a:r>
            <a:r>
              <a:rPr lang="ru-RU" sz="2800" dirty="0" smtClean="0"/>
              <a:t> землями </a:t>
            </a:r>
            <a:r>
              <a:rPr lang="ru-RU" sz="2800" dirty="0" err="1" smtClean="0"/>
              <a:t>наприкінці</a:t>
            </a:r>
            <a:r>
              <a:rPr lang="ru-RU" sz="2800" dirty="0" smtClean="0"/>
              <a:t> </a:t>
            </a:r>
            <a:r>
              <a:rPr lang="ru-RU" sz="2800" dirty="0" err="1" smtClean="0"/>
              <a:t>XVI</a:t>
            </a:r>
            <a:r>
              <a:rPr lang="ru-RU" sz="2800" dirty="0" smtClean="0"/>
              <a:t> — на початку </a:t>
            </a:r>
            <a:r>
              <a:rPr lang="ru-RU" sz="2800" dirty="0" err="1" smtClean="0"/>
              <a:t>XVII</a:t>
            </a:r>
            <a:r>
              <a:rPr lang="ru-RU" sz="2800" dirty="0" smtClean="0"/>
              <a:t> ст. </a:t>
            </a:r>
            <a:r>
              <a:rPr lang="ru-RU" sz="2800" dirty="0" err="1" smtClean="0"/>
              <a:t>закінчилися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поразками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Основними</a:t>
            </a:r>
            <a:r>
              <a:rPr lang="ru-RU" sz="2800" dirty="0" smtClean="0"/>
              <a:t> причинами </a:t>
            </a:r>
            <a:r>
              <a:rPr lang="ru-RU" sz="2800" dirty="0" err="1" smtClean="0"/>
              <a:t>невдач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: </a:t>
            </a:r>
            <a:r>
              <a:rPr lang="ru-RU" sz="2800" dirty="0" err="1" smtClean="0"/>
              <a:t>стихійність</a:t>
            </a:r>
            <a:r>
              <a:rPr lang="ru-RU" sz="2800" dirty="0" smtClean="0"/>
              <a:t>; </a:t>
            </a:r>
            <a:r>
              <a:rPr lang="ru-RU" sz="2800" dirty="0" err="1" smtClean="0"/>
              <a:t>неорганізованість</a:t>
            </a:r>
            <a:r>
              <a:rPr lang="ru-RU" sz="2800" dirty="0" smtClean="0"/>
              <a:t>; </a:t>
            </a:r>
            <a:r>
              <a:rPr lang="ru-RU" sz="2800" dirty="0" err="1" smtClean="0"/>
              <a:t>недосконале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озброєння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повстанців</a:t>
            </a:r>
            <a:r>
              <a:rPr lang="ru-RU" sz="2800" dirty="0" smtClean="0"/>
              <a:t>; </a:t>
            </a:r>
            <a:r>
              <a:rPr lang="ru-RU" sz="2800" dirty="0" err="1" smtClean="0"/>
              <a:t>локальний</a:t>
            </a:r>
            <a:r>
              <a:rPr lang="ru-RU" sz="2800" dirty="0" smtClean="0"/>
              <a:t> характер </a:t>
            </a:r>
            <a:r>
              <a:rPr lang="ru-RU" sz="2800" dirty="0" err="1" smtClean="0"/>
              <a:t>дій</a:t>
            </a:r>
            <a:r>
              <a:rPr lang="ru-RU" sz="2800" dirty="0" smtClean="0"/>
              <a:t>; </a:t>
            </a:r>
            <a:r>
              <a:rPr lang="ru-RU" sz="2800" dirty="0" err="1" smtClean="0"/>
              <a:t>малочисельність</a:t>
            </a:r>
            <a:r>
              <a:rPr lang="ru-RU" sz="2800" dirty="0" smtClean="0"/>
              <a:t> лав </a:t>
            </a:r>
            <a:r>
              <a:rPr lang="ru-RU" sz="2800" dirty="0" err="1" smtClean="0"/>
              <a:t>повсталих</a:t>
            </a:r>
            <a:r>
              <a:rPr lang="ru-RU" sz="2800" dirty="0" smtClean="0"/>
              <a:t>; </a:t>
            </a:r>
            <a:r>
              <a:rPr lang="ru-RU" sz="2800" dirty="0" err="1" smtClean="0"/>
              <a:t>тертя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козацькою</a:t>
            </a:r>
            <a:r>
              <a:rPr lang="ru-RU" sz="2800" dirty="0" smtClean="0"/>
              <a:t> старшиною та </a:t>
            </a:r>
            <a:r>
              <a:rPr lang="ru-RU" sz="2800" dirty="0" err="1" smtClean="0"/>
              <a:t>рядовим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козацтвом</a:t>
            </a:r>
            <a:r>
              <a:rPr lang="ru-RU" sz="2800" dirty="0" smtClean="0"/>
              <a:t>; </a:t>
            </a:r>
            <a:r>
              <a:rPr lang="ru-RU" sz="2800" dirty="0" err="1" smtClean="0"/>
              <a:t>неузгодженість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дій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реєстрового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нереєстрового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козацтва</a:t>
            </a:r>
            <a:r>
              <a:rPr lang="ru-RU" sz="2800" dirty="0" smtClean="0"/>
              <a:t>; </a:t>
            </a:r>
            <a:r>
              <a:rPr lang="ru-RU" sz="2800" dirty="0" err="1" smtClean="0"/>
              <a:t>нечіткість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програмних</a:t>
            </a:r>
            <a:r>
              <a:rPr lang="ru-RU" sz="2800" dirty="0" smtClean="0"/>
              <a:t> установок; </a:t>
            </a:r>
            <a:r>
              <a:rPr lang="ru-RU" sz="2800" dirty="0" err="1" smtClean="0"/>
              <a:t>гнучка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польського</a:t>
            </a:r>
            <a:r>
              <a:rPr lang="ru-RU" sz="2800" dirty="0" smtClean="0"/>
              <a:t> уряду, </a:t>
            </a:r>
            <a:r>
              <a:rPr lang="ru-RU" sz="2800" dirty="0" err="1" smtClean="0"/>
              <a:t>спрямована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розкол</a:t>
            </a:r>
            <a:r>
              <a:rPr lang="ru-RU" sz="2800" dirty="0" smtClean="0"/>
              <a:t> лав </a:t>
            </a:r>
            <a:r>
              <a:rPr lang="ru-RU" sz="2800" dirty="0" err="1" smtClean="0"/>
              <a:t>повстанців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r>
              <a:rPr lang="ru-RU" sz="3100" dirty="0" err="1" smtClean="0"/>
              <a:t>Однак</a:t>
            </a:r>
            <a:r>
              <a:rPr lang="ru-RU" sz="3100" dirty="0" smtClean="0"/>
              <a:t>, </a:t>
            </a:r>
            <a:r>
              <a:rPr lang="ru-RU" sz="3100" dirty="0" err="1" smtClean="0"/>
              <a:t>незважаючи</a:t>
            </a:r>
            <a:r>
              <a:rPr lang="ru-RU" sz="3100" dirty="0" smtClean="0"/>
              <a:t> на </a:t>
            </a:r>
            <a:r>
              <a:rPr lang="ru-RU" sz="3100" dirty="0" err="1" smtClean="0"/>
              <a:t>поразки</a:t>
            </a:r>
            <a:r>
              <a:rPr lang="ru-RU" sz="3100" dirty="0" smtClean="0"/>
              <a:t>, </a:t>
            </a:r>
            <a:r>
              <a:rPr lang="ru-RU" sz="3100" dirty="0" err="1" smtClean="0"/>
              <a:t>селянсько-козацькі</a:t>
            </a:r>
            <a:r>
              <a:rPr lang="ru-RU" sz="3100" dirty="0" smtClean="0"/>
              <a:t> </a:t>
            </a:r>
            <a:r>
              <a:rPr lang="ru-RU" sz="3100" dirty="0" err="1" smtClean="0"/>
              <a:t>повстання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відіграли</a:t>
            </a:r>
            <a:r>
              <a:rPr lang="ru-RU" sz="3100" dirty="0" smtClean="0"/>
              <a:t> </a:t>
            </a:r>
            <a:r>
              <a:rPr lang="ru-RU" sz="3100" dirty="0" err="1" smtClean="0"/>
              <a:t>значну</a:t>
            </a:r>
            <a:r>
              <a:rPr lang="ru-RU" sz="3100" dirty="0" smtClean="0"/>
              <a:t> роль в </a:t>
            </a:r>
            <a:r>
              <a:rPr lang="ru-RU" sz="3100" dirty="0" err="1" smtClean="0"/>
              <a:t>історії</a:t>
            </a:r>
            <a:r>
              <a:rPr lang="ru-RU" sz="3100" dirty="0" smtClean="0"/>
              <a:t> </a:t>
            </a:r>
            <a:r>
              <a:rPr lang="ru-RU" sz="3100" dirty="0" err="1" smtClean="0"/>
              <a:t>українського</a:t>
            </a:r>
            <a:r>
              <a:rPr lang="ru-RU" sz="3100" dirty="0" smtClean="0"/>
              <a:t> народу, </a:t>
            </a:r>
            <a:r>
              <a:rPr lang="ru-RU" sz="3100" dirty="0" err="1" smtClean="0"/>
              <a:t>оскільки</a:t>
            </a:r>
            <a:r>
              <a:rPr lang="ru-RU" sz="3100" dirty="0" smtClean="0"/>
              <a:t> </a:t>
            </a:r>
            <a:r>
              <a:rPr lang="ru-RU" sz="3100" dirty="0" err="1" smtClean="0"/>
              <a:t>суттєво</a:t>
            </a:r>
            <a:r>
              <a:rPr lang="ru-RU" sz="3100" dirty="0" smtClean="0"/>
              <a:t> </a:t>
            </a:r>
            <a:r>
              <a:rPr lang="ru-RU" sz="3100" dirty="0" err="1" smtClean="0"/>
              <a:t>гальмували</a:t>
            </a:r>
            <a:r>
              <a:rPr lang="ru-RU" sz="3100" dirty="0" smtClean="0"/>
              <a:t> </a:t>
            </a:r>
            <a:r>
              <a:rPr lang="ru-RU" sz="3100" dirty="0" err="1" smtClean="0"/>
              <a:t>процеси</a:t>
            </a:r>
            <a:r>
              <a:rPr lang="ru-RU" sz="3100" dirty="0" smtClean="0"/>
              <a:t> </a:t>
            </a:r>
            <a:r>
              <a:rPr lang="ru-RU" sz="3100" dirty="0" err="1" smtClean="0"/>
              <a:t>ополячення</a:t>
            </a:r>
            <a:r>
              <a:rPr lang="ru-RU" sz="3100" dirty="0" smtClean="0"/>
              <a:t> та </a:t>
            </a:r>
            <a:r>
              <a:rPr lang="ru-RU" sz="3100" dirty="0" err="1" smtClean="0"/>
              <a:t>окатоличення</a:t>
            </a:r>
            <a:r>
              <a:rPr lang="ru-RU" sz="3100" dirty="0" smtClean="0"/>
              <a:t>, </a:t>
            </a:r>
            <a:r>
              <a:rPr lang="ru-RU" sz="3100" dirty="0" err="1" smtClean="0"/>
              <a:t>зменшували</a:t>
            </a:r>
            <a:r>
              <a:rPr lang="ru-RU" sz="3100" dirty="0" smtClean="0"/>
              <a:t> </a:t>
            </a:r>
            <a:r>
              <a:rPr lang="ru-RU" sz="3100" dirty="0" err="1" smtClean="0"/>
              <a:t>тиск</a:t>
            </a:r>
            <a:r>
              <a:rPr lang="ru-RU" sz="3100" dirty="0" smtClean="0"/>
              <a:t> феодального </a:t>
            </a:r>
            <a:r>
              <a:rPr lang="ru-RU" sz="3100" dirty="0" err="1" smtClean="0"/>
              <a:t>гніту</a:t>
            </a:r>
            <a:r>
              <a:rPr lang="ru-RU" sz="3100" dirty="0" smtClean="0"/>
              <a:t>, </a:t>
            </a:r>
            <a:r>
              <a:rPr lang="ru-RU" sz="3100" dirty="0" err="1" smtClean="0"/>
              <a:t>підвищували</a:t>
            </a:r>
            <a:r>
              <a:rPr lang="ru-RU" sz="3100" dirty="0" smtClean="0"/>
              <a:t> престиж та авторитет </a:t>
            </a:r>
            <a:r>
              <a:rPr lang="ru-RU" sz="3100" dirty="0" err="1" smtClean="0"/>
              <a:t>козацтва</a:t>
            </a:r>
            <a:r>
              <a:rPr lang="ru-RU" sz="3100" dirty="0" smtClean="0"/>
              <a:t>, </a:t>
            </a:r>
            <a:r>
              <a:rPr lang="ru-RU" sz="3100" dirty="0" err="1" smtClean="0"/>
              <a:t>сприяли</a:t>
            </a:r>
            <a:r>
              <a:rPr lang="ru-RU" sz="3100" dirty="0" smtClean="0"/>
              <a:t> </a:t>
            </a:r>
            <a:r>
              <a:rPr lang="ru-RU" sz="3100" dirty="0" err="1" smtClean="0"/>
              <a:t>накопиченню</a:t>
            </a:r>
            <a:r>
              <a:rPr lang="ru-RU" sz="3100" dirty="0" smtClean="0"/>
              <a:t> </a:t>
            </a:r>
            <a:r>
              <a:rPr lang="ru-RU" sz="3100" dirty="0" err="1" smtClean="0"/>
              <a:t>досвіду</a:t>
            </a:r>
            <a:r>
              <a:rPr lang="ru-RU" sz="3100" dirty="0" smtClean="0"/>
              <a:t> </a:t>
            </a:r>
            <a:r>
              <a:rPr lang="ru-RU" sz="3100" dirty="0" err="1" smtClean="0"/>
              <a:t>боротьби</a:t>
            </a:r>
            <a:r>
              <a:rPr lang="ru-RU" sz="3100" dirty="0" smtClean="0"/>
              <a:t>, служили прикладом для </a:t>
            </a:r>
            <a:r>
              <a:rPr lang="ru-RU" sz="3100" dirty="0" err="1" smtClean="0"/>
              <a:t>майбутніх</a:t>
            </a:r>
            <a:r>
              <a:rPr lang="ru-RU" sz="3100" dirty="0" smtClean="0"/>
              <a:t> </a:t>
            </a:r>
            <a:r>
              <a:rPr lang="ru-RU" sz="3100" dirty="0" err="1" smtClean="0"/>
              <a:t>поколінь</a:t>
            </a:r>
            <a:r>
              <a:rPr lang="ru-RU" sz="3100" dirty="0" smtClean="0"/>
              <a:t> </a:t>
            </a:r>
            <a:r>
              <a:rPr lang="ru-RU" sz="3100" dirty="0" err="1" smtClean="0"/>
              <a:t>борців</a:t>
            </a:r>
            <a:r>
              <a:rPr lang="ru-RU" sz="3100" dirty="0" smtClean="0"/>
              <a:t> за </a:t>
            </a:r>
            <a:r>
              <a:rPr lang="ru-RU" sz="3100" dirty="0" err="1" smtClean="0"/>
              <a:t>визволення</a:t>
            </a:r>
            <a:r>
              <a:rPr lang="ru-RU" sz="3100" dirty="0" smtClean="0"/>
              <a:t> народу, </a:t>
            </a:r>
            <a:r>
              <a:rPr lang="ru-RU" sz="3100" dirty="0" err="1" smtClean="0"/>
              <a:t>прискорювали</a:t>
            </a:r>
            <a:r>
              <a:rPr lang="ru-RU" sz="3100" dirty="0" smtClean="0"/>
              <a:t> </a:t>
            </a:r>
            <a:r>
              <a:rPr lang="ru-RU" sz="3100" dirty="0" err="1" smtClean="0"/>
              <a:t>формування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національної</a:t>
            </a:r>
            <a:r>
              <a:rPr lang="ru-RU" sz="3100" dirty="0" smtClean="0"/>
              <a:t> </a:t>
            </a:r>
            <a:r>
              <a:rPr lang="ru-RU" sz="3100" dirty="0" err="1" smtClean="0"/>
              <a:t>самосвідомості</a:t>
            </a:r>
            <a:r>
              <a:rPr lang="ru-RU" sz="3100" dirty="0" smtClean="0"/>
              <a:t>.</a:t>
            </a:r>
          </a:p>
          <a:p>
            <a:endParaRPr lang="ru-RU" sz="3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/>
              <a:t>Вперше термін «козак» згадано у Початковій монгольській хроніці в </a:t>
            </a:r>
            <a:r>
              <a:rPr lang="ru-RU">
                <a:hlinkClick r:id="rId2" tooltip="1240"/>
              </a:rPr>
              <a:t>1240</a:t>
            </a:r>
            <a:r>
              <a:rPr lang="ru-RU"/>
              <a:t> році. У 16 ст. цей термін вміщено в словник половецької мови та в додаток грецького збірника житій святих. На землях сучасної України згадки відносяться до XIV століття, коли більшість українських земель юридично належала до складу </a:t>
            </a:r>
            <a:r>
              <a:rPr lang="ru-RU">
                <a:hlinkClick r:id="rId3" tooltip="Річ Посполита"/>
              </a:rPr>
              <a:t>Речі Посполитої</a:t>
            </a:r>
            <a:r>
              <a:rPr lang="ru-RU"/>
              <a:t>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Версії про походження козаків від: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uk-UA" sz="2400" dirty="0" smtClean="0"/>
              <a:t>1)</a:t>
            </a:r>
            <a:r>
              <a:rPr lang="ru-RU" sz="2400" dirty="0" smtClean="0"/>
              <a:t>«</a:t>
            </a:r>
            <a:r>
              <a:rPr lang="ru-RU" sz="2400" dirty="0" err="1" smtClean="0"/>
              <a:t>хозарська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2) «</a:t>
            </a:r>
            <a:r>
              <a:rPr lang="ru-RU" sz="2400" dirty="0" err="1" smtClean="0"/>
              <a:t>чорно-клобуцька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3) «</a:t>
            </a:r>
            <a:r>
              <a:rPr lang="ru-RU" sz="2400" dirty="0" err="1" smtClean="0"/>
              <a:t>черкаська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4) «</a:t>
            </a:r>
            <a:r>
              <a:rPr lang="ru-RU" sz="2400" dirty="0" err="1" smtClean="0"/>
              <a:t>татарська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5) «автохтонна» </a:t>
            </a:r>
          </a:p>
          <a:p>
            <a:r>
              <a:rPr lang="ru-RU" sz="2400" dirty="0" smtClean="0"/>
              <a:t>6) «</a:t>
            </a:r>
            <a:r>
              <a:rPr lang="ru-RU" sz="2400" dirty="0" err="1" smtClean="0"/>
              <a:t>болохівська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7) «</a:t>
            </a:r>
            <a:r>
              <a:rPr lang="ru-RU" sz="2400" dirty="0" err="1" smtClean="0"/>
              <a:t>бродницька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8) «</a:t>
            </a:r>
            <a:r>
              <a:rPr lang="ru-RU" sz="2400" dirty="0" err="1" smtClean="0"/>
              <a:t>уходницька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9) «</a:t>
            </a:r>
            <a:r>
              <a:rPr lang="ru-RU" sz="2400" dirty="0" err="1" smtClean="0"/>
              <a:t>захисна</a:t>
            </a:r>
            <a:r>
              <a:rPr lang="ru-RU" sz="2400" dirty="0" smtClean="0"/>
              <a:t>» </a:t>
            </a:r>
          </a:p>
          <a:p>
            <a:r>
              <a:rPr lang="ru-RU" sz="2400" dirty="0" smtClean="0"/>
              <a:t>10) «</a:t>
            </a:r>
            <a:r>
              <a:rPr lang="ru-RU" sz="2400" dirty="0" err="1" smtClean="0"/>
              <a:t>соціальна</a:t>
            </a:r>
            <a:r>
              <a:rPr lang="ru-RU" sz="2400" dirty="0" smtClean="0"/>
              <a:t>»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11) Боярська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12) Шляхетська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err="1"/>
              <a:t>Перші</a:t>
            </a:r>
            <a:r>
              <a:rPr lang="ru-RU" sz="2400" dirty="0"/>
              <a:t> </a:t>
            </a:r>
            <a:r>
              <a:rPr lang="ru-RU" sz="2400" dirty="0" err="1"/>
              <a:t>письмові</a:t>
            </a:r>
            <a:r>
              <a:rPr lang="ru-RU" sz="2400" dirty="0"/>
              <a:t> </a:t>
            </a:r>
            <a:r>
              <a:rPr lang="ru-RU" sz="2400" dirty="0" err="1"/>
              <a:t>згадки</a:t>
            </a:r>
            <a:r>
              <a:rPr lang="ru-RU" sz="2400" dirty="0"/>
              <a:t> про </a:t>
            </a:r>
            <a:r>
              <a:rPr lang="ru-RU" sz="2400" dirty="0" err="1"/>
              <a:t>козаків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з'явилися</a:t>
            </a:r>
            <a:r>
              <a:rPr lang="ru-RU" sz="2400" dirty="0"/>
              <a:t> на порогах </a:t>
            </a:r>
            <a:r>
              <a:rPr lang="ru-RU" sz="2400" dirty="0" err="1"/>
              <a:t>Дніпра</a:t>
            </a:r>
            <a:r>
              <a:rPr lang="ru-RU" sz="2400" dirty="0"/>
              <a:t>, </a:t>
            </a:r>
            <a:r>
              <a:rPr lang="ru-RU" sz="2400" dirty="0" err="1"/>
              <a:t>припадають</a:t>
            </a:r>
            <a:r>
              <a:rPr lang="ru-RU" sz="2400" dirty="0"/>
              <a:t> на </a:t>
            </a:r>
            <a:r>
              <a:rPr lang="ru-RU" sz="2400" dirty="0" err="1"/>
              <a:t>кінець</a:t>
            </a:r>
            <a:r>
              <a:rPr lang="ru-RU" sz="2400" dirty="0"/>
              <a:t> 15 ст. У 1492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запорізькі</a:t>
            </a:r>
            <a:r>
              <a:rPr lang="ru-RU" sz="2400" dirty="0"/>
              <a:t> </a:t>
            </a:r>
            <a:r>
              <a:rPr lang="ru-RU" sz="2400" dirty="0" err="1"/>
              <a:t>козаки</a:t>
            </a:r>
            <a:r>
              <a:rPr lang="ru-RU" sz="2400" dirty="0"/>
              <a:t> </a:t>
            </a:r>
            <a:r>
              <a:rPr lang="ru-RU" sz="2400" dirty="0" err="1"/>
              <a:t>атакували</a:t>
            </a:r>
            <a:r>
              <a:rPr lang="ru-RU" sz="2400" dirty="0"/>
              <a:t> </a:t>
            </a:r>
            <a:r>
              <a:rPr lang="ru-RU" sz="2400" dirty="0" err="1"/>
              <a:t>турецьку</a:t>
            </a:r>
            <a:r>
              <a:rPr lang="ru-RU" sz="2400" dirty="0"/>
              <a:t> </a:t>
            </a:r>
            <a:r>
              <a:rPr lang="ru-RU" sz="2400" dirty="0" err="1"/>
              <a:t>військово-морську</a:t>
            </a:r>
            <a:r>
              <a:rPr lang="ru-RU" sz="2400" dirty="0"/>
              <a:t> галеру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Тягинею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визволили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, </a:t>
            </a:r>
            <a:r>
              <a:rPr lang="ru-RU" sz="2400" dirty="0" err="1"/>
              <a:t>захоплених</a:t>
            </a:r>
            <a:r>
              <a:rPr lang="ru-RU" sz="2400" dirty="0"/>
              <a:t> у полон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проданих</a:t>
            </a:r>
            <a:r>
              <a:rPr lang="ru-RU" sz="2400" dirty="0"/>
              <a:t> у рабство. Як писав </a:t>
            </a:r>
            <a:r>
              <a:rPr lang="ru-RU" sz="2400" dirty="0" err="1"/>
              <a:t>професор</a:t>
            </a:r>
            <a:r>
              <a:rPr lang="ru-RU" sz="2400" dirty="0"/>
              <a:t> Михайло </a:t>
            </a:r>
            <a:r>
              <a:rPr lang="ru-RU" sz="2400" dirty="0" err="1"/>
              <a:t>Грушевський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перша в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офіційна</a:t>
            </a:r>
            <a:r>
              <a:rPr lang="ru-RU" sz="2400" dirty="0"/>
              <a:t> </a:t>
            </a:r>
            <a:r>
              <a:rPr lang="ru-RU" sz="2400" dirty="0" err="1"/>
              <a:t>згадка</a:t>
            </a:r>
            <a:r>
              <a:rPr lang="ru-RU" sz="2400" dirty="0"/>
              <a:t> про </a:t>
            </a:r>
            <a:r>
              <a:rPr lang="ru-RU" sz="2400" dirty="0" err="1"/>
              <a:t>дії</a:t>
            </a:r>
            <a:r>
              <a:rPr lang="ru-RU" sz="2400" dirty="0"/>
              <a:t> </a:t>
            </a:r>
            <a:r>
              <a:rPr lang="ru-RU" sz="2400" dirty="0" err="1"/>
              <a:t>козаків</a:t>
            </a:r>
            <a:r>
              <a:rPr lang="ru-RU" sz="2400" dirty="0"/>
              <a:t> на </a:t>
            </a:r>
            <a:r>
              <a:rPr lang="ru-RU" sz="2400" dirty="0" err="1"/>
              <a:t>морі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офіційна</a:t>
            </a:r>
            <a:r>
              <a:rPr lang="ru-RU" sz="2400" dirty="0"/>
              <a:t> </a:t>
            </a:r>
            <a:r>
              <a:rPr lang="ru-RU" sz="2400" dirty="0" err="1"/>
              <a:t>згадка</a:t>
            </a:r>
            <a:r>
              <a:rPr lang="ru-RU" sz="2400" dirty="0"/>
              <a:t> про </a:t>
            </a:r>
            <a:r>
              <a:rPr lang="ru-RU" sz="2400" dirty="0" err="1"/>
              <a:t>запорізьких</a:t>
            </a:r>
            <a:r>
              <a:rPr lang="ru-RU" sz="2400" dirty="0"/>
              <a:t> </a:t>
            </a:r>
            <a:r>
              <a:rPr lang="ru-RU" sz="2400" dirty="0" err="1"/>
              <a:t>козаків</a:t>
            </a:r>
            <a:r>
              <a:rPr lang="ru-RU" sz="2400" dirty="0"/>
              <a:t> </a:t>
            </a:r>
            <a:r>
              <a:rPr lang="ru-RU" sz="2400" dirty="0" err="1"/>
              <a:t>узагалі</a:t>
            </a:r>
            <a:r>
              <a:rPr lang="ru-RU" sz="2400" dirty="0"/>
              <a:t>. Так - 1 </a:t>
            </a:r>
            <a:r>
              <a:rPr lang="ru-RU" sz="2400" dirty="0" err="1"/>
              <a:t>серпня</a:t>
            </a:r>
            <a:r>
              <a:rPr lang="ru-RU" sz="2400" dirty="0"/>
              <a:t> 1492 року </a:t>
            </a:r>
            <a:r>
              <a:rPr lang="ru-RU" sz="2400" dirty="0" err="1"/>
              <a:t>відбувся</a:t>
            </a:r>
            <a:r>
              <a:rPr lang="ru-RU" sz="2400" dirty="0"/>
              <a:t> </a:t>
            </a:r>
            <a:r>
              <a:rPr lang="ru-RU" sz="2400" dirty="0" err="1"/>
              <a:t>похід</a:t>
            </a:r>
            <a:r>
              <a:rPr lang="ru-RU" sz="2400" dirty="0"/>
              <a:t> </a:t>
            </a:r>
            <a:r>
              <a:rPr lang="ru-RU" sz="2400" dirty="0" err="1"/>
              <a:t>запорізьких</a:t>
            </a:r>
            <a:r>
              <a:rPr lang="ru-RU" sz="2400" dirty="0"/>
              <a:t> </a:t>
            </a:r>
            <a:r>
              <a:rPr lang="ru-RU" sz="2400" dirty="0" err="1"/>
              <a:t>козаків</a:t>
            </a:r>
            <a:r>
              <a:rPr lang="ru-RU" sz="2400" dirty="0"/>
              <a:t> в </a:t>
            </a:r>
            <a:r>
              <a:rPr lang="ru-RU" sz="2400" dirty="0" err="1"/>
              <a:t>Дніпровський</a:t>
            </a:r>
            <a:r>
              <a:rPr lang="ru-RU" sz="2400" dirty="0"/>
              <a:t> лиман </a:t>
            </a:r>
            <a:r>
              <a:rPr lang="ru-RU" sz="2400" dirty="0" err="1"/>
              <a:t>під</a:t>
            </a:r>
            <a:r>
              <a:rPr lang="ru-RU" sz="2400" dirty="0"/>
              <a:t> проводом князя </a:t>
            </a:r>
            <a:r>
              <a:rPr lang="ru-RU" sz="2400" dirty="0">
                <a:hlinkClick r:id="rId2" tooltip="Богдан Глинський"/>
              </a:rPr>
              <a:t>Богдана </a:t>
            </a:r>
            <a:r>
              <a:rPr lang="ru-RU" sz="2400" dirty="0" err="1">
                <a:hlinkClick r:id="rId2" tooltip="Богдан Глинський"/>
              </a:rPr>
              <a:t>Глинського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0713"/>
            <a:ext cx="8135938" cy="561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152</TotalTime>
  <Words>1801</Words>
  <Application>Microsoft Office PowerPoint</Application>
  <PresentationFormat>Экран (4:3)</PresentationFormat>
  <Paragraphs>103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Занавес</vt:lpstr>
      <vt:lpstr>Козацька доба</vt:lpstr>
      <vt:lpstr>Виникнення українського козацтва </vt:lpstr>
      <vt:lpstr>Слайд 3</vt:lpstr>
      <vt:lpstr>Слайд 4</vt:lpstr>
      <vt:lpstr>Слайд 5</vt:lpstr>
      <vt:lpstr>Слайд 6</vt:lpstr>
      <vt:lpstr>Версії про походження козаків від:</vt:lpstr>
      <vt:lpstr>Слайд 8</vt:lpstr>
      <vt:lpstr>Слайд 9</vt:lpstr>
      <vt:lpstr>Слайд 10</vt:lpstr>
      <vt:lpstr>Слайд 11</vt:lpstr>
      <vt:lpstr>Причини виникнення козацтва</vt:lpstr>
      <vt:lpstr>Слайд 13</vt:lpstr>
      <vt:lpstr>Слайд 14</vt:lpstr>
      <vt:lpstr>Слайд 15</vt:lpstr>
      <vt:lpstr>Слайд 16</vt:lpstr>
      <vt:lpstr>Реєстрове козацтво У 1572 році польський король Сигізмунд ІІ створив наймане військо  із козаків.  Козаки записувалися до списку - “реєстру”. Звідси назва – реєстрове козацтво. З появою реєстрового війська, козацтво було легітимізовано як соціальний стан — юридично визнано права, привілеї та обов'язки козацтва.  </vt:lpstr>
      <vt:lpstr>Запорозька Січ </vt:lpstr>
      <vt:lpstr>Запорізька Січ у  XVI -  першій половині XVII ст.</vt:lpstr>
      <vt:lpstr>Слайд 20</vt:lpstr>
      <vt:lpstr>Дмитро Вишневецький</vt:lpstr>
      <vt:lpstr>Слайд 22</vt:lpstr>
      <vt:lpstr>Слайд 23</vt:lpstr>
      <vt:lpstr>Управління Запорозькою Січчю.</vt:lpstr>
      <vt:lpstr>Слайд 25</vt:lpstr>
      <vt:lpstr>Слайд 26</vt:lpstr>
      <vt:lpstr>Козацько-селянські повстання кінець XVI ст.</vt:lpstr>
      <vt:lpstr>Слайд 28</vt:lpstr>
      <vt:lpstr>Слайд 29</vt:lpstr>
      <vt:lpstr>Слайд 30</vt:lpstr>
      <vt:lpstr>Слайд 31</vt:lpstr>
      <vt:lpstr>Слайд 32</vt:lpstr>
      <vt:lpstr>Хід воєнних дій</vt:lpstr>
      <vt:lpstr>Слайд 34</vt:lpstr>
      <vt:lpstr>Слайд 35</vt:lpstr>
      <vt:lpstr>Слайд 36</vt:lpstr>
      <vt:lpstr>Слайд 37</vt:lpstr>
      <vt:lpstr>Слайд 38</vt:lpstr>
      <vt:lpstr>Слайд 39</vt:lpstr>
      <vt:lpstr>У гетьманській діяльності керувався прагматизмом, тверезим розрахунком, твердістю і водночас схильністю до компромісів. Сприяв відновленню православної церкви в Україні. Відомий як меценат і палкий прихильник братського руху. У 1621 р. очолив козацьке військо у битві під Хотином. Тоді ж дістав тяжке поранення, яке прискорило його смерть. Похований у Братському монастирі в Києві. </vt:lpstr>
      <vt:lpstr>Слайд 41</vt:lpstr>
      <vt:lpstr>Хотинська війна</vt:lpstr>
      <vt:lpstr>Слайд 43</vt:lpstr>
      <vt:lpstr>Козацькі повстання поч. XVII ст.</vt:lpstr>
      <vt:lpstr>Слайд 45</vt:lpstr>
      <vt:lpstr>Слайд 46</vt:lpstr>
      <vt:lpstr>Повстання 30-х рр. XVII ст.</vt:lpstr>
      <vt:lpstr>«Статті для заспокоєння руського народу».</vt:lpstr>
      <vt:lpstr>Слайд 49</vt:lpstr>
      <vt:lpstr>Іван Сулима</vt:lpstr>
      <vt:lpstr>Слайд 51</vt:lpstr>
      <vt:lpstr>Слайд 52</vt:lpstr>
      <vt:lpstr>Слайд 53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Початки українського козацтва</dc:title>
  <dc:creator>Admin</dc:creator>
  <cp:lastModifiedBy>user</cp:lastModifiedBy>
  <cp:revision>21</cp:revision>
  <dcterms:created xsi:type="dcterms:W3CDTF">2009-11-26T10:12:27Z</dcterms:created>
  <dcterms:modified xsi:type="dcterms:W3CDTF">2014-06-19T08:23:26Z</dcterms:modified>
</cp:coreProperties>
</file>