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5" r:id="rId10"/>
    <p:sldId id="264" r:id="rId11"/>
    <p:sldId id="266" r:id="rId12"/>
    <p:sldId id="274" r:id="rId13"/>
    <p:sldId id="267" r:id="rId14"/>
    <p:sldId id="268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26EE4-F48C-47CF-B922-3AE6F29BA20C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2E67D-DE09-4307-9C5A-553A4DC82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8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academic.ru/dic.nsf/enwiki/725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academic.ru/dic.nsf/enwiki/127537" TargetMode="External"/><Relationship Id="rId5" Type="http://schemas.openxmlformats.org/officeDocument/2006/relationships/hyperlink" Target="http://en.academic.ru/dic.nsf/enwiki/4652" TargetMode="External"/><Relationship Id="rId4" Type="http://schemas.openxmlformats.org/officeDocument/2006/relationships/hyperlink" Target="http://en.academic.ru/dic.nsf/enwiki/8825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establishment of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governments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placed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responsibility on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leaders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to develop public health policies and programs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 order to gain some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 of the causes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disease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thus ensure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social stability and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prosperity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maintain order.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2E67D-DE09-4307-9C5A-553A4DC82D5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9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academic.ru/dic.nsf/enwiki/47145" TargetMode="External"/><Relationship Id="rId2" Type="http://schemas.openxmlformats.org/officeDocument/2006/relationships/hyperlink" Target="http://en.academic.ru/dic.nsf/enwiki/112484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humanities.uci.edu/bjbecker/PlaguesandPeople/week8a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academic.ru/dic.nsf/enwiki/11255015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en.academic.ru/dic.nsf/enwiki/2415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academic.ru/dic.nsf/enwiki/11022701" TargetMode="External"/><Relationship Id="rId5" Type="http://schemas.openxmlformats.org/officeDocument/2006/relationships/hyperlink" Target="http://en.academic.ru/dic.nsf/enwiki/2899" TargetMode="External"/><Relationship Id="rId4" Type="http://schemas.openxmlformats.org/officeDocument/2006/relationships/hyperlink" Target="http://en.academic.ru/dic.nsf/enwiki/1996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42862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 medicine and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organization of health protection as science. Subject of method, meaning for practice of health protection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143512"/>
            <a:ext cx="3619496" cy="571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Lecturer –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Pushina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O.S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ocial_Is_Good_Medici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786322"/>
            <a:ext cx="3619500" cy="1950720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785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three</a:t>
            </a:r>
            <a:r>
              <a:rPr lang="ru-RU" dirty="0" smtClean="0"/>
              <a:t> </a:t>
            </a:r>
            <a:r>
              <a:rPr lang="ru-RU" dirty="0" err="1" smtClean="0"/>
              <a:t>main</a:t>
            </a:r>
            <a:r>
              <a:rPr lang="ru-RU" dirty="0" smtClean="0"/>
              <a:t> 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health</a:t>
            </a:r>
            <a:r>
              <a:rPr lang="ru-RU" dirty="0" smtClean="0"/>
              <a:t> </a:t>
            </a:r>
            <a:r>
              <a:rPr lang="ru-RU" dirty="0" err="1" smtClean="0"/>
              <a:t>functions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fontAlgn="base"/>
            <a:r>
              <a:rPr lang="en-US" dirty="0" smtClean="0"/>
              <a:t>The assessment and monitoring of the health of communities and populations at risk to identify health problems and priorities.</a:t>
            </a:r>
            <a:endParaRPr lang="ru-RU" dirty="0" smtClean="0"/>
          </a:p>
          <a:p>
            <a:pPr lvl="0" fontAlgn="base"/>
            <a:r>
              <a:rPr lang="en-US" dirty="0" smtClean="0"/>
              <a:t>The formulation of public policies designed to solve identified local and national health problems and priorities.</a:t>
            </a:r>
            <a:endParaRPr lang="ru-RU" dirty="0" smtClean="0"/>
          </a:p>
          <a:p>
            <a:pPr lvl="0" fontAlgn="base"/>
            <a:r>
              <a:rPr lang="en-US" dirty="0" smtClean="0"/>
              <a:t>To assure that all populations have access to appropriate and cost-effective care, including health promotion and disease prevention services.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715172" cy="1428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Notable public health campaigns: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6715172" cy="5572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 smtClean="0"/>
              <a:t>Vaccination and control of infectious diseases</a:t>
            </a:r>
            <a:endParaRPr lang="ru-RU" dirty="0" smtClean="0"/>
          </a:p>
          <a:p>
            <a:pPr lvl="0" fontAlgn="base"/>
            <a:r>
              <a:rPr lang="ru-RU" dirty="0" err="1" smtClean="0"/>
              <a:t>Motor-vehicle</a:t>
            </a:r>
            <a:r>
              <a:rPr lang="ru-RU" dirty="0" smtClean="0"/>
              <a:t> </a:t>
            </a:r>
            <a:r>
              <a:rPr lang="ru-RU" dirty="0" err="1" smtClean="0"/>
              <a:t>safety</a:t>
            </a:r>
            <a:endParaRPr lang="ru-RU" dirty="0" smtClean="0"/>
          </a:p>
          <a:p>
            <a:pPr lvl="0" fontAlgn="base"/>
            <a:r>
              <a:rPr lang="ru-RU" dirty="0" err="1" smtClean="0"/>
              <a:t>Safer</a:t>
            </a:r>
            <a:r>
              <a:rPr lang="ru-RU" dirty="0" smtClean="0"/>
              <a:t> </a:t>
            </a:r>
            <a:r>
              <a:rPr lang="ru-RU" dirty="0" err="1" smtClean="0"/>
              <a:t>workplaces</a:t>
            </a:r>
            <a:endParaRPr lang="ru-RU" dirty="0" smtClean="0"/>
          </a:p>
          <a:p>
            <a:pPr lvl="0" fontAlgn="base"/>
            <a:r>
              <a:rPr lang="ru-RU" dirty="0" err="1" smtClean="0"/>
              <a:t>Safer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healthier</a:t>
            </a:r>
            <a:r>
              <a:rPr lang="ru-RU" dirty="0" smtClean="0"/>
              <a:t> </a:t>
            </a:r>
            <a:r>
              <a:rPr lang="ru-RU" dirty="0" err="1" smtClean="0"/>
              <a:t>foods</a:t>
            </a:r>
            <a:endParaRPr lang="ru-RU" dirty="0" smtClean="0"/>
          </a:p>
          <a:p>
            <a:pPr lvl="0" fontAlgn="base"/>
            <a:r>
              <a:rPr lang="ru-RU" dirty="0" err="1" smtClean="0"/>
              <a:t>Safe</a:t>
            </a:r>
            <a:r>
              <a:rPr lang="ru-RU" dirty="0" smtClean="0"/>
              <a:t> </a:t>
            </a:r>
            <a:r>
              <a:rPr lang="ru-RU" dirty="0" err="1" smtClean="0"/>
              <a:t>drinking</a:t>
            </a:r>
            <a:r>
              <a:rPr lang="ru-RU" dirty="0" smtClean="0"/>
              <a:t> </a:t>
            </a:r>
            <a:r>
              <a:rPr lang="ru-RU" dirty="0" err="1" smtClean="0"/>
              <a:t>water</a:t>
            </a:r>
            <a:endParaRPr lang="ru-RU" dirty="0" smtClean="0"/>
          </a:p>
          <a:p>
            <a:pPr lvl="0" fontAlgn="base"/>
            <a:r>
              <a:rPr lang="en-US" dirty="0" smtClean="0"/>
              <a:t>Healthier mothers and babies and access to family planning</a:t>
            </a:r>
            <a:endParaRPr lang="ru-RU" dirty="0" smtClean="0"/>
          </a:p>
          <a:p>
            <a:pPr lvl="0" fontAlgn="base"/>
            <a:r>
              <a:rPr lang="en-US" dirty="0" smtClean="0"/>
              <a:t>Decline in deaths from coronary heart disease and stroke</a:t>
            </a:r>
            <a:endParaRPr lang="ru-RU" dirty="0" smtClean="0"/>
          </a:p>
          <a:p>
            <a:pPr lvl="0" fontAlgn="base"/>
            <a:r>
              <a:rPr lang="en-US" dirty="0" smtClean="0"/>
              <a:t>Recognition of tobacco use as a health hazard.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379720"/>
            <a:ext cx="1285852" cy="1478280"/>
          </a:xfrm>
          <a:prstGeom prst="rect">
            <a:avLst/>
          </a:prstGeom>
        </p:spPr>
      </p:pic>
      <p:pic>
        <p:nvPicPr>
          <p:cNvPr id="5" name="Рисунок 4" descr="Motor_Vehicle_Safet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1428728" cy="2214578"/>
          </a:xfrm>
          <a:prstGeom prst="rect">
            <a:avLst/>
          </a:prstGeo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0570"/>
            <a:ext cx="1428728" cy="141732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0020" y="2857496"/>
            <a:ext cx="1363980" cy="2148840"/>
          </a:xfrm>
          <a:prstGeom prst="rect">
            <a:avLst/>
          </a:prstGeom>
        </p:spPr>
      </p:pic>
      <p:pic>
        <p:nvPicPr>
          <p:cNvPr id="8" name="Рисунок 7" descr="Risks_form_smoking-smoking_can_damage_every_part_of_the_bod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1071546"/>
            <a:ext cx="142872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7"/>
            <a:ext cx="8786874" cy="32861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dirty="0" err="1" smtClean="0"/>
              <a:t>Social</a:t>
            </a:r>
            <a:r>
              <a:rPr lang="uk-UA" dirty="0" smtClean="0"/>
              <a:t> </a:t>
            </a:r>
            <a:r>
              <a:rPr lang="uk-UA" dirty="0" err="1" smtClean="0"/>
              <a:t>medicine</a:t>
            </a:r>
            <a:r>
              <a:rPr lang="uk-UA" dirty="0" smtClean="0"/>
              <a:t> </a:t>
            </a:r>
            <a:r>
              <a:rPr lang="uk-UA" dirty="0" err="1" smtClean="0"/>
              <a:t>stud</a:t>
            </a:r>
            <a:r>
              <a:rPr lang="en-US" dirty="0" err="1" smtClean="0"/>
              <a:t>ies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problems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public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individual</a:t>
            </a:r>
            <a:r>
              <a:rPr lang="uk-UA" dirty="0" smtClean="0"/>
              <a:t> </a:t>
            </a:r>
            <a:r>
              <a:rPr lang="uk-UA" dirty="0" err="1" smtClean="0"/>
              <a:t>health</a:t>
            </a:r>
            <a:r>
              <a:rPr lang="uk-UA" dirty="0" smtClean="0"/>
              <a:t>, </a:t>
            </a:r>
            <a:r>
              <a:rPr lang="uk-UA" dirty="0" err="1" smtClean="0"/>
              <a:t>factors</a:t>
            </a:r>
            <a:r>
              <a:rPr lang="uk-UA" dirty="0" smtClean="0"/>
              <a:t> </a:t>
            </a:r>
            <a:r>
              <a:rPr lang="uk-UA" dirty="0" err="1" smtClean="0"/>
              <a:t>which</a:t>
            </a:r>
            <a:r>
              <a:rPr lang="uk-UA" dirty="0" smtClean="0"/>
              <a:t> </a:t>
            </a:r>
            <a:r>
              <a:rPr lang="uk-UA" dirty="0" err="1" smtClean="0"/>
              <a:t>determine</a:t>
            </a:r>
            <a:r>
              <a:rPr lang="uk-UA" dirty="0" smtClean="0"/>
              <a:t> a </a:t>
            </a:r>
            <a:r>
              <a:rPr lang="uk-UA" dirty="0" err="1" smtClean="0"/>
              <a:t>health</a:t>
            </a:r>
            <a:r>
              <a:rPr lang="uk-UA" dirty="0" smtClean="0"/>
              <a:t>, </a:t>
            </a:r>
            <a:r>
              <a:rPr lang="uk-UA" dirty="0" err="1" smtClean="0"/>
              <a:t>by</a:t>
            </a:r>
            <a:r>
              <a:rPr lang="uk-UA" dirty="0" smtClean="0"/>
              <a:t> </a:t>
            </a:r>
            <a:r>
              <a:rPr lang="uk-UA" dirty="0" err="1" smtClean="0"/>
              <a:t>developments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recommendations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strengthening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health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separate</a:t>
            </a:r>
            <a:r>
              <a:rPr lang="uk-UA" dirty="0" smtClean="0"/>
              <a:t> </a:t>
            </a:r>
            <a:r>
              <a:rPr lang="uk-UA" dirty="0" err="1" smtClean="0"/>
              <a:t>groups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improvement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activity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medical</a:t>
            </a:r>
            <a:r>
              <a:rPr lang="uk-UA" dirty="0" smtClean="0"/>
              <a:t> </a:t>
            </a:r>
            <a:r>
              <a:rPr lang="uk-UA" dirty="0" err="1" smtClean="0"/>
              <a:t>establishments</a:t>
            </a:r>
            <a:r>
              <a:rPr lang="uk-UA" dirty="0" smtClean="0"/>
              <a:t>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57628"/>
            <a:ext cx="871543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96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AU" b="1" dirty="0" smtClean="0"/>
              <a:t>History of public health</a:t>
            </a:r>
            <a:br>
              <a:rPr lang="en-A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4143404" cy="5114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From the beginnings 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 human civilization,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itwas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recognized that 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polluted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lack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 proper waste disposal 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 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communicable diseases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(theory of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miasma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ater-pollution-in-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76400"/>
            <a:ext cx="4286280" cy="2538418"/>
          </a:xfrm>
          <a:prstGeom prst="rect">
            <a:avLst/>
          </a:prstGeom>
        </p:spPr>
      </p:pic>
      <p:pic>
        <p:nvPicPr>
          <p:cNvPr id="5" name="Рисунок 4" descr="510704-CanalPHOTOFILE-1361469556-452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428628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000560" cy="63579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Early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religions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attempted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to 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regulate behavior.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specifically related to 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health, from types of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eaten, to regulating 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certain indulgent 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behaviors, such as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drinking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or sexual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relations.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28"/>
            <a:ext cx="4500594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186766" cy="2286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By </a:t>
            </a:r>
            <a:r>
              <a:rPr lang="en-US" u="sng" dirty="0" smtClean="0"/>
              <a:t>Roman</a:t>
            </a:r>
            <a:r>
              <a:rPr lang="en-US" dirty="0" smtClean="0"/>
              <a:t> times, it was well understood that proper </a:t>
            </a:r>
            <a:r>
              <a:rPr lang="en-US" u="sng" dirty="0" smtClean="0"/>
              <a:t>diversion of human waste</a:t>
            </a:r>
            <a:r>
              <a:rPr lang="en-US" dirty="0" smtClean="0"/>
              <a:t> was a necessary tenet of public health in urban areas.</a:t>
            </a: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3929090" cy="3714776"/>
          </a:xfrm>
          <a:prstGeom prst="rect">
            <a:avLst/>
          </a:prstGeom>
        </p:spPr>
      </p:pic>
      <p:pic>
        <p:nvPicPr>
          <p:cNvPr id="5" name="Рисунок 4" descr="130510174340pi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14842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071966" cy="64294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 The </a:t>
            </a:r>
            <a:r>
              <a:rPr lang="en-US" u="sng" dirty="0" smtClean="0"/>
              <a:t>Chinese</a:t>
            </a:r>
            <a:r>
              <a:rPr lang="en-US" dirty="0" smtClean="0"/>
              <a:t> developed</a:t>
            </a:r>
          </a:p>
          <a:p>
            <a:pPr algn="ctr">
              <a:buNone/>
            </a:pPr>
            <a:r>
              <a:rPr lang="en-US" dirty="0" smtClean="0"/>
              <a:t> the practice of</a:t>
            </a:r>
            <a:endParaRPr lang="en-US" u="sng" dirty="0" smtClean="0"/>
          </a:p>
          <a:p>
            <a:pPr algn="ctr">
              <a:buNone/>
            </a:pPr>
            <a:r>
              <a:rPr lang="en-US" u="sng" dirty="0" err="1" smtClean="0"/>
              <a:t>variolation</a:t>
            </a:r>
            <a:endParaRPr lang="en-US" u="sng" dirty="0" smtClean="0"/>
          </a:p>
          <a:p>
            <a:pPr algn="ctr">
              <a:buNone/>
            </a:pPr>
            <a:r>
              <a:rPr lang="en-US" dirty="0" smtClean="0"/>
              <a:t> following a </a:t>
            </a:r>
            <a:r>
              <a:rPr lang="en-US" u="sng" dirty="0" smtClean="0"/>
              <a:t>smallpox</a:t>
            </a: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epidemic</a:t>
            </a:r>
          </a:p>
          <a:p>
            <a:pPr algn="ctr">
              <a:buNone/>
            </a:pPr>
            <a:r>
              <a:rPr lang="en-US" dirty="0" smtClean="0"/>
              <a:t> around 1000BC.  </a:t>
            </a:r>
          </a:p>
          <a:p>
            <a:pPr algn="ctr">
              <a:buNone/>
            </a:pPr>
            <a:r>
              <a:rPr lang="en-US" dirty="0" smtClean="0"/>
              <a:t>The practice of </a:t>
            </a:r>
          </a:p>
          <a:p>
            <a:pPr algn="ctr">
              <a:buNone/>
            </a:pPr>
            <a:r>
              <a:rPr lang="en-US" u="sng" dirty="0" smtClean="0"/>
              <a:t>vaccination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did not become </a:t>
            </a:r>
          </a:p>
          <a:p>
            <a:pPr algn="ctr">
              <a:buNone/>
            </a:pPr>
            <a:r>
              <a:rPr lang="en-US" dirty="0" smtClean="0"/>
              <a:t>prevalent until</a:t>
            </a:r>
          </a:p>
          <a:p>
            <a:pPr algn="ctr">
              <a:buNone/>
            </a:pPr>
            <a:r>
              <a:rPr lang="en-US" dirty="0" smtClean="0"/>
              <a:t> the 1820s,</a:t>
            </a:r>
          </a:p>
          <a:p>
            <a:pPr algn="ctr">
              <a:buNone/>
            </a:pPr>
            <a:r>
              <a:rPr lang="en-US" dirty="0" smtClean="0"/>
              <a:t> following the work </a:t>
            </a:r>
          </a:p>
          <a:p>
            <a:pPr algn="ctr">
              <a:buNone/>
            </a:pPr>
            <a:r>
              <a:rPr lang="en-US" dirty="0" smtClean="0"/>
              <a:t>of </a:t>
            </a:r>
            <a:r>
              <a:rPr lang="en-US" u="sng" dirty="0" smtClean="0"/>
              <a:t>Edward Jenner</a:t>
            </a: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to treat </a:t>
            </a:r>
            <a:r>
              <a:rPr lang="en-US" u="sng" dirty="0" smtClean="0"/>
              <a:t>smallpox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429000"/>
            <a:ext cx="4143404" cy="3214710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21484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en-US" u="sng" dirty="0" smtClean="0"/>
              <a:t>Black Death</a:t>
            </a:r>
            <a:r>
              <a:rPr lang="en-US" dirty="0" smtClean="0"/>
              <a:t> in </a:t>
            </a:r>
            <a:r>
              <a:rPr lang="en-US" u="sng" dirty="0" smtClean="0"/>
              <a:t>Europe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3214710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Removing bodies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of the  dead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did little to stem the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plague, which was most likely spread by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rodent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-borne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fleas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Burning parts of cities 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resulted in much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greater benefit, since it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destroyed the rodent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infestations.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reat_plague_of_london-1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643290"/>
            <a:ext cx="2968612" cy="3214710"/>
          </a:xfrm>
          <a:prstGeom prst="rect">
            <a:avLst/>
          </a:prstGeom>
        </p:spPr>
      </p:pic>
      <p:pic>
        <p:nvPicPr>
          <p:cNvPr id="6" name="Рисунок 5" descr="na_mor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071546"/>
            <a:ext cx="4500562" cy="2768600"/>
          </a:xfrm>
          <a:prstGeom prst="rect">
            <a:avLst/>
          </a:prstGeom>
        </p:spPr>
      </p:pic>
      <p:pic>
        <p:nvPicPr>
          <p:cNvPr id="7" name="Рисунок 6" descr="76681993_3165375_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3714752"/>
            <a:ext cx="264317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471858" cy="61436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Venice in 1348, public officials created a system of sanitary control to combat plague and other infectious diseases, with observation stations, isolation hospitals, and disinfection procedures-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QUARANTINE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bola-quarantine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0" y="3929066"/>
            <a:ext cx="3619500" cy="2712720"/>
          </a:xfrm>
          <a:prstGeom prst="rect">
            <a:avLst/>
          </a:prstGeom>
        </p:spPr>
      </p:pic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18" y="285728"/>
            <a:ext cx="2786082" cy="3429024"/>
          </a:xfrm>
          <a:prstGeom prst="rect">
            <a:avLst/>
          </a:prstGeom>
        </p:spPr>
      </p:pic>
      <p:pic>
        <p:nvPicPr>
          <p:cNvPr id="6" name="Рисунок 5" descr="Quarantine-Mar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000108"/>
            <a:ext cx="26432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3643338" cy="628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 A Cholera pandemic</a:t>
            </a:r>
          </a:p>
          <a:p>
            <a:pPr algn="ctr">
              <a:buNone/>
            </a:pPr>
            <a:r>
              <a:rPr lang="en-US" dirty="0" smtClean="0"/>
              <a:t> devastated </a:t>
            </a:r>
          </a:p>
          <a:p>
            <a:pPr algn="ctr">
              <a:buNone/>
            </a:pPr>
            <a:r>
              <a:rPr lang="en-US" dirty="0" smtClean="0"/>
              <a:t>Europe between 1829- 1851, and was first</a:t>
            </a:r>
          </a:p>
          <a:p>
            <a:pPr algn="ctr">
              <a:buNone/>
            </a:pPr>
            <a:r>
              <a:rPr lang="en-US" dirty="0" smtClean="0"/>
              <a:t> fought by the use of what </a:t>
            </a:r>
          </a:p>
          <a:p>
            <a:pPr algn="ctr">
              <a:buNone/>
            </a:pPr>
            <a:r>
              <a:rPr lang="en-US" dirty="0" smtClean="0"/>
              <a:t>Foucault called</a:t>
            </a:r>
          </a:p>
          <a:p>
            <a:pPr algn="ctr">
              <a:buNone/>
            </a:pPr>
            <a:r>
              <a:rPr lang="en-US" dirty="0" smtClean="0"/>
              <a:t> "</a:t>
            </a:r>
            <a:r>
              <a:rPr lang="en-US" b="1" dirty="0" smtClean="0"/>
              <a:t>SOCIAL MEDICINE</a:t>
            </a:r>
            <a:r>
              <a:rPr lang="en-US" dirty="0" smtClean="0"/>
              <a:t>", which focused on flux, circulation of</a:t>
            </a:r>
          </a:p>
          <a:p>
            <a:pPr algn="ctr">
              <a:buNone/>
            </a:pPr>
            <a:r>
              <a:rPr lang="en-US" dirty="0" smtClean="0"/>
              <a:t> air, location </a:t>
            </a:r>
          </a:p>
          <a:p>
            <a:pPr algn="ctr">
              <a:buNone/>
            </a:pPr>
            <a:r>
              <a:rPr lang="en-US" dirty="0" smtClean="0"/>
              <a:t>of </a:t>
            </a:r>
          </a:p>
          <a:p>
            <a:pPr algn="ctr">
              <a:buNone/>
            </a:pPr>
            <a:r>
              <a:rPr lang="en-US" dirty="0" smtClean="0"/>
              <a:t>cemeteries, etc.</a:t>
            </a:r>
          </a:p>
          <a:p>
            <a:pPr algn="ctr">
              <a:buNone/>
            </a:pPr>
            <a:endParaRPr lang="en-US" u="sng" dirty="0" smtClean="0"/>
          </a:p>
        </p:txBody>
      </p:sp>
      <p:pic>
        <p:nvPicPr>
          <p:cNvPr id="4" name="Рисунок 3" descr="choleravicti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57166"/>
            <a:ext cx="3000396" cy="2786082"/>
          </a:xfrm>
          <a:prstGeom prst="rect">
            <a:avLst/>
          </a:prstGeom>
        </p:spPr>
      </p:pic>
      <p:pic>
        <p:nvPicPr>
          <p:cNvPr id="5" name="Рисунок 4" descr="choleraspread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14752"/>
            <a:ext cx="4325310" cy="2928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3286124"/>
            <a:ext cx="30718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Dehydrated Cholera victim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PLAN.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THE PUBLIC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HEALTH?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TASKS AND OBJECTIVES.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 OF PUBLIC HEALTH</a:t>
            </a:r>
            <a:r>
              <a:rPr lang="uk-UA" dirty="0" smtClean="0"/>
              <a:t> </a:t>
            </a:r>
            <a:r>
              <a:rPr lang="en-US" dirty="0" smtClean="0"/>
              <a:t>DEVELOPMENT.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HEALTH OF POPULATION, RISK FACTORS AND METHODS OF ITS STUDY.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uk-UA" dirty="0" smtClean="0"/>
              <a:t>RESEARCH METHODS IN SOCIAL MEDICINE.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QUALITY OF LIFE.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3357586" cy="67151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The science of </a:t>
            </a:r>
          </a:p>
          <a:p>
            <a:pPr algn="ctr">
              <a:buNone/>
            </a:pPr>
            <a:r>
              <a:rPr lang="en-US" u="sng" dirty="0" smtClean="0"/>
              <a:t>epidemiology </a:t>
            </a:r>
            <a:r>
              <a:rPr lang="en-US" dirty="0" smtClean="0"/>
              <a:t>was founded by </a:t>
            </a:r>
          </a:p>
          <a:p>
            <a:pPr algn="ctr">
              <a:buNone/>
            </a:pPr>
            <a:r>
              <a:rPr lang="en-US" u="sng" dirty="0" smtClean="0"/>
              <a:t>John Snow</a:t>
            </a:r>
            <a:r>
              <a:rPr lang="en-US" dirty="0" smtClean="0"/>
              <a:t>'s</a:t>
            </a:r>
          </a:p>
          <a:p>
            <a:pPr algn="ctr">
              <a:buNone/>
            </a:pPr>
            <a:r>
              <a:rPr lang="en-US" dirty="0" smtClean="0"/>
              <a:t> identification of a</a:t>
            </a:r>
          </a:p>
          <a:p>
            <a:pPr algn="ctr">
              <a:buNone/>
            </a:pPr>
            <a:r>
              <a:rPr lang="en-US" dirty="0" smtClean="0"/>
              <a:t> polluted</a:t>
            </a:r>
          </a:p>
          <a:p>
            <a:pPr algn="ctr">
              <a:buNone/>
            </a:pPr>
            <a:r>
              <a:rPr lang="en-US" dirty="0" smtClean="0"/>
              <a:t> public</a:t>
            </a:r>
          </a:p>
          <a:p>
            <a:pPr algn="ctr">
              <a:buNone/>
            </a:pPr>
            <a:r>
              <a:rPr lang="en-US" dirty="0" smtClean="0"/>
              <a:t> water well as the</a:t>
            </a:r>
          </a:p>
          <a:p>
            <a:pPr algn="ctr">
              <a:buNone/>
            </a:pPr>
            <a:r>
              <a:rPr lang="en-US" dirty="0" smtClean="0"/>
              <a:t> source of an 1854 </a:t>
            </a:r>
            <a:r>
              <a:rPr lang="en-US" u="sng" dirty="0" smtClean="0"/>
              <a:t>cholera</a:t>
            </a:r>
          </a:p>
          <a:p>
            <a:pPr algn="ctr">
              <a:buNone/>
            </a:pPr>
            <a:r>
              <a:rPr lang="en-US" dirty="0" smtClean="0"/>
              <a:t> outbreak in London.</a:t>
            </a:r>
          </a:p>
          <a:p>
            <a:pPr algn="ctr">
              <a:buNone/>
            </a:pPr>
            <a:r>
              <a:rPr lang="en-US" dirty="0" smtClean="0"/>
              <a:t> Dr. Snow believed in the </a:t>
            </a:r>
          </a:p>
          <a:p>
            <a:pPr algn="ctr">
              <a:buNone/>
            </a:pPr>
            <a:r>
              <a:rPr lang="en-US" dirty="0" smtClean="0"/>
              <a:t>germ theory of disease as</a:t>
            </a:r>
          </a:p>
          <a:p>
            <a:pPr algn="ctr">
              <a:buNone/>
            </a:pPr>
            <a:r>
              <a:rPr lang="en-US" dirty="0" smtClean="0"/>
              <a:t> opposed to the prevailing </a:t>
            </a:r>
          </a:p>
          <a:p>
            <a:pPr algn="ctr">
              <a:buNone/>
            </a:pPr>
            <a:r>
              <a:rPr lang="en-US" u="sng" dirty="0" smtClean="0"/>
              <a:t>miasma theory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 descr="snowport185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0"/>
            <a:ext cx="2428892" cy="3484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3571877"/>
            <a:ext cx="414340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John Snow (1813-1858)</a:t>
            </a:r>
            <a:r>
              <a:rPr lang="en-US" dirty="0" smtClean="0"/>
              <a:t>anesthetist</a:t>
            </a:r>
          </a:p>
          <a:p>
            <a:r>
              <a:rPr lang="en-US" dirty="0" smtClean="0"/>
              <a:t>wrote </a:t>
            </a:r>
            <a:r>
              <a:rPr lang="en-US" i="1" dirty="0" smtClean="0">
                <a:hlinkClick r:id="rId3"/>
              </a:rPr>
              <a:t>On the Mode of Communication of Cholera</a:t>
            </a:r>
            <a:r>
              <a:rPr lang="en-US" dirty="0" smtClean="0"/>
              <a:t>(1855)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cholera is contagious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humans become sick with cholera by ingesting "morbid matter" possessing a cellular structure and the capacity to reproduce its own kind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cholera can be prevented by purifying the water supply</a:t>
            </a:r>
            <a:endParaRPr lang="en-US" dirty="0"/>
          </a:p>
        </p:txBody>
      </p:sp>
      <p:pic>
        <p:nvPicPr>
          <p:cNvPr id="7" name="Рисунок 6" descr="cholerasnowmapdetai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0"/>
            <a:ext cx="3048000" cy="351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114800" cy="64294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/>
              <a:t>Edwin Chadwick (1800-1890)</a:t>
            </a:r>
            <a:r>
              <a:rPr lang="en-US" dirty="0" smtClean="0"/>
              <a:t>pioneer in "sanitary awakening" in England</a:t>
            </a:r>
          </a:p>
          <a:p>
            <a:r>
              <a:rPr lang="en-US" dirty="0" smtClean="0"/>
              <a:t>wrote </a:t>
            </a:r>
            <a:r>
              <a:rPr lang="en-US" i="1" dirty="0" smtClean="0"/>
              <a:t>Sanitary Condition of the </a:t>
            </a:r>
            <a:r>
              <a:rPr lang="en-US" i="1" dirty="0" err="1" smtClean="0"/>
              <a:t>Labouring</a:t>
            </a:r>
            <a:r>
              <a:rPr lang="en-US" i="1" dirty="0" smtClean="0"/>
              <a:t> Population of Great Britain</a:t>
            </a:r>
            <a:r>
              <a:rPr lang="en-US" dirty="0" smtClean="0"/>
              <a:t>(1842)</a:t>
            </a:r>
          </a:p>
          <a:p>
            <a:pPr lvl="1"/>
            <a:r>
              <a:rPr lang="en-US" dirty="0" smtClean="0"/>
              <a:t>principal cause of disease is miasma</a:t>
            </a:r>
          </a:p>
          <a:p>
            <a:pPr lvl="1"/>
            <a:r>
              <a:rPr lang="en-US" dirty="0" smtClean="0"/>
              <a:t>disease cannot be cured</a:t>
            </a:r>
          </a:p>
          <a:p>
            <a:pPr lvl="1"/>
            <a:r>
              <a:rPr lang="en-US" dirty="0" smtClean="0"/>
              <a:t>must rely on prevention</a:t>
            </a:r>
          </a:p>
          <a:p>
            <a:pPr lvl="1"/>
            <a:r>
              <a:rPr lang="en-US" dirty="0" smtClean="0"/>
              <a:t>government can and must remove the causes of disease</a:t>
            </a:r>
          </a:p>
          <a:p>
            <a:pPr lvl="1"/>
            <a:r>
              <a:rPr lang="en-US" dirty="0" smtClean="0"/>
              <a:t>need for ceramic water pipes</a:t>
            </a:r>
          </a:p>
          <a:p>
            <a:pPr lvl="1"/>
            <a:r>
              <a:rPr lang="en-US" dirty="0" smtClean="0"/>
              <a:t>need for </a:t>
            </a:r>
            <a:r>
              <a:rPr lang="en-US" dirty="0" err="1" smtClean="0"/>
              <a:t>straightline</a:t>
            </a:r>
            <a:r>
              <a:rPr lang="en-US" dirty="0" smtClean="0"/>
              <a:t> water and sewer networks</a:t>
            </a:r>
          </a:p>
          <a:p>
            <a:pPr lvl="1"/>
            <a:r>
              <a:rPr lang="en-US" dirty="0" smtClean="0"/>
              <a:t>need for water-closets for private homes and public places</a:t>
            </a:r>
          </a:p>
          <a:p>
            <a:pPr lvl="1"/>
            <a:r>
              <a:rPr lang="en-US" dirty="0" smtClean="0"/>
              <a:t>need to end practice of storing night-soil in cellars</a:t>
            </a:r>
          </a:p>
          <a:p>
            <a:endParaRPr lang="ru-RU" dirty="0"/>
          </a:p>
        </p:txBody>
      </p:sp>
      <p:pic>
        <p:nvPicPr>
          <p:cNvPr id="4" name="Рисунок 3" descr="chadwickpor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85728"/>
            <a:ext cx="3143272" cy="3286148"/>
          </a:xfrm>
          <a:prstGeom prst="rect">
            <a:avLst/>
          </a:prstGeom>
        </p:spPr>
      </p:pic>
      <p:pic>
        <p:nvPicPr>
          <p:cNvPr id="5" name="Рисунок 4" descr="chadwicksew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3314"/>
            <a:ext cx="4373880" cy="267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63579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Chadwick's sanitary sewer plan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PUBLIC</a:t>
            </a:r>
            <a:r>
              <a:rPr lang="ru-RU" dirty="0" smtClean="0"/>
              <a:t> </a:t>
            </a:r>
            <a:r>
              <a:rPr lang="en-US" dirty="0" smtClean="0"/>
              <a:t>HEALTH ACHIEVEMENTS</a:t>
            </a:r>
            <a:r>
              <a:rPr lang="ru-RU" dirty="0" smtClean="0"/>
              <a:t> </a:t>
            </a:r>
            <a:r>
              <a:rPr lang="en-US" dirty="0" smtClean="0"/>
              <a:t>IN THE 20C.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972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Vaccination programs and control of many infectious diseases including </a:t>
            </a:r>
          </a:p>
          <a:p>
            <a:pPr algn="ctr">
              <a:buNone/>
            </a:pP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polio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diphtheria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yellow fever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smallpox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effective health and safety policies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such as 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road traffic safety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and 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occupational safety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643050"/>
            <a:ext cx="1996440" cy="1463040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572008"/>
            <a:ext cx="3143240" cy="2285992"/>
          </a:xfrm>
          <a:prstGeom prst="rect">
            <a:avLst/>
          </a:prstGeom>
        </p:spPr>
      </p:pic>
      <p:pic>
        <p:nvPicPr>
          <p:cNvPr id="8" name="Рисунок 7" descr="загруженно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714620"/>
            <a:ext cx="242316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PUBLIC</a:t>
            </a:r>
            <a:r>
              <a:rPr lang="ru-RU" dirty="0" smtClean="0"/>
              <a:t>  </a:t>
            </a:r>
            <a:r>
              <a:rPr lang="en-US" dirty="0" smtClean="0"/>
              <a:t>HEALTH </a:t>
            </a:r>
            <a:r>
              <a:rPr lang="ru-RU" dirty="0" smtClean="0"/>
              <a:t>   </a:t>
            </a:r>
            <a:r>
              <a:rPr lang="en-US" dirty="0" smtClean="0"/>
              <a:t>ACHIEVEMENTS</a:t>
            </a:r>
            <a:r>
              <a:rPr lang="ru-RU" dirty="0" smtClean="0"/>
              <a:t>   </a:t>
            </a:r>
            <a:r>
              <a:rPr lang="en-US" dirty="0" smtClean="0"/>
              <a:t>IN THE 20C.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972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improved 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family planning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tobacco control measures;</a:t>
            </a:r>
          </a:p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programs designed to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decrease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non-communicable diseases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by acting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on known risk factors such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as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 person's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 background, </a:t>
            </a:r>
          </a:p>
          <a:p>
            <a:pPr algn="ctr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lifestyle and environment.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amily-plan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00174"/>
            <a:ext cx="2714612" cy="2042160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2194560" cy="1333500"/>
          </a:xfrm>
          <a:prstGeom prst="rect">
            <a:avLst/>
          </a:prstGeom>
        </p:spPr>
      </p:pic>
      <p:pic>
        <p:nvPicPr>
          <p:cNvPr id="8" name="Рисунок 7" descr="загруженное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572008"/>
            <a:ext cx="3000396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One of the major sources of the increase in average life span in the early 20th century was the decline in the "urban penalty" brought on by improvements in sanitation.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HO UNICEF Improved Sanitation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785818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These improvements included: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972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600" u="sng" dirty="0" smtClean="0"/>
              <a:t>chlorination</a:t>
            </a:r>
            <a:r>
              <a:rPr lang="en-US" sz="3600" dirty="0" smtClean="0"/>
              <a:t> of drinking water,</a:t>
            </a:r>
          </a:p>
          <a:p>
            <a:r>
              <a:rPr lang="en-US" sz="3600" u="sng" dirty="0" smtClean="0"/>
              <a:t> filtration </a:t>
            </a:r>
          </a:p>
          <a:p>
            <a:r>
              <a:rPr lang="en-US" sz="3600" u="sng" dirty="0" smtClean="0"/>
              <a:t>sewage treatment </a:t>
            </a:r>
          </a:p>
          <a:p>
            <a:pPr>
              <a:buNone/>
            </a:pPr>
            <a:r>
              <a:rPr lang="en-US" sz="3600" dirty="0" smtClean="0"/>
              <a:t>which led to the decline in deaths caused by infectious waterborne diseases such as </a:t>
            </a:r>
            <a:r>
              <a:rPr lang="en-US" sz="3600" u="sng" dirty="0" smtClean="0"/>
              <a:t>cholera</a:t>
            </a:r>
            <a:r>
              <a:rPr lang="en-US" sz="3600" dirty="0" smtClean="0"/>
              <a:t> and intestinal diseases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chlorination_syst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714488"/>
            <a:ext cx="3786182" cy="240982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214818"/>
            <a:ext cx="20193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214313"/>
            <a:ext cx="3929090" cy="64293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Developing world -preventable/</a:t>
            </a:r>
          </a:p>
          <a:p>
            <a:pPr algn="ctr">
              <a:buNone/>
            </a:pPr>
            <a:r>
              <a:rPr lang="en-US" sz="3600" dirty="0" smtClean="0"/>
              <a:t>treatable infectious diseases and poor maternal and child health outcomes, exacerbated by malnutrition and poverty. </a:t>
            </a:r>
            <a:endParaRPr lang="ru-RU" sz="3600" dirty="0"/>
          </a:p>
        </p:txBody>
      </p:sp>
      <p:pic>
        <p:nvPicPr>
          <p:cNvPr id="5" name="Рисунок 4" descr="extreme-poverty-and-hu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14752"/>
            <a:ext cx="4299962" cy="2928958"/>
          </a:xfrm>
          <a:prstGeom prst="rect">
            <a:avLst/>
          </a:prstGeom>
        </p:spPr>
      </p:pic>
      <p:pic>
        <p:nvPicPr>
          <p:cNvPr id="6" name="Рисунок 5" descr="hung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671769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214291"/>
            <a:ext cx="8401080" cy="22145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 WHO reports that a lack of exclusive breastfeeding during the first six months of life contributes to over a million avoidable child deaths each year.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4429156" cy="4143404"/>
          </a:xfrm>
          <a:prstGeom prst="rect">
            <a:avLst/>
          </a:prstGeom>
        </p:spPr>
      </p:pic>
      <p:pic>
        <p:nvPicPr>
          <p:cNvPr id="6" name="Рисунок 5" descr="Children malnutri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00306"/>
            <a:ext cx="3914775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2143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Intermittent preventive therapy aimed at treating and preventing </a:t>
            </a:r>
            <a:r>
              <a:rPr lang="en-US" u="sng" dirty="0" smtClean="0"/>
              <a:t>malaria </a:t>
            </a:r>
            <a:r>
              <a:rPr lang="en-US" dirty="0" smtClean="0"/>
              <a:t>episodes among pregnant women and young children is one public health measure in </a:t>
            </a:r>
            <a:r>
              <a:rPr lang="en-US" u="sng" dirty="0" smtClean="0"/>
              <a:t>endemic</a:t>
            </a:r>
            <a:r>
              <a:rPr lang="en-US" dirty="0" smtClean="0"/>
              <a:t> countries.</a:t>
            </a:r>
            <a:endParaRPr lang="ru-RU" dirty="0"/>
          </a:p>
        </p:txBody>
      </p:sp>
      <p:pic>
        <p:nvPicPr>
          <p:cNvPr id="4" name="Рисунок 3" descr="lossy-page1-220px-'Don't_go_to_Bed_with_Malaria_Mosquito'_-_NARA_-_514146.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3857652" cy="4000528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rcRect b="6031"/>
          <a:stretch>
            <a:fillRect/>
          </a:stretch>
        </p:blipFill>
        <p:spPr>
          <a:xfrm>
            <a:off x="4643438" y="2643182"/>
            <a:ext cx="4214842" cy="39649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32147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Since the 1980s, the growing field of </a:t>
            </a:r>
            <a:r>
              <a:rPr lang="en-US" u="sng" dirty="0" smtClean="0"/>
              <a:t>population health </a:t>
            </a:r>
            <a:r>
              <a:rPr lang="en-US" dirty="0" smtClean="0"/>
              <a:t>has broadened the focus of public health from individual behaviors and </a:t>
            </a:r>
            <a:r>
              <a:rPr lang="en-US" u="sng" dirty="0" smtClean="0"/>
              <a:t>risk factors </a:t>
            </a:r>
            <a:r>
              <a:rPr lang="en-US" dirty="0" smtClean="0"/>
              <a:t>to population-level issues such as inequality, </a:t>
            </a:r>
          </a:p>
          <a:p>
            <a:pPr algn="ctr">
              <a:buNone/>
            </a:pPr>
            <a:r>
              <a:rPr lang="en-US" dirty="0" smtClean="0"/>
              <a:t>poverty, and education.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643314"/>
            <a:ext cx="585791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30003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Public health</a:t>
            </a:r>
            <a:r>
              <a:rPr lang="en-US" dirty="0" smtClean="0"/>
              <a:t> is "the science and art of disease preventing , prolonging life and promoting </a:t>
            </a:r>
            <a:r>
              <a:rPr lang="en-US" u="sng" dirty="0" smtClean="0"/>
              <a:t>health</a:t>
            </a: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through the organized efforts and informed </a:t>
            </a:r>
          </a:p>
          <a:p>
            <a:pPr algn="ctr">
              <a:buNone/>
            </a:pPr>
            <a:r>
              <a:rPr lang="en-US" dirty="0" smtClean="0"/>
              <a:t>choices of society, organizations, </a:t>
            </a:r>
          </a:p>
          <a:p>
            <a:pPr algn="ctr">
              <a:buNone/>
            </a:pPr>
            <a:r>
              <a:rPr lang="en-US" dirty="0" smtClean="0"/>
              <a:t>public and private, communities and individuals" (1920, </a:t>
            </a:r>
            <a:r>
              <a:rPr lang="en-US" u="sng" dirty="0" smtClean="0"/>
              <a:t>C.E.A. Winslow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4" name="Рисунок 3" descr="idea_376_570_1310768269.6899_Public-Health2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536" y="3310128"/>
            <a:ext cx="4855464" cy="354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500462" cy="63579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As the prevalence</a:t>
            </a:r>
          </a:p>
          <a:p>
            <a:pPr algn="ctr">
              <a:buNone/>
            </a:pPr>
            <a:r>
              <a:rPr lang="en-US" dirty="0" smtClean="0"/>
              <a:t> of </a:t>
            </a:r>
          </a:p>
          <a:p>
            <a:pPr algn="ctr">
              <a:buNone/>
            </a:pPr>
            <a:r>
              <a:rPr lang="en-US" u="sng" dirty="0" smtClean="0"/>
              <a:t>infectious diseases</a:t>
            </a:r>
          </a:p>
          <a:p>
            <a:pPr algn="ctr">
              <a:buNone/>
            </a:pPr>
            <a:r>
              <a:rPr lang="en-US" u="sng" dirty="0" smtClean="0"/>
              <a:t> decreased through the 20th century</a:t>
            </a:r>
            <a:r>
              <a:rPr lang="en-US" dirty="0" smtClean="0"/>
              <a:t>, </a:t>
            </a:r>
          </a:p>
          <a:p>
            <a:pPr algn="ctr">
              <a:buNone/>
            </a:pPr>
            <a:r>
              <a:rPr lang="en-US" dirty="0" smtClean="0"/>
              <a:t>public health</a:t>
            </a:r>
          </a:p>
          <a:p>
            <a:pPr algn="ctr">
              <a:buNone/>
            </a:pPr>
            <a:r>
              <a:rPr lang="en-US" dirty="0" smtClean="0"/>
              <a:t> began to put more focus on chronic diseases such as</a:t>
            </a:r>
          </a:p>
          <a:p>
            <a:pPr algn="ctr">
              <a:buNone/>
            </a:pPr>
            <a:r>
              <a:rPr lang="en-US" dirty="0" smtClean="0"/>
              <a:t> </a:t>
            </a:r>
            <a:r>
              <a:rPr lang="en-US" u="sng" dirty="0" smtClean="0"/>
              <a:t>cancer</a:t>
            </a:r>
            <a:r>
              <a:rPr lang="en-US" dirty="0" smtClean="0"/>
              <a:t> and </a:t>
            </a:r>
          </a:p>
          <a:p>
            <a:pPr algn="ctr">
              <a:buNone/>
            </a:pPr>
            <a:r>
              <a:rPr lang="en-US" u="sng" dirty="0" smtClean="0"/>
              <a:t>heart disease.</a:t>
            </a:r>
            <a:endParaRPr lang="ru-RU" dirty="0"/>
          </a:p>
        </p:txBody>
      </p:sp>
      <p:pic>
        <p:nvPicPr>
          <p:cNvPr id="4" name="Рисунок 3" descr="risk-fa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084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What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risk</a:t>
            </a:r>
            <a:r>
              <a:rPr lang="uk-UA" dirty="0" smtClean="0"/>
              <a:t> </a:t>
            </a:r>
            <a:r>
              <a:rPr lang="uk-UA" dirty="0" err="1" smtClean="0"/>
              <a:t>factors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diseases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4431436" cy="5286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risk factor is potential dangerous factor of behavioral, biological, genetic, ecological, social character, surrounding and production environment, promoting probability of disease’ development, its progress and unfavorable end for a health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392909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GROUPS OF RISK FACTORS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 smtClean="0"/>
              <a:t>1. Socio-</a:t>
            </a:r>
            <a:r>
              <a:rPr lang="uk-UA" b="1" dirty="0" err="1" smtClean="0"/>
              <a:t>economic</a:t>
            </a:r>
            <a:r>
              <a:rPr lang="uk-UA" b="1" dirty="0" smtClean="0"/>
              <a:t> </a:t>
            </a:r>
            <a:r>
              <a:rPr lang="uk-UA" b="1" dirty="0" err="1" smtClean="0"/>
              <a:t>factors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terms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labour</a:t>
            </a:r>
            <a:r>
              <a:rPr lang="uk-UA" dirty="0" smtClean="0"/>
              <a:t>, </a:t>
            </a:r>
            <a:r>
              <a:rPr lang="uk-UA" dirty="0" err="1" smtClean="0"/>
              <a:t>housing</a:t>
            </a:r>
            <a:r>
              <a:rPr lang="uk-UA" dirty="0" smtClean="0"/>
              <a:t> </a:t>
            </a:r>
            <a:r>
              <a:rPr lang="uk-UA" dirty="0" err="1" smtClean="0"/>
              <a:t>terms</a:t>
            </a:r>
            <a:r>
              <a:rPr lang="uk-UA" dirty="0" smtClean="0"/>
              <a:t>, </a:t>
            </a:r>
            <a:r>
              <a:rPr lang="uk-UA" dirty="0" err="1" smtClean="0"/>
              <a:t>material</a:t>
            </a:r>
            <a:r>
              <a:rPr lang="uk-UA" dirty="0" smtClean="0"/>
              <a:t> </a:t>
            </a:r>
            <a:r>
              <a:rPr lang="uk-UA" dirty="0" err="1" smtClean="0"/>
              <a:t>welfare</a:t>
            </a:r>
            <a:r>
              <a:rPr lang="uk-UA" dirty="0" smtClean="0"/>
              <a:t>, </a:t>
            </a:r>
            <a:r>
              <a:rPr lang="uk-UA" dirty="0" err="1" smtClean="0"/>
              <a:t>level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quality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f</a:t>
            </a:r>
            <a:r>
              <a:rPr lang="en-US" dirty="0" err="1" smtClean="0"/>
              <a:t>oo</a:t>
            </a:r>
            <a:r>
              <a:rPr lang="uk-UA" dirty="0" smtClean="0"/>
              <a:t>d, </a:t>
            </a:r>
            <a:r>
              <a:rPr lang="uk-UA" dirty="0" err="1" smtClean="0"/>
              <a:t>rest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etc</a:t>
            </a:r>
            <a:r>
              <a:rPr lang="uk-UA" dirty="0" smtClean="0"/>
              <a:t>.)</a:t>
            </a:r>
            <a:endParaRPr lang="ru-RU" dirty="0" smtClean="0"/>
          </a:p>
          <a:p>
            <a:r>
              <a:rPr lang="uk-UA" b="1" dirty="0" smtClean="0"/>
              <a:t>2. Social-biological </a:t>
            </a:r>
            <a:r>
              <a:rPr lang="uk-UA" b="1" dirty="0" err="1" smtClean="0"/>
              <a:t>factors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age</a:t>
            </a:r>
            <a:r>
              <a:rPr lang="uk-UA" dirty="0" smtClean="0"/>
              <a:t>, </a:t>
            </a:r>
            <a:r>
              <a:rPr lang="uk-UA" dirty="0" err="1" smtClean="0"/>
              <a:t>sex</a:t>
            </a:r>
            <a:r>
              <a:rPr lang="en-US" dirty="0" smtClean="0"/>
              <a:t>,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inherited</a:t>
            </a:r>
            <a:r>
              <a:rPr lang="uk-UA" dirty="0" smtClean="0"/>
              <a:t> </a:t>
            </a:r>
            <a:r>
              <a:rPr lang="uk-UA" dirty="0" err="1" smtClean="0"/>
              <a:t>diseases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etc</a:t>
            </a:r>
            <a:r>
              <a:rPr lang="uk-UA" dirty="0" smtClean="0"/>
              <a:t>).</a:t>
            </a:r>
            <a:endParaRPr lang="ru-RU" dirty="0" smtClean="0"/>
          </a:p>
          <a:p>
            <a:r>
              <a:rPr lang="uk-UA" b="1" dirty="0" smtClean="0"/>
              <a:t>3. </a:t>
            </a:r>
            <a:r>
              <a:rPr lang="uk-UA" b="1" dirty="0" err="1" smtClean="0"/>
              <a:t>Ecological</a:t>
            </a:r>
            <a:r>
              <a:rPr lang="uk-UA" b="1" dirty="0" smtClean="0"/>
              <a:t> </a:t>
            </a:r>
            <a:r>
              <a:rPr lang="uk-UA" b="1" dirty="0" err="1" smtClean="0"/>
              <a:t>and</a:t>
            </a:r>
            <a:r>
              <a:rPr lang="uk-UA" b="1" dirty="0" smtClean="0"/>
              <a:t> natural-climatic </a:t>
            </a:r>
            <a:r>
              <a:rPr lang="uk-UA" b="1" dirty="0" err="1" smtClean="0"/>
              <a:t>factors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contamination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environment</a:t>
            </a:r>
            <a:r>
              <a:rPr lang="uk-UA" dirty="0" smtClean="0"/>
              <a:t>, </a:t>
            </a:r>
            <a:r>
              <a:rPr lang="uk-UA" dirty="0" err="1" smtClean="0"/>
              <a:t>average</a:t>
            </a:r>
            <a:r>
              <a:rPr lang="uk-UA" dirty="0" smtClean="0"/>
              <a:t> </a:t>
            </a:r>
            <a:r>
              <a:rPr lang="uk-UA" dirty="0" err="1" smtClean="0"/>
              <a:t>annual</a:t>
            </a:r>
            <a:r>
              <a:rPr lang="uk-UA" dirty="0" smtClean="0"/>
              <a:t> </a:t>
            </a:r>
            <a:r>
              <a:rPr lang="uk-UA" dirty="0" err="1" smtClean="0"/>
              <a:t>temperature</a:t>
            </a:r>
            <a:r>
              <a:rPr lang="uk-UA" dirty="0" smtClean="0"/>
              <a:t>, </a:t>
            </a:r>
            <a:r>
              <a:rPr lang="uk-UA" dirty="0" err="1" smtClean="0"/>
              <a:t>presence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natural</a:t>
            </a:r>
            <a:r>
              <a:rPr lang="uk-UA" b="1" dirty="0" smtClean="0"/>
              <a:t>-</a:t>
            </a:r>
            <a:r>
              <a:rPr lang="uk-UA" dirty="0" smtClean="0"/>
              <a:t>climatic</a:t>
            </a:r>
            <a:r>
              <a:rPr lang="uk-UA" b="1" dirty="0" smtClean="0"/>
              <a:t> </a:t>
            </a:r>
            <a:r>
              <a:rPr lang="uk-UA" dirty="0" err="1" smtClean="0"/>
              <a:t>extreme</a:t>
            </a:r>
            <a:r>
              <a:rPr lang="uk-UA" dirty="0" smtClean="0"/>
              <a:t> </a:t>
            </a:r>
            <a:r>
              <a:rPr lang="uk-UA" dirty="0" err="1" smtClean="0"/>
              <a:t>factors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etc</a:t>
            </a:r>
            <a:r>
              <a:rPr lang="uk-UA" dirty="0" smtClean="0"/>
              <a:t>).</a:t>
            </a:r>
            <a:endParaRPr lang="ru-RU" dirty="0" smtClean="0"/>
          </a:p>
          <a:p>
            <a:r>
              <a:rPr lang="uk-UA" b="1" dirty="0" smtClean="0"/>
              <a:t>4. </a:t>
            </a:r>
            <a:r>
              <a:rPr lang="uk-UA" b="1" dirty="0" err="1" smtClean="0"/>
              <a:t>Organizational</a:t>
            </a:r>
            <a:r>
              <a:rPr lang="uk-UA" b="1" dirty="0" smtClean="0"/>
              <a:t> </a:t>
            </a:r>
            <a:r>
              <a:rPr lang="uk-UA" b="1" dirty="0" err="1" smtClean="0"/>
              <a:t>or</a:t>
            </a:r>
            <a:r>
              <a:rPr lang="uk-UA" b="1" dirty="0" smtClean="0"/>
              <a:t> </a:t>
            </a:r>
            <a:r>
              <a:rPr lang="uk-UA" b="1" dirty="0" err="1" smtClean="0"/>
              <a:t>medical</a:t>
            </a:r>
            <a:r>
              <a:rPr lang="uk-UA" b="1" dirty="0" smtClean="0"/>
              <a:t> </a:t>
            </a:r>
            <a:r>
              <a:rPr lang="uk-UA" b="1" dirty="0" err="1" smtClean="0"/>
              <a:t>factors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material</a:t>
            </a:r>
            <a:r>
              <a:rPr lang="uk-UA" dirty="0" smtClean="0"/>
              <a:t> well-</a:t>
            </a:r>
            <a:r>
              <a:rPr lang="uk-UA" dirty="0" err="1" smtClean="0"/>
              <a:t>being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 </a:t>
            </a:r>
            <a:r>
              <a:rPr lang="uk-UA" dirty="0" err="1" smtClean="0"/>
              <a:t>by</a:t>
            </a:r>
            <a:r>
              <a:rPr lang="uk-UA" dirty="0" smtClean="0"/>
              <a:t> </a:t>
            </a:r>
            <a:r>
              <a:rPr lang="uk-UA" dirty="0" err="1" smtClean="0"/>
              <a:t>medicare</a:t>
            </a:r>
            <a:r>
              <a:rPr lang="uk-UA" dirty="0" smtClean="0"/>
              <a:t>, </a:t>
            </a:r>
            <a:r>
              <a:rPr lang="uk-UA" dirty="0" err="1" smtClean="0"/>
              <a:t>quality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medicare</a:t>
            </a:r>
            <a:r>
              <a:rPr lang="uk-UA" dirty="0" smtClean="0"/>
              <a:t>, </a:t>
            </a:r>
            <a:r>
              <a:rPr lang="uk-UA" dirty="0" err="1" smtClean="0"/>
              <a:t>availability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medical-social </a:t>
            </a:r>
            <a:r>
              <a:rPr lang="uk-UA" dirty="0" err="1" smtClean="0"/>
              <a:t>help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etc</a:t>
            </a:r>
            <a:r>
              <a:rPr lang="uk-UA" dirty="0" smtClean="0"/>
              <a:t>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 err="1" smtClean="0"/>
              <a:t>The</a:t>
            </a:r>
            <a:r>
              <a:rPr lang="uk-UA" sz="2700" dirty="0" smtClean="0"/>
              <a:t> </a:t>
            </a:r>
            <a:r>
              <a:rPr lang="uk-UA" sz="2700" dirty="0" err="1" smtClean="0"/>
              <a:t>academician</a:t>
            </a:r>
            <a:r>
              <a:rPr lang="uk-UA" sz="2700" dirty="0" smtClean="0"/>
              <a:t> RAMN </a:t>
            </a:r>
            <a:r>
              <a:rPr lang="uk-UA" sz="2700" dirty="0" err="1" smtClean="0"/>
              <a:t>of</a:t>
            </a:r>
            <a:r>
              <a:rPr lang="uk-UA" sz="2700" dirty="0" smtClean="0"/>
              <a:t> </a:t>
            </a:r>
            <a:r>
              <a:rPr lang="uk-UA" sz="2700" dirty="0" err="1" smtClean="0"/>
              <a:t>Y.P.Lisitsin</a:t>
            </a:r>
            <a:r>
              <a:rPr lang="uk-UA" sz="2700" dirty="0" smtClean="0"/>
              <a:t> </a:t>
            </a:r>
            <a:r>
              <a:rPr lang="en-US" sz="2700" dirty="0" smtClean="0"/>
              <a:t>proposed</a:t>
            </a:r>
            <a:r>
              <a:rPr lang="uk-UA" sz="2700" dirty="0" smtClean="0"/>
              <a:t> a </a:t>
            </a:r>
            <a:r>
              <a:rPr lang="uk-UA" sz="2700" dirty="0" err="1" smtClean="0"/>
              <a:t>next</a:t>
            </a:r>
            <a:r>
              <a:rPr lang="uk-UA" sz="2700" dirty="0" smtClean="0"/>
              <a:t> </a:t>
            </a:r>
            <a:r>
              <a:rPr lang="uk-UA" sz="2700" dirty="0" err="1" smtClean="0"/>
              <a:t>grouping</a:t>
            </a:r>
            <a:r>
              <a:rPr lang="uk-UA" sz="2700" dirty="0" smtClean="0"/>
              <a:t> </a:t>
            </a:r>
            <a:r>
              <a:rPr lang="uk-UA" sz="2700" dirty="0" err="1" smtClean="0"/>
              <a:t>health</a:t>
            </a:r>
            <a:r>
              <a:rPr lang="uk-UA" sz="2700" dirty="0" smtClean="0"/>
              <a:t> </a:t>
            </a:r>
            <a:r>
              <a:rPr lang="en-US" sz="2700" dirty="0" err="1" smtClean="0"/>
              <a:t>ri</a:t>
            </a:r>
            <a:r>
              <a:rPr lang="uk-UA" sz="2700" dirty="0" err="1" smtClean="0"/>
              <a:t>sk</a:t>
            </a:r>
            <a:r>
              <a:rPr lang="uk-UA" sz="2700" dirty="0" smtClean="0"/>
              <a:t> </a:t>
            </a:r>
            <a:r>
              <a:rPr lang="uk-UA" sz="2700" dirty="0" err="1" smtClean="0"/>
              <a:t>factors</a:t>
            </a:r>
            <a:r>
              <a:rPr lang="uk-UA" sz="2700" dirty="0" smtClean="0"/>
              <a:t> (</a:t>
            </a:r>
            <a:r>
              <a:rPr lang="uk-UA" sz="2700" dirty="0" err="1" smtClean="0"/>
              <a:t>table</a:t>
            </a:r>
            <a:r>
              <a:rPr lang="uk-UA" sz="2700" dirty="0" smtClean="0"/>
              <a:t>. 1.1).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92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2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Sphere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influence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factors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health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 smtClean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Groups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factors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risk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Specific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gravity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%)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factors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uk-UA" sz="28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ife</a:t>
                      </a:r>
                      <a:r>
                        <a:rPr lang="en-US" sz="28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-style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Smoking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use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alcohol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unbalanced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nutrition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stress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situations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distresses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);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harmful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terms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labour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hypodinamia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bad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material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conditions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life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consumption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drugs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abuse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by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medications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flimsiness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families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loneliness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low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cultural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educational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high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urbanization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49-53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Genetics</a:t>
                      </a:r>
                      <a:r>
                        <a:rPr lang="uk-UA" sz="28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biology</a:t>
                      </a:r>
                      <a:r>
                        <a:rPr lang="uk-UA" sz="28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28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man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Predisposition to the inherited illnesses and to the so-called degenerative illnesses (inherited predisposition to the diseases)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18-22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External</a:t>
                      </a:r>
                      <a:r>
                        <a:rPr lang="uk-UA" sz="2800" dirty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latin typeface="Times New Roman CYR"/>
                          <a:ea typeface="Times New Roman"/>
                          <a:cs typeface="Times New Roman"/>
                        </a:rPr>
                        <a:t>environment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Contamination by carcinogens and other harmful matters of air, water, soil; sharp changes of the atmosphere; promoted helicosmic, magnetic and other radiations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17-20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Health</a:t>
                      </a:r>
                      <a:r>
                        <a:rPr lang="uk-UA" sz="28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protection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Uneffective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prophylactic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measures</a:t>
                      </a: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uk-UA" sz="1400" dirty="0" err="1">
                          <a:latin typeface="Times New Roman CYR"/>
                          <a:ea typeface="Times New Roman"/>
                          <a:cs typeface="Times New Roman"/>
                        </a:rPr>
                        <a:t>low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inopportuneness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medicare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8-10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AU" dirty="0" smtClean="0"/>
              <a:t>LIFESTYLE</a:t>
            </a:r>
            <a:br>
              <a:rPr lang="en-A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r>
              <a:rPr lang="en-US" sz="3500" dirty="0" smtClean="0"/>
              <a:t>A way of living of individuals, families (households), and societies, which they manifest in coping with their physical, psychological, social, and economic environments on a day-to-day basis.</a:t>
            </a:r>
            <a:br>
              <a:rPr lang="en-US" sz="3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 descr="healthy-life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572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F</a:t>
            </a:r>
            <a:r>
              <a:rPr lang="uk-UA" dirty="0" err="1" smtClean="0"/>
              <a:t>or</a:t>
            </a:r>
            <a:r>
              <a:rPr lang="uk-UA" dirty="0" smtClean="0"/>
              <a:t> </a:t>
            </a:r>
            <a:r>
              <a:rPr lang="uk-UA" dirty="0" err="1" smtClean="0"/>
              <a:t>estimation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public</a:t>
            </a:r>
            <a:r>
              <a:rPr lang="uk-UA" dirty="0" smtClean="0"/>
              <a:t> </a:t>
            </a:r>
            <a:r>
              <a:rPr lang="uk-UA" dirty="0" err="1" smtClean="0"/>
              <a:t>health</a:t>
            </a:r>
            <a:r>
              <a:rPr lang="uk-UA" dirty="0" smtClean="0"/>
              <a:t> WOHP </a:t>
            </a:r>
            <a:r>
              <a:rPr lang="uk-UA" dirty="0" err="1" smtClean="0"/>
              <a:t>recommends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following</a:t>
            </a:r>
            <a:r>
              <a:rPr lang="uk-UA" dirty="0" smtClean="0"/>
              <a:t> </a:t>
            </a:r>
            <a:r>
              <a:rPr lang="uk-UA" dirty="0" err="1" smtClean="0"/>
              <a:t>indexes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1. </a:t>
            </a:r>
            <a:r>
              <a:rPr lang="uk-UA" dirty="0" err="1" smtClean="0"/>
              <a:t>Deduction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gross</a:t>
            </a:r>
            <a:r>
              <a:rPr lang="uk-UA" dirty="0" smtClean="0"/>
              <a:t> </a:t>
            </a:r>
            <a:r>
              <a:rPr lang="uk-UA" dirty="0" err="1" smtClean="0"/>
              <a:t>national</a:t>
            </a:r>
            <a:r>
              <a:rPr lang="uk-UA" dirty="0" smtClean="0"/>
              <a:t> </a:t>
            </a:r>
            <a:r>
              <a:rPr lang="uk-UA" dirty="0" err="1" smtClean="0"/>
              <a:t>product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health</a:t>
            </a:r>
            <a:r>
              <a:rPr lang="uk-UA" dirty="0" smtClean="0"/>
              <a:t> </a:t>
            </a:r>
            <a:r>
              <a:rPr lang="uk-UA" dirty="0" err="1" smtClean="0"/>
              <a:t>protection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2. </a:t>
            </a:r>
            <a:r>
              <a:rPr lang="uk-UA" dirty="0" err="1" smtClean="0"/>
              <a:t>Availability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primary</a:t>
            </a:r>
            <a:r>
              <a:rPr lang="uk-UA" dirty="0" smtClean="0"/>
              <a:t> medico-social </a:t>
            </a:r>
            <a:r>
              <a:rPr lang="uk-UA" dirty="0" err="1" smtClean="0"/>
              <a:t>help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3. </a:t>
            </a:r>
            <a:r>
              <a:rPr lang="uk-UA" dirty="0" err="1" smtClean="0"/>
              <a:t>Scope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 </a:t>
            </a:r>
            <a:r>
              <a:rPr lang="uk-UA" dirty="0" err="1" smtClean="0"/>
              <a:t>by</a:t>
            </a:r>
            <a:r>
              <a:rPr lang="uk-UA" dirty="0" smtClean="0"/>
              <a:t> </a:t>
            </a:r>
            <a:r>
              <a:rPr lang="uk-UA" dirty="0" err="1" smtClean="0"/>
              <a:t>medicare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4. </a:t>
            </a:r>
            <a:r>
              <a:rPr lang="uk-UA" dirty="0" err="1" smtClean="0"/>
              <a:t>Level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immunization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5. </a:t>
            </a:r>
            <a:r>
              <a:rPr lang="uk-UA" dirty="0" err="1" smtClean="0"/>
              <a:t>Degree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inspection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pregnant</a:t>
            </a:r>
            <a:r>
              <a:rPr lang="uk-UA" dirty="0" smtClean="0"/>
              <a:t> </a:t>
            </a:r>
            <a:r>
              <a:rPr lang="uk-UA" dirty="0" err="1" smtClean="0"/>
              <a:t>by</a:t>
            </a:r>
            <a:r>
              <a:rPr lang="uk-UA" dirty="0" smtClean="0"/>
              <a:t> </a:t>
            </a:r>
            <a:r>
              <a:rPr lang="uk-UA" dirty="0" err="1" smtClean="0"/>
              <a:t>skilled</a:t>
            </a:r>
            <a:r>
              <a:rPr lang="uk-UA" dirty="0" smtClean="0"/>
              <a:t> </a:t>
            </a:r>
            <a:r>
              <a:rPr lang="uk-UA" dirty="0" err="1" smtClean="0"/>
              <a:t>personnel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6. </a:t>
            </a:r>
            <a:r>
              <a:rPr lang="uk-UA" dirty="0" err="1" smtClean="0"/>
              <a:t>State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nutrition</a:t>
            </a:r>
            <a:r>
              <a:rPr lang="uk-UA" dirty="0" smtClean="0"/>
              <a:t>, </a:t>
            </a:r>
            <a:r>
              <a:rPr lang="uk-UA" dirty="0" err="1" smtClean="0"/>
              <a:t>including</a:t>
            </a:r>
            <a:r>
              <a:rPr lang="uk-UA" dirty="0" smtClean="0"/>
              <a:t> </a:t>
            </a:r>
            <a:r>
              <a:rPr lang="uk-UA" dirty="0" err="1" smtClean="0"/>
              <a:t>nutrition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children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7. </a:t>
            </a:r>
            <a:r>
              <a:rPr lang="uk-UA" dirty="0" err="1" smtClean="0"/>
              <a:t>Level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child's</a:t>
            </a:r>
            <a:r>
              <a:rPr lang="uk-UA" dirty="0" smtClean="0"/>
              <a:t> </a:t>
            </a:r>
            <a:r>
              <a:rPr lang="uk-UA" dirty="0" err="1" smtClean="0"/>
              <a:t>death</a:t>
            </a:r>
            <a:r>
              <a:rPr lang="uk-UA" dirty="0" smtClean="0"/>
              <a:t> </a:t>
            </a:r>
            <a:r>
              <a:rPr lang="uk-UA" dirty="0" err="1" smtClean="0"/>
              <a:t>rate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8.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time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forthcoming</a:t>
            </a:r>
            <a:r>
              <a:rPr lang="uk-UA" dirty="0" smtClean="0"/>
              <a:t> </a:t>
            </a:r>
            <a:r>
              <a:rPr lang="uk-UA" dirty="0" err="1" smtClean="0"/>
              <a:t>life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9. </a:t>
            </a:r>
            <a:r>
              <a:rPr lang="uk-UA" dirty="0" err="1" smtClean="0"/>
              <a:t>Hygienic</a:t>
            </a:r>
            <a:r>
              <a:rPr lang="uk-UA" dirty="0" smtClean="0"/>
              <a:t> </a:t>
            </a:r>
            <a:r>
              <a:rPr lang="uk-UA" dirty="0" err="1" smtClean="0"/>
              <a:t>literacy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Health of population consists of: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1. Medico-demographic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dexe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s.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Indexes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morbidity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Indexes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disability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Indexes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dirty="0" smtClean="0"/>
              <a:t>is </a:t>
            </a:r>
            <a:r>
              <a:rPr lang="uk-UA" b="1" i="1" dirty="0" err="1" smtClean="0"/>
              <a:t>the</a:t>
            </a:r>
            <a:r>
              <a:rPr lang="uk-UA" b="1" i="1" dirty="0" smtClean="0"/>
              <a:t> </a:t>
            </a:r>
            <a:r>
              <a:rPr lang="uk-UA" b="1" i="1" dirty="0" err="1" smtClean="0"/>
              <a:t>complex</a:t>
            </a:r>
            <a:r>
              <a:rPr lang="uk-UA" b="1" i="1" dirty="0" smtClean="0"/>
              <a:t> </a:t>
            </a:r>
            <a:r>
              <a:rPr lang="uk-UA" b="1" i="1" dirty="0" err="1" smtClean="0"/>
              <a:t>of</a:t>
            </a:r>
            <a:r>
              <a:rPr lang="uk-UA" b="1" i="1" dirty="0" smtClean="0"/>
              <a:t> </a:t>
            </a:r>
            <a:r>
              <a:rPr lang="uk-UA" b="1" i="1" dirty="0" err="1" smtClean="0"/>
              <a:t>morphological</a:t>
            </a:r>
            <a:r>
              <a:rPr lang="uk-UA" b="1" i="1" dirty="0" smtClean="0"/>
              <a:t> </a:t>
            </a:r>
            <a:r>
              <a:rPr lang="uk-UA" b="1" i="1" dirty="0" err="1" smtClean="0"/>
              <a:t>and</a:t>
            </a:r>
            <a:r>
              <a:rPr lang="uk-UA" b="1" i="1" dirty="0" smtClean="0"/>
              <a:t> </a:t>
            </a:r>
            <a:r>
              <a:rPr lang="uk-UA" b="1" i="1" dirty="0" err="1" smtClean="0"/>
              <a:t>functional</a:t>
            </a:r>
            <a:r>
              <a:rPr lang="uk-UA" b="1" i="1" dirty="0" smtClean="0"/>
              <a:t> </a:t>
            </a:r>
            <a:r>
              <a:rPr lang="uk-UA" b="1" i="1" dirty="0" err="1" smtClean="0"/>
              <a:t>properties</a:t>
            </a:r>
            <a:r>
              <a:rPr lang="uk-UA" b="1" i="1" dirty="0" smtClean="0"/>
              <a:t> </a:t>
            </a:r>
            <a:r>
              <a:rPr lang="uk-UA" b="1" i="1" dirty="0" err="1" smtClean="0"/>
              <a:t>of</a:t>
            </a:r>
            <a:r>
              <a:rPr lang="uk-UA" b="1" i="1" dirty="0" smtClean="0"/>
              <a:t> </a:t>
            </a:r>
            <a:r>
              <a:rPr lang="uk-UA" b="1" i="1" dirty="0" err="1" smtClean="0"/>
              <a:t>organism</a:t>
            </a:r>
            <a:r>
              <a:rPr lang="uk-UA" b="1" i="1" dirty="0" smtClean="0"/>
              <a:t>, </a:t>
            </a:r>
            <a:r>
              <a:rPr lang="uk-UA" b="1" i="1" dirty="0" err="1" smtClean="0"/>
              <a:t>determining</a:t>
            </a:r>
            <a:r>
              <a:rPr lang="uk-UA" b="1" i="1" dirty="0" smtClean="0"/>
              <a:t> </a:t>
            </a:r>
            <a:r>
              <a:rPr lang="uk-UA" b="1" i="1" dirty="0" err="1" smtClean="0"/>
              <a:t>mass</a:t>
            </a:r>
            <a:r>
              <a:rPr lang="uk-UA" b="1" i="1" dirty="0" smtClean="0"/>
              <a:t>, </a:t>
            </a:r>
            <a:r>
              <a:rPr lang="uk-UA" b="1" i="1" dirty="0" err="1" smtClean="0"/>
              <a:t>closeness</a:t>
            </a:r>
            <a:r>
              <a:rPr lang="uk-UA" b="1" i="1" dirty="0" smtClean="0"/>
              <a:t>, </a:t>
            </a:r>
            <a:r>
              <a:rPr lang="uk-UA" b="1" i="1" dirty="0" err="1" smtClean="0"/>
              <a:t>form</a:t>
            </a:r>
            <a:r>
              <a:rPr lang="uk-UA" b="1" i="1" dirty="0" smtClean="0"/>
              <a:t> </a:t>
            </a:r>
            <a:r>
              <a:rPr lang="uk-UA" b="1" i="1" dirty="0" err="1" smtClean="0"/>
              <a:t>of</a:t>
            </a:r>
            <a:r>
              <a:rPr lang="uk-UA" b="1" i="1" dirty="0" smtClean="0"/>
              <a:t> </a:t>
            </a:r>
            <a:r>
              <a:rPr lang="uk-UA" b="1" i="1" dirty="0" err="1" smtClean="0"/>
              <a:t>body</a:t>
            </a:r>
            <a:r>
              <a:rPr lang="uk-UA" b="1" i="1" dirty="0" smtClean="0"/>
              <a:t>, structural-mechanical </a:t>
            </a:r>
            <a:r>
              <a:rPr lang="uk-UA" b="1" i="1" dirty="0" err="1" smtClean="0"/>
              <a:t>qualities</a:t>
            </a:r>
            <a:r>
              <a:rPr lang="uk-UA" b="1" i="1" dirty="0" smtClean="0"/>
              <a:t> </a:t>
            </a:r>
            <a:r>
              <a:rPr lang="uk-UA" b="1" i="1" dirty="0" err="1" smtClean="0"/>
              <a:t>and</a:t>
            </a:r>
            <a:r>
              <a:rPr lang="uk-UA" b="1" i="1" dirty="0" smtClean="0"/>
              <a:t> </a:t>
            </a:r>
            <a:r>
              <a:rPr lang="uk-UA" b="1" i="1" dirty="0" err="1" smtClean="0"/>
              <a:t>expressed</a:t>
            </a:r>
            <a:r>
              <a:rPr lang="uk-UA" b="1" i="1" dirty="0" smtClean="0"/>
              <a:t> </a:t>
            </a:r>
            <a:r>
              <a:rPr lang="uk-UA" b="1" i="1" dirty="0" err="1" smtClean="0"/>
              <a:t>by</a:t>
            </a:r>
            <a:r>
              <a:rPr lang="uk-UA" b="1" i="1" dirty="0" smtClean="0"/>
              <a:t> </a:t>
            </a:r>
            <a:r>
              <a:rPr lang="uk-UA" b="1" i="1" dirty="0" err="1" smtClean="0"/>
              <a:t>the</a:t>
            </a:r>
            <a:r>
              <a:rPr lang="uk-UA" b="1" i="1" dirty="0" smtClean="0"/>
              <a:t> </a:t>
            </a:r>
            <a:r>
              <a:rPr lang="uk-UA" b="1" i="1" dirty="0" err="1" smtClean="0"/>
              <a:t>supply</a:t>
            </a:r>
            <a:r>
              <a:rPr lang="uk-UA" b="1" i="1" dirty="0" smtClean="0"/>
              <a:t> </a:t>
            </a:r>
            <a:r>
              <a:rPr lang="uk-UA" b="1" i="1" dirty="0" err="1" smtClean="0"/>
              <a:t>of</a:t>
            </a:r>
            <a:r>
              <a:rPr lang="uk-UA" b="1" i="1" dirty="0" smtClean="0"/>
              <a:t> </a:t>
            </a:r>
            <a:r>
              <a:rPr lang="uk-UA" b="1" i="1" dirty="0" err="1" smtClean="0"/>
              <a:t>his</a:t>
            </a:r>
            <a:r>
              <a:rPr lang="uk-UA" b="1" i="1" dirty="0" smtClean="0"/>
              <a:t> </a:t>
            </a:r>
            <a:r>
              <a:rPr lang="uk-UA" b="1" i="1" dirty="0" err="1" smtClean="0"/>
              <a:t>physical</a:t>
            </a:r>
            <a:r>
              <a:rPr lang="uk-UA" b="1" i="1" dirty="0" smtClean="0"/>
              <a:t> </a:t>
            </a:r>
            <a:r>
              <a:rPr lang="uk-UA" b="1" i="1" dirty="0" err="1" smtClean="0"/>
              <a:t>forces</a:t>
            </a:r>
            <a:r>
              <a:rPr lang="uk-UA" b="1" i="1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качанные файл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020" y="1600200"/>
            <a:ext cx="4659436" cy="49971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basic</a:t>
            </a:r>
            <a:r>
              <a:rPr lang="uk-UA" dirty="0" smtClean="0"/>
              <a:t> </a:t>
            </a:r>
            <a:r>
              <a:rPr lang="uk-UA" dirty="0" err="1" smtClean="0"/>
              <a:t>signs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physical</a:t>
            </a:r>
            <a:r>
              <a:rPr lang="uk-UA" dirty="0" smtClean="0"/>
              <a:t> </a:t>
            </a:r>
            <a:r>
              <a:rPr lang="uk-UA" dirty="0" err="1" smtClean="0"/>
              <a:t>development</a:t>
            </a:r>
            <a:r>
              <a:rPr lang="uk-UA" dirty="0" smtClean="0"/>
              <a:t> </a:t>
            </a:r>
            <a:r>
              <a:rPr lang="uk-UA" dirty="0" err="1" smtClean="0"/>
              <a:t>are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1. </a:t>
            </a:r>
            <a:r>
              <a:rPr lang="uk-UA" dirty="0" err="1" smtClean="0"/>
              <a:t>Antropometric</a:t>
            </a:r>
            <a:r>
              <a:rPr lang="uk-UA" dirty="0" smtClean="0"/>
              <a:t>, </a:t>
            </a:r>
            <a:r>
              <a:rPr lang="uk-UA" dirty="0" err="1" smtClean="0"/>
              <a:t>which</a:t>
            </a:r>
            <a:r>
              <a:rPr lang="uk-UA" dirty="0" smtClean="0"/>
              <a:t> </a:t>
            </a:r>
            <a:r>
              <a:rPr lang="uk-UA" dirty="0" err="1" smtClean="0"/>
              <a:t>is</a:t>
            </a:r>
            <a:r>
              <a:rPr lang="uk-UA" dirty="0" smtClean="0"/>
              <a:t> </a:t>
            </a:r>
            <a:r>
              <a:rPr lang="uk-UA" dirty="0" err="1" smtClean="0"/>
              <a:t>based</a:t>
            </a:r>
            <a:r>
              <a:rPr lang="uk-UA" dirty="0" smtClean="0"/>
              <a:t> </a:t>
            </a:r>
            <a:r>
              <a:rPr lang="uk-UA" dirty="0" err="1" smtClean="0"/>
              <a:t>on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change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sizes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body</a:t>
            </a:r>
            <a:r>
              <a:rPr lang="uk-UA" dirty="0" smtClean="0"/>
              <a:t>, </a:t>
            </a:r>
            <a:r>
              <a:rPr lang="uk-UA" dirty="0" err="1" smtClean="0"/>
              <a:t>skeleton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man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including</a:t>
            </a:r>
            <a:r>
              <a:rPr lang="uk-UA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а) </a:t>
            </a:r>
            <a:r>
              <a:rPr lang="uk-UA" dirty="0" err="1" smtClean="0"/>
              <a:t>somatometric</a:t>
            </a:r>
            <a:r>
              <a:rPr lang="uk-UA" dirty="0" smtClean="0"/>
              <a:t> - </a:t>
            </a:r>
            <a:r>
              <a:rPr lang="uk-UA" dirty="0" err="1" smtClean="0"/>
              <a:t>sizes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body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its</a:t>
            </a:r>
            <a:r>
              <a:rPr lang="uk-UA" dirty="0" smtClean="0"/>
              <a:t> </a:t>
            </a:r>
            <a:r>
              <a:rPr lang="uk-UA" dirty="0" err="1" smtClean="0"/>
              <a:t>parts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б) </a:t>
            </a:r>
            <a:r>
              <a:rPr lang="uk-UA" dirty="0" err="1" smtClean="0"/>
              <a:t>osteometric</a:t>
            </a:r>
            <a:r>
              <a:rPr lang="uk-UA" dirty="0" smtClean="0"/>
              <a:t> - </a:t>
            </a:r>
            <a:r>
              <a:rPr lang="uk-UA" dirty="0" err="1" smtClean="0"/>
              <a:t>size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skeleton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its</a:t>
            </a:r>
            <a:r>
              <a:rPr lang="uk-UA" dirty="0" smtClean="0"/>
              <a:t> </a:t>
            </a:r>
            <a:r>
              <a:rPr lang="uk-UA" dirty="0" err="1" smtClean="0"/>
              <a:t>parts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в) </a:t>
            </a:r>
            <a:r>
              <a:rPr lang="uk-UA" dirty="0" err="1" smtClean="0"/>
              <a:t>kraniometric</a:t>
            </a:r>
            <a:r>
              <a:rPr lang="uk-UA" dirty="0" smtClean="0"/>
              <a:t> - </a:t>
            </a:r>
            <a:r>
              <a:rPr lang="uk-UA" dirty="0" err="1" smtClean="0"/>
              <a:t>sizes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skull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2. </a:t>
            </a:r>
            <a:r>
              <a:rPr lang="uk-UA" dirty="0" err="1" smtClean="0"/>
              <a:t>Antroposkopic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3. </a:t>
            </a:r>
            <a:r>
              <a:rPr lang="uk-UA" dirty="0" err="1" smtClean="0"/>
              <a:t>Physiometric</a:t>
            </a:r>
            <a:endParaRPr lang="ru-RU" dirty="0"/>
          </a:p>
        </p:txBody>
      </p:sp>
      <p:pic>
        <p:nvPicPr>
          <p:cNvPr id="4" name="Рисунок 3" descr="SittingAnthropometr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877189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5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Antropometric</a:t>
            </a:r>
            <a:r>
              <a:rPr lang="en-US" b="1" dirty="0" smtClean="0"/>
              <a:t> indexes – are used for control of </a:t>
            </a:r>
            <a:r>
              <a:rPr lang="en-US" b="1" dirty="0" err="1" smtClean="0"/>
              <a:t>children’physical</a:t>
            </a:r>
            <a:r>
              <a:rPr lang="en-US" b="1" dirty="0" smtClean="0"/>
              <a:t> development and efficiency of health measures.</a:t>
            </a:r>
            <a:endParaRPr lang="en-US" b="1" dirty="0"/>
          </a:p>
          <a:p>
            <a:endParaRPr lang="ru-RU" b="1" dirty="0"/>
          </a:p>
        </p:txBody>
      </p:sp>
      <p:pic>
        <p:nvPicPr>
          <p:cNvPr id="4" name="Рисунок 3" descr="PHYSICAL DEVELOPMENT TO 18 MONTHS.jpg"/>
          <p:cNvPicPr>
            <a:picLocks noChangeAspect="1"/>
          </p:cNvPicPr>
          <p:nvPr/>
        </p:nvPicPr>
        <p:blipFill>
          <a:blip r:embed="rId2" cstate="print"/>
          <a:srcRect l="9019" b="6682"/>
          <a:stretch>
            <a:fillRect/>
          </a:stretch>
        </p:blipFill>
        <p:spPr>
          <a:xfrm>
            <a:off x="539552" y="2132856"/>
            <a:ext cx="8364907" cy="4461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HEALTH?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"a state of complete physical, </a:t>
            </a:r>
          </a:p>
          <a:p>
            <a:pPr algn="ctr">
              <a:buNone/>
            </a:pPr>
            <a:r>
              <a:rPr lang="en-US" dirty="0" smtClean="0"/>
              <a:t>mental and social well-being and</a:t>
            </a:r>
          </a:p>
          <a:p>
            <a:pPr algn="ctr">
              <a:buNone/>
            </a:pPr>
            <a:r>
              <a:rPr lang="en-US" dirty="0" smtClean="0"/>
              <a:t> not merely </a:t>
            </a:r>
          </a:p>
          <a:p>
            <a:pPr algn="ctr">
              <a:buNone/>
            </a:pPr>
            <a:r>
              <a:rPr lang="en-US" dirty="0" smtClean="0"/>
              <a:t> the absence of disease </a:t>
            </a:r>
          </a:p>
          <a:p>
            <a:pPr algn="ctr">
              <a:buNone/>
            </a:pPr>
            <a:r>
              <a:rPr lang="en-US" dirty="0" smtClean="0"/>
              <a:t>or infirmity", </a:t>
            </a:r>
          </a:p>
          <a:p>
            <a:pPr algn="ctr">
              <a:buNone/>
            </a:pPr>
            <a:r>
              <a:rPr lang="en-US" dirty="0" smtClean="0"/>
              <a:t>as defined </a:t>
            </a:r>
          </a:p>
          <a:p>
            <a:pPr algn="r">
              <a:buNone/>
            </a:pPr>
            <a:r>
              <a:rPr lang="en-US" u="sng" dirty="0" smtClean="0"/>
              <a:t>World Health Organization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2857520" cy="235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Quality of life.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5043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Individuals’ perception of their position in life</a:t>
            </a:r>
          </a:p>
          <a:p>
            <a:pPr algn="ctr">
              <a:buNone/>
            </a:pPr>
            <a:r>
              <a:rPr lang="en-US" b="1" dirty="0" smtClean="0"/>
              <a:t>in the context of the culture and value systems</a:t>
            </a:r>
          </a:p>
          <a:p>
            <a:pPr algn="ctr">
              <a:buNone/>
            </a:pPr>
            <a:r>
              <a:rPr lang="en-US" b="1" dirty="0" smtClean="0"/>
              <a:t>in which they live and in relation to their</a:t>
            </a:r>
          </a:p>
          <a:p>
            <a:pPr algn="ctr">
              <a:buNone/>
            </a:pPr>
            <a:r>
              <a:rPr lang="en-US" b="1" dirty="0" smtClean="0"/>
              <a:t>goals, expectations, standards and concerns.</a:t>
            </a:r>
          </a:p>
        </p:txBody>
      </p:sp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rcRect b="11629"/>
          <a:stretch>
            <a:fillRect/>
          </a:stretch>
        </p:blipFill>
        <p:spPr>
          <a:xfrm>
            <a:off x="5000628" y="1643050"/>
            <a:ext cx="3786214" cy="500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4293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Quality of life.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5043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a broad ranging concept affected in a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complex way by the person's physical health,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psychological state, level of independence,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social relationships, personal beliefs and their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relationship to salient features of their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environment.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357718" cy="5072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4293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rcRect b="224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alth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WHO levels of health’ study: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643338" cy="55721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ethnic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 in the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continent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rank_Pop_H_Pyrami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478634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The focus of public health intervention is</a:t>
            </a:r>
          </a:p>
          <a:p>
            <a:pPr algn="ctr">
              <a:buNone/>
            </a:pPr>
            <a:r>
              <a:rPr lang="en-US" dirty="0" smtClean="0"/>
              <a:t> to improve health and quality of life </a:t>
            </a:r>
          </a:p>
          <a:p>
            <a:pPr algn="ctr">
              <a:buNone/>
            </a:pPr>
            <a:r>
              <a:rPr lang="en-US" dirty="0" smtClean="0"/>
              <a:t>through the prevention and treatment of </a:t>
            </a:r>
            <a:r>
              <a:rPr lang="en-US" u="sng" dirty="0" smtClean="0"/>
              <a:t>disease</a:t>
            </a:r>
            <a:r>
              <a:rPr lang="en-US" dirty="0" smtClean="0"/>
              <a:t> and other physical and mental</a:t>
            </a:r>
          </a:p>
          <a:p>
            <a:pPr algn="ctr">
              <a:buNone/>
            </a:pPr>
            <a:r>
              <a:rPr lang="en-US" dirty="0" smtClean="0"/>
              <a:t> health conditions, through </a:t>
            </a:r>
            <a:r>
              <a:rPr lang="en-US" u="sng" dirty="0" smtClean="0"/>
              <a:t>surveillance</a:t>
            </a:r>
            <a:r>
              <a:rPr lang="en-US" dirty="0" smtClean="0"/>
              <a:t> of cases and </a:t>
            </a:r>
          </a:p>
          <a:p>
            <a:pPr algn="ctr">
              <a:buNone/>
            </a:pPr>
            <a:r>
              <a:rPr lang="en-US" dirty="0" smtClean="0"/>
              <a:t>the promotion of healthy behaviors. 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" name="Рисунок 2" descr="dreamstime_7974598-Public-Heal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429001"/>
            <a:ext cx="700089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8286776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Promotion of </a:t>
            </a:r>
            <a:r>
              <a:rPr lang="en-US" u="sng" dirty="0" smtClean="0">
                <a:hlinkClick r:id="rId2"/>
              </a:rPr>
              <a:t>hand washing</a:t>
            </a:r>
            <a:r>
              <a:rPr lang="en-US" dirty="0" smtClean="0"/>
              <a:t> and </a:t>
            </a:r>
            <a:r>
              <a:rPr lang="en-US" u="sng" dirty="0" smtClean="0">
                <a:hlinkClick r:id="rId3"/>
              </a:rPr>
              <a:t>breastfeeding</a:t>
            </a:r>
            <a:r>
              <a:rPr lang="en-US" dirty="0" smtClean="0"/>
              <a:t>, </a:t>
            </a:r>
          </a:p>
          <a:p>
            <a:pPr>
              <a:buNone/>
            </a:pPr>
            <a:r>
              <a:rPr lang="en-US" dirty="0" smtClean="0"/>
              <a:t>delivery of </a:t>
            </a:r>
            <a:r>
              <a:rPr lang="en-US" u="sng" dirty="0" smtClean="0">
                <a:hlinkClick r:id="rId4"/>
              </a:rPr>
              <a:t>vaccinations</a:t>
            </a:r>
            <a:r>
              <a:rPr lang="en-US" dirty="0" smtClean="0"/>
              <a:t>, and distribution of</a:t>
            </a:r>
          </a:p>
          <a:p>
            <a:pPr>
              <a:buNone/>
            </a:pPr>
            <a:r>
              <a:rPr lang="en-US" u="sng" dirty="0" smtClean="0">
                <a:hlinkClick r:id="rId5"/>
              </a:rPr>
              <a:t>condoms</a:t>
            </a:r>
            <a:r>
              <a:rPr lang="en-US" dirty="0" smtClean="0"/>
              <a:t> to control the spread of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u="sng" dirty="0" smtClean="0">
                <a:hlinkClick r:id="rId6"/>
              </a:rPr>
              <a:t>sexually transmitted diseases</a:t>
            </a:r>
            <a:r>
              <a:rPr lang="en-US" dirty="0" smtClean="0"/>
              <a:t> are</a:t>
            </a:r>
          </a:p>
          <a:p>
            <a:pPr>
              <a:buNone/>
            </a:pPr>
            <a:r>
              <a:rPr lang="en-US" dirty="0" smtClean="0"/>
              <a:t> examples of common public</a:t>
            </a:r>
          </a:p>
          <a:p>
            <a:pPr>
              <a:buNone/>
            </a:pPr>
            <a:r>
              <a:rPr lang="en-US" dirty="0" smtClean="0"/>
              <a:t> health measures.</a:t>
            </a:r>
            <a:endParaRPr lang="ru-RU" dirty="0"/>
          </a:p>
        </p:txBody>
      </p:sp>
      <p:pic>
        <p:nvPicPr>
          <p:cNvPr id="5" name="Рисунок 4" descr="Dettol-8-steps-of-Handwash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805669"/>
            <a:ext cx="5929321" cy="405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alth_portal_cropp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1184</Words>
  <Application>Microsoft Office PowerPoint</Application>
  <PresentationFormat>Экран (4:3)</PresentationFormat>
  <Paragraphs>254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Social medicine and organization of health protection as science. Subject of method, meaning for practice of health protection </vt:lpstr>
      <vt:lpstr>PLAN.</vt:lpstr>
      <vt:lpstr>Слайд 3</vt:lpstr>
      <vt:lpstr>WHAT IS HEALTH?</vt:lpstr>
      <vt:lpstr>Слайд 5</vt:lpstr>
      <vt:lpstr>WHO levels of health’ study:</vt:lpstr>
      <vt:lpstr>Слайд 7</vt:lpstr>
      <vt:lpstr>Слайд 8</vt:lpstr>
      <vt:lpstr>Слайд 9</vt:lpstr>
      <vt:lpstr>The three main public health functions are: </vt:lpstr>
      <vt:lpstr>Notable public health campaigns: </vt:lpstr>
      <vt:lpstr>Слайд 12</vt:lpstr>
      <vt:lpstr>History of public health </vt:lpstr>
      <vt:lpstr>Слайд 14</vt:lpstr>
      <vt:lpstr>Слайд 15</vt:lpstr>
      <vt:lpstr>Слайд 16</vt:lpstr>
      <vt:lpstr> Black Death in Europe</vt:lpstr>
      <vt:lpstr>Слайд 18</vt:lpstr>
      <vt:lpstr>Слайд 19</vt:lpstr>
      <vt:lpstr>Слайд 20</vt:lpstr>
      <vt:lpstr>Слайд 21</vt:lpstr>
      <vt:lpstr> PUBLIC HEALTH ACHIEVEMENTS IN THE 20C.</vt:lpstr>
      <vt:lpstr> PUBLIC  HEALTH    ACHIEVEMENTS   IN THE 20C.</vt:lpstr>
      <vt:lpstr>Слайд 24</vt:lpstr>
      <vt:lpstr>These improvements included:</vt:lpstr>
      <vt:lpstr>Слайд 26</vt:lpstr>
      <vt:lpstr>Слайд 27</vt:lpstr>
      <vt:lpstr>Слайд 28</vt:lpstr>
      <vt:lpstr>Слайд 29</vt:lpstr>
      <vt:lpstr>Слайд 30</vt:lpstr>
      <vt:lpstr>What are the risk factors of diseases?</vt:lpstr>
      <vt:lpstr>GROUPS OF RISK FACTORS</vt:lpstr>
      <vt:lpstr>The academician RAMN of Y.P.Lisitsin proposed a next grouping health risk factors (table. 1.1). </vt:lpstr>
      <vt:lpstr>LIFESTYLE </vt:lpstr>
      <vt:lpstr>For estimation of public health WOHP recommends the following indexes:</vt:lpstr>
      <vt:lpstr>Health of population consists of:</vt:lpstr>
      <vt:lpstr>Physical development </vt:lpstr>
      <vt:lpstr>The basic signs of physical development are:</vt:lpstr>
      <vt:lpstr>Слайд 39</vt:lpstr>
      <vt:lpstr>Quality of life.</vt:lpstr>
      <vt:lpstr>Quality of life.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medicine and organization of health protection as science. Subject of method, meaning for practice of health protection</dc:title>
  <dc:creator>Администратор</dc:creator>
  <cp:lastModifiedBy>Пользователь Windows</cp:lastModifiedBy>
  <cp:revision>67</cp:revision>
  <dcterms:created xsi:type="dcterms:W3CDTF">2015-02-12T12:46:14Z</dcterms:created>
  <dcterms:modified xsi:type="dcterms:W3CDTF">2016-01-11T10:30:05Z</dcterms:modified>
</cp:coreProperties>
</file>