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341" r:id="rId3"/>
    <p:sldId id="258" r:id="rId4"/>
    <p:sldId id="347" r:id="rId5"/>
    <p:sldId id="348" r:id="rId6"/>
    <p:sldId id="349" r:id="rId7"/>
    <p:sldId id="259" r:id="rId8"/>
    <p:sldId id="350" r:id="rId9"/>
    <p:sldId id="261" r:id="rId10"/>
    <p:sldId id="262" r:id="rId11"/>
    <p:sldId id="263" r:id="rId12"/>
    <p:sldId id="264" r:id="rId13"/>
    <p:sldId id="257" r:id="rId14"/>
    <p:sldId id="265" r:id="rId15"/>
    <p:sldId id="266" r:id="rId16"/>
    <p:sldId id="356" r:id="rId17"/>
    <p:sldId id="357" r:id="rId18"/>
    <p:sldId id="359" r:id="rId19"/>
    <p:sldId id="366" r:id="rId20"/>
    <p:sldId id="367" r:id="rId21"/>
    <p:sldId id="368" r:id="rId22"/>
    <p:sldId id="369" r:id="rId23"/>
    <p:sldId id="272" r:id="rId24"/>
    <p:sldId id="273" r:id="rId25"/>
    <p:sldId id="371" r:id="rId26"/>
    <p:sldId id="372" r:id="rId27"/>
    <p:sldId id="373" r:id="rId28"/>
    <p:sldId id="374" r:id="rId29"/>
    <p:sldId id="375" r:id="rId30"/>
    <p:sldId id="3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3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71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великий об'єкт і два маленьких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1DEB-D6ED-4D97-A4BA-E7F1F0D1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701F3-289A-4082-A848-B2A725799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9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238"/>
          <a:stretch/>
        </p:blipFill>
        <p:spPr>
          <a:xfrm>
            <a:off x="0" y="0"/>
            <a:ext cx="914400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.ua/imgres?imgurl=http://zdd.1september.ru/2005/17/3.jpg&amp;imgrefurl=http://zdd.1september.ru/2005/17/2.htm&amp;usg=__V4Zg8qfeLUodQ2FSeYn0QBc6ZGA=&amp;h=356&amp;w=227&amp;sz=13&amp;hl=ru&amp;start=94&amp;tbnid=n9U9ohX6UIzmAM:&amp;tbnh=121&amp;tbnw=77&amp;prev=/images?q=%D1%82%D0%B8%D0%BF%D0%B8+%D0%BA%D0%BE%D0%BD%D1%81%D1%82%D0%B8%D1%82%D1%83%D1%86%D1%96%D1%97&amp;start=80&amp;gbv=2&amp;ndsp=20&amp;hl=ru&amp;sa=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www.budte-zdorovi.ru/files/foto/risk1.jpg" TargetMode="External"/><Relationship Id="rId2" Type="http://schemas.openxmlformats.org/officeDocument/2006/relationships/hyperlink" Target="http://mignews.com.ua/data/Articles/MainPhoto/286627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popmedic.ru/uploads/pictb/pb42.jpg" TargetMode="Externa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317972906_vr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35" cy="7143776"/>
          </a:xfrm>
          <a:prstGeom prst="rect">
            <a:avLst/>
          </a:prstGeom>
          <a:noFill/>
        </p:spPr>
      </p:pic>
      <p:sp>
        <p:nvSpPr>
          <p:cNvPr id="972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12" y="2571744"/>
            <a:ext cx="5429288" cy="271464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Социальная медицина и организация здравоохранения как наука. 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9033"/>
            <a:ext cx="1479550" cy="1367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0"/>
            <a:ext cx="8286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ЗАПОРОЖСКИЙ ГОСУДАРСТВЕННЫЙ МЕДИЦИНСКИЙ УНИВЕРСИТЕТ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Кафедра здравоохранения, социальной медицины и врачебно-трудовой экспертизы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396335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Лектор: </a:t>
            </a:r>
            <a:r>
              <a:rPr lang="ru-RU" sz="2400" dirty="0" err="1" smtClean="0">
                <a:latin typeface="Tahoma" pitchFamily="34" charset="0"/>
              </a:rPr>
              <a:t>д.мед.н</a:t>
            </a:r>
            <a:r>
              <a:rPr lang="ru-RU" sz="2400" dirty="0" smtClean="0">
                <a:latin typeface="Tahoma" pitchFamily="34" charset="0"/>
              </a:rPr>
              <a:t>., профессор </a:t>
            </a:r>
            <a:r>
              <a:rPr lang="ru-RU" sz="2400" dirty="0" err="1" smtClean="0">
                <a:latin typeface="Tahoma" pitchFamily="34" charset="0"/>
              </a:rPr>
              <a:t>Клименко</a:t>
            </a:r>
            <a:r>
              <a:rPr lang="ru-RU" sz="2400" dirty="0" smtClean="0">
                <a:latin typeface="Tahoma" pitchFamily="34" charset="0"/>
              </a:rPr>
              <a:t> Виктория Ивановна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42918"/>
            <a:ext cx="9144000" cy="1052512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Основные задачи социальной медицины</a:t>
            </a:r>
            <a:endParaRPr lang="ru-RU" sz="3200" b="1" i="1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962150"/>
            <a:ext cx="8893175" cy="489585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ru-RU" sz="2800" dirty="0" smtClean="0"/>
              <a:t>изучение состояния здоровья населения и процессов его воспроизведения ;  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/>
              <a:t>обеспечение всесторонней характеристики сдвигов (динамики), которые происходят в показателях здоровья населения страны в целом, а также на региональных уровнях, социально-экономических, </a:t>
            </a:r>
            <a:r>
              <a:rPr lang="ru-RU" sz="2800" dirty="0" err="1" smtClean="0"/>
              <a:t>эколого</a:t>
            </a:r>
            <a:r>
              <a:rPr lang="ru-RU" sz="2800" dirty="0" smtClean="0"/>
              <a:t>- географических зонах, населенных пунктах , отдельных коллективах;  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/>
              <a:t>научное раскрытие условий и факторов, которые приводят к положительных и отрицательных отклонений в состоянии здоровья разных социальных, </a:t>
            </a:r>
            <a:r>
              <a:rPr lang="ru-RU" sz="2800" dirty="0" err="1" smtClean="0"/>
              <a:t>возрастно</a:t>
            </a:r>
            <a:r>
              <a:rPr lang="ru-RU" sz="2800" dirty="0" smtClean="0"/>
              <a:t> - половых и других групп населения;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i="1" dirty="0" smtClean="0"/>
              <a:t>Основные задачи социальной медицины</a:t>
            </a:r>
            <a:endParaRPr lang="uk-UA" sz="3600" b="1" i="1" dirty="0" smtClean="0"/>
          </a:p>
        </p:txBody>
      </p:sp>
      <p:sp>
        <p:nvSpPr>
          <p:cNvPr id="229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282" y="1746250"/>
            <a:ext cx="8540750" cy="51117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800" dirty="0" smtClean="0"/>
              <a:t>разработка направлений оздоровления населения и определения принципов системы здравоохранения, его теоретических и организационных основ ;   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/>
              <a:t>анализ деятельности органов и учреждений здравоохранения, создание их рациональных структур и научное обоснование наиболее целесообразных форм организации работы, проведения реформирования и реструктуризации;  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800" dirty="0" smtClean="0"/>
              <a:t>создание </a:t>
            </a:r>
            <a:r>
              <a:rPr lang="ru-RU" sz="2800" dirty="0" err="1" smtClean="0"/>
              <a:t>разносрочных</a:t>
            </a:r>
            <a:r>
              <a:rPr lang="ru-RU" sz="2800" dirty="0" smtClean="0"/>
              <a:t> прогнозов и планов развития системы здравоохранения с целью проведения целенаправленных мероприятий по поддержанию надлежащего уровня здоровья населения.</a:t>
            </a:r>
          </a:p>
          <a:p>
            <a:pPr>
              <a:lnSpc>
                <a:spcPct val="80000"/>
              </a:lnSpc>
              <a:defRPr/>
            </a:pPr>
            <a:endParaRPr lang="uk-UA" sz="2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C:\Users\User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33600"/>
            <a:ext cx="5318134" cy="215265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5300" b="1" dirty="0" smtClean="0">
                <a:solidFill>
                  <a:srgbClr val="FF0000"/>
                </a:solidFill>
                <a:cs typeface="Times New Roman" pitchFamily="18" charset="0"/>
              </a:rPr>
              <a:t>“</a:t>
            </a:r>
            <a:r>
              <a:rPr lang="en-US" sz="5300" b="1" dirty="0" err="1" smtClean="0">
                <a:solidFill>
                  <a:srgbClr val="FF0000"/>
                </a:solidFill>
                <a:cs typeface="Times New Roman" pitchFamily="18" charset="0"/>
              </a:rPr>
              <a:t>Valetudo</a:t>
            </a:r>
            <a:r>
              <a:rPr lang="en-US" sz="5300" b="1" dirty="0" smtClean="0">
                <a:solidFill>
                  <a:srgbClr val="FF0000"/>
                </a:solidFill>
                <a:cs typeface="Times New Roman" pitchFamily="18" charset="0"/>
              </a:rPr>
              <a:t> magnum </a:t>
            </a:r>
            <a:r>
              <a:rPr lang="en-US" sz="5300" b="1" dirty="0" err="1" smtClean="0">
                <a:solidFill>
                  <a:srgbClr val="FF0000"/>
                </a:solidFill>
                <a:cs typeface="Times New Roman" pitchFamily="18" charset="0"/>
              </a:rPr>
              <a:t>bonum</a:t>
            </a:r>
            <a:r>
              <a:rPr lang="en-US" sz="53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cs typeface="Times New Roman" pitchFamily="18" charset="0"/>
              </a:rPr>
              <a:t>est</a:t>
            </a:r>
            <a:r>
              <a:rPr lang="uk-UA" sz="5300" b="1" dirty="0" smtClean="0">
                <a:solidFill>
                  <a:srgbClr val="FF0000"/>
                </a:solidFill>
                <a:cs typeface="Times New Roman" pitchFamily="18" charset="0"/>
              </a:rPr>
              <a:t>!” </a:t>
            </a:r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>Жизнь и здоровье - </a:t>
            </a:r>
            <a:r>
              <a:rPr lang="ru-RU" b="1" dirty="0" smtClean="0"/>
              <a:t>высшие человеческие ценности, здоровье является самым естественным благом человека.</a:t>
            </a:r>
            <a:endParaRPr lang="ru-RU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571612"/>
            <a:ext cx="4824413" cy="4673605"/>
          </a:xfrm>
        </p:spPr>
        <p:txBody>
          <a:bodyPr lIns="92075" tIns="46038" rIns="92075" bIns="46038">
            <a:normAutofit fontScale="55000" lnSpcReduction="20000"/>
          </a:bodyPr>
          <a:lstStyle/>
          <a:p>
            <a:pPr algn="ctr">
              <a:buNone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человека в уставе ВОЗ трактуется как состояние полного социального, психического и биологического благополучия, а не только отсутствие болезней и физических дефектов, как таковых.</a:t>
            </a:r>
            <a:endParaRPr lang="uk-UA" sz="5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dirty="0" smtClean="0"/>
          </a:p>
        </p:txBody>
      </p:sp>
      <p:pic>
        <p:nvPicPr>
          <p:cNvPr id="98307" name="Picture 4" descr="http://ezoportal.net/wp-content/uploads/2012/03/%D0%B7%D0%B4%D0%BE%D1%80%D0%BE%D0%B2%D1%8C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40020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52"/>
            <a:ext cx="8715404" cy="5026038"/>
          </a:xfrm>
        </p:spPr>
        <p:txBody>
          <a:bodyPr>
            <a:normAutofit lnSpcReduction="10000"/>
          </a:bodyPr>
          <a:lstStyle/>
          <a:p>
            <a:pPr indent="636588" algn="just">
              <a:lnSpc>
                <a:spcPct val="9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indent="636588" algn="just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Здоровье человека </a:t>
            </a:r>
            <a:r>
              <a:rPr lang="ru-RU" dirty="0" smtClean="0"/>
              <a:t>зависит от многих факторов, определяющими из которых являются: </a:t>
            </a:r>
          </a:p>
          <a:p>
            <a:pPr indent="636588" algn="just">
              <a:lnSpc>
                <a:spcPct val="90000"/>
              </a:lnSpc>
            </a:pPr>
            <a:r>
              <a:rPr lang="ru-RU" dirty="0" smtClean="0"/>
              <a:t>природные </a:t>
            </a:r>
          </a:p>
          <a:p>
            <a:pPr indent="636588" algn="just">
              <a:lnSpc>
                <a:spcPct val="90000"/>
              </a:lnSpc>
            </a:pPr>
            <a:r>
              <a:rPr lang="ru-RU" dirty="0" smtClean="0"/>
              <a:t>общественные </a:t>
            </a:r>
          </a:p>
          <a:p>
            <a:pPr indent="636588" algn="just">
              <a:lnSpc>
                <a:spcPct val="90000"/>
              </a:lnSpc>
            </a:pPr>
            <a:r>
              <a:rPr lang="ru-RU" dirty="0" smtClean="0"/>
              <a:t>генетические. </a:t>
            </a:r>
          </a:p>
          <a:p>
            <a:pPr indent="636588" algn="just">
              <a:lnSpc>
                <a:spcPct val="90000"/>
              </a:lnSpc>
              <a:buNone/>
            </a:pPr>
            <a:r>
              <a:rPr lang="ru-RU" dirty="0" smtClean="0"/>
              <a:t>Оно является неотъемлемым условием гармоничного развития людей и показателем уровня социально-экономического и культурного развития общества.</a:t>
            </a: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88066" name="Picture 2" descr="C:\Users\User\Desktop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72074"/>
            <a:ext cx="1785926" cy="1785926"/>
          </a:xfrm>
          <a:prstGeom prst="rect">
            <a:avLst/>
          </a:prstGeom>
          <a:noFill/>
        </p:spPr>
      </p:pic>
      <p:pic>
        <p:nvPicPr>
          <p:cNvPr id="88067" name="Picture 3" descr="C:\Users\User\Desktop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72075"/>
            <a:ext cx="2500329" cy="1785926"/>
          </a:xfrm>
          <a:prstGeom prst="rect">
            <a:avLst/>
          </a:prstGeom>
          <a:noFill/>
        </p:spPr>
      </p:pic>
      <p:pic>
        <p:nvPicPr>
          <p:cNvPr id="88068" name="Picture 4" descr="C:\Users\User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84" y="5072074"/>
            <a:ext cx="2286016" cy="1785926"/>
          </a:xfrm>
          <a:prstGeom prst="rect">
            <a:avLst/>
          </a:prstGeom>
          <a:noFill/>
        </p:spPr>
      </p:pic>
      <p:pic>
        <p:nvPicPr>
          <p:cNvPr id="88069" name="Picture 5" descr="C:\Users\User\Desktop\image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72074"/>
            <a:ext cx="2619375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Номер слайда 4"/>
          <p:cNvSpPr txBox="1">
            <a:spLocks noGrp="1"/>
          </p:cNvSpPr>
          <p:nvPr/>
        </p:nvSpPr>
        <p:spPr bwMode="auto">
          <a:xfrm>
            <a:off x="7275513" y="6572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uk-UA" sz="1400">
              <a:latin typeface="Arial" charset="0"/>
            </a:endParaRPr>
          </a:p>
        </p:txBody>
      </p:sp>
      <p:sp>
        <p:nvSpPr>
          <p:cNvPr id="107523" name="TextBox 17"/>
          <p:cNvSpPr txBox="1">
            <a:spLocks noChangeArrowheads="1"/>
          </p:cNvSpPr>
          <p:nvPr/>
        </p:nvSpPr>
        <p:spPr bwMode="auto">
          <a:xfrm>
            <a:off x="142844" y="642918"/>
            <a:ext cx="61436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важные детерминанты здоровья связаны с социально-экономическими условиями , в которых люди рождаются, живут, работают и стареют. </a:t>
            </a:r>
          </a:p>
          <a:p>
            <a:pPr indent="35877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мире существуют поразительные различия в здоровье, связанные с социально-экономическими детерминантами. Эти различия не являются приговором судьбы, а свидетельствуют о неэффективной политике. Они являются неприемлемыми и требуют решительных мер от правительств стран по их сокращению.</a:t>
            </a:r>
            <a:endParaRPr lang="uk-UA" sz="2400" b="1" dirty="0">
              <a:solidFill>
                <a:srgbClr val="231D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4" name="Picture 2" descr="http://www.who.int/entity/dg/chan/Dr-MChan86title-RGB-RU-V.jpg"/>
          <p:cNvPicPr>
            <a:picLocks noChangeAspect="1" noChangeArrowheads="1"/>
          </p:cNvPicPr>
          <p:nvPr/>
        </p:nvPicPr>
        <p:blipFill>
          <a:blip r:embed="rId2"/>
          <a:srcRect b="18439"/>
          <a:stretch>
            <a:fillRect/>
          </a:stretch>
        </p:blipFill>
        <p:spPr bwMode="auto">
          <a:xfrm>
            <a:off x="6372225" y="2143116"/>
            <a:ext cx="2771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857875" y="5715016"/>
            <a:ext cx="3286125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800" b="1" dirty="0" smtClean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ГЕНЕРАЛЬНЫЙ </a:t>
            </a:r>
            <a:r>
              <a:rPr lang="uk-UA" sz="18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ДИРЕКТОР </a:t>
            </a:r>
            <a:r>
              <a:rPr lang="uk-UA" sz="1800" b="1" dirty="0" smtClean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ВОЗ</a:t>
            </a:r>
            <a:endParaRPr lang="uk-UA" sz="1800" b="1" dirty="0">
              <a:solidFill>
                <a:schemeClr val="accent5">
                  <a:lumMod val="2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uk-UA" sz="18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МАРГАРЕТ ЧЕН</a:t>
            </a:r>
          </a:p>
        </p:txBody>
      </p:sp>
      <p:pic>
        <p:nvPicPr>
          <p:cNvPr id="87043" name="Picture 3" descr="C:\Users\User\Desktop\скачанные файл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352675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2870200" indent="-2870200"/>
            <a:r>
              <a:rPr lang="ru-RU" sz="3600" b="1" i="1">
                <a:latin typeface="Arial" pitchFamily="34" charset="0"/>
              </a:rPr>
              <a:t>Принято выделять </a:t>
            </a:r>
          </a:p>
          <a:p>
            <a:pPr marL="2870200" indent="-2870200"/>
            <a:r>
              <a:rPr lang="ru-RU" sz="3600" b="1" i="1">
                <a:latin typeface="Arial" pitchFamily="34" charset="0"/>
              </a:rPr>
              <a:t>4 уровня изучения здоровья:</a:t>
            </a:r>
          </a:p>
          <a:p>
            <a:pPr marL="2870200" indent="-2870200"/>
            <a:endParaRPr lang="ru-RU" sz="3600" b="1" i="1">
              <a:latin typeface="Arial" pitchFamily="34" charset="0"/>
            </a:endParaRPr>
          </a:p>
          <a:p>
            <a:pPr marL="2870200" indent="-2870200" algn="l"/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1-й уровень</a:t>
            </a:r>
            <a:r>
              <a:rPr lang="ru-RU" sz="3600" b="1">
                <a:latin typeface="Arial" pitchFamily="34" charset="0"/>
              </a:rPr>
              <a:t> — здоровье отдельного </a:t>
            </a:r>
            <a:r>
              <a:rPr lang="ru-RU" sz="3600" b="1" u="sng">
                <a:latin typeface="Arial" pitchFamily="34" charset="0"/>
              </a:rPr>
              <a:t>человека</a:t>
            </a:r>
          </a:p>
          <a:p>
            <a:pPr marL="2870200" indent="-2870200" algn="l"/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2-й уровень</a:t>
            </a:r>
            <a:r>
              <a:rPr lang="ru-RU" sz="3600" b="1">
                <a:latin typeface="Arial" pitchFamily="34" charset="0"/>
              </a:rPr>
              <a:t> — здоровье малых или   этнических групп — </a:t>
            </a:r>
            <a:r>
              <a:rPr lang="ru-RU" sz="3600" b="1" u="sng">
                <a:latin typeface="Arial" pitchFamily="34" charset="0"/>
              </a:rPr>
              <a:t>групповое 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812800" indent="-812800" algn="l">
              <a:tabLst>
                <a:tab pos="2425700" algn="l"/>
              </a:tabLst>
            </a:pPr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3-й уровень</a:t>
            </a:r>
            <a:r>
              <a:rPr lang="ru-RU" sz="3600" b="1">
                <a:latin typeface="Arial" pitchFamily="34" charset="0"/>
              </a:rPr>
              <a:t> — </a:t>
            </a:r>
            <a:r>
              <a:rPr lang="ru-RU" sz="3600" b="1" u="sng">
                <a:latin typeface="Arial" pitchFamily="34" charset="0"/>
              </a:rPr>
              <a:t>здоровье населения,</a:t>
            </a:r>
            <a:r>
              <a:rPr lang="ru-RU" sz="3600" b="1">
                <a:latin typeface="Arial" pitchFamily="34" charset="0"/>
              </a:rPr>
              <a:t> т.е. людей, проживающих на конкретной административно-территориальной единице (область, город, район и т.д.)</a:t>
            </a:r>
          </a:p>
          <a:p>
            <a:pPr marL="812800" indent="-812800" algn="l">
              <a:tabLst>
                <a:tab pos="2425700" algn="l"/>
              </a:tabLst>
            </a:pPr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4-й уровень</a:t>
            </a:r>
            <a:r>
              <a:rPr lang="ru-RU" sz="3600" b="1">
                <a:latin typeface="Arial" pitchFamily="34" charset="0"/>
              </a:rPr>
              <a:t> — </a:t>
            </a:r>
            <a:r>
              <a:rPr lang="ru-RU" sz="3600" b="1" u="sng">
                <a:latin typeface="Arial" pitchFamily="34" charset="0"/>
              </a:rPr>
              <a:t>общественное здоровье</a:t>
            </a:r>
            <a:r>
              <a:rPr lang="ru-RU" sz="3600" b="1">
                <a:latin typeface="Arial" pitchFamily="34" charset="0"/>
              </a:rPr>
              <a:t> — здоровье общества, населения страны, континента, мира, популяции в целом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>
              <a:defRPr/>
            </a:pPr>
            <a:r>
              <a:rPr lang="ru-RU" sz="3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ИНДИВИДУАЛЬНОЕ ЗДОРОВЬЕ</a:t>
            </a:r>
            <a:r>
              <a:rPr lang="ru-RU" sz="3600" b="1">
                <a:latin typeface="Arial" pitchFamily="34" charset="0"/>
              </a:rPr>
              <a:t> </a:t>
            </a:r>
          </a:p>
          <a:p>
            <a:pPr algn="l">
              <a:buFontTx/>
              <a:buChar char="-"/>
              <a:defRPr/>
            </a:pPr>
            <a:r>
              <a:rPr lang="ru-RU" sz="3400" b="1">
                <a:latin typeface="Arial" pitchFamily="34" charset="0"/>
              </a:rPr>
              <a:t>это не только отсутствие заболева-</a:t>
            </a:r>
          </a:p>
          <a:p>
            <a:pPr algn="l">
              <a:defRPr/>
            </a:pPr>
            <a:r>
              <a:rPr lang="ru-RU" sz="3400" b="1">
                <a:latin typeface="Arial" pitchFamily="34" charset="0"/>
              </a:rPr>
              <a:t>ния или физических дефектов, но и состояние организма, создающее оптимальное равновесие с окружаю-</a:t>
            </a:r>
          </a:p>
          <a:p>
            <a:pPr algn="l">
              <a:defRPr/>
            </a:pPr>
            <a:r>
              <a:rPr lang="ru-RU" sz="3400" b="1">
                <a:latin typeface="Arial" pitchFamily="34" charset="0"/>
              </a:rPr>
              <a:t>щей средой и активизирующее жизне-</a:t>
            </a:r>
          </a:p>
          <a:p>
            <a:pPr algn="l">
              <a:defRPr/>
            </a:pPr>
            <a:r>
              <a:rPr lang="ru-RU" sz="3400" b="1">
                <a:latin typeface="Arial" pitchFamily="34" charset="0"/>
              </a:rPr>
              <a:t>деятельность: трудовую, хозяйствен-</a:t>
            </a:r>
          </a:p>
          <a:p>
            <a:pPr algn="l">
              <a:defRPr/>
            </a:pPr>
            <a:r>
              <a:rPr lang="ru-RU" sz="3400" b="1">
                <a:latin typeface="Arial" pitchFamily="34" charset="0"/>
              </a:rPr>
              <a:t>но-бытовую, рекреационную, профес-</a:t>
            </a:r>
          </a:p>
          <a:p>
            <a:pPr algn="l">
              <a:defRPr/>
            </a:pPr>
            <a:r>
              <a:rPr lang="ru-RU" sz="3400" b="1">
                <a:latin typeface="Arial" pitchFamily="34" charset="0"/>
              </a:rPr>
              <a:t>сиональную активность, планирова-</a:t>
            </a:r>
          </a:p>
          <a:p>
            <a:pPr algn="l">
              <a:defRPr/>
            </a:pPr>
            <a:r>
              <a:rPr lang="ru-RU" sz="3400" b="1">
                <a:latin typeface="Arial" pitchFamily="34" charset="0"/>
              </a:rPr>
              <a:t>ние семьи,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266700" indent="546100" algn="l">
              <a:defRPr/>
            </a:pPr>
            <a:r>
              <a:rPr lang="ru-RU" sz="2800" i="1"/>
              <a:t> </a:t>
            </a:r>
            <a:r>
              <a:rPr lang="ru-RU" sz="3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ОБЩЕСТВЕННОЕ ЗДОРОВЬЕ</a:t>
            </a:r>
            <a:r>
              <a:rPr lang="ru-RU" sz="3600" b="1">
                <a:latin typeface="Arial" pitchFamily="34" charset="0"/>
              </a:rPr>
              <a:t> - важнейший экономический и социальный потенциал страны, обусловленный воздействием различных факторов окружающей среды и образа жизни населения, позволяющий обеспечить оптимальный уровень качества и безопасности жизни</a:t>
            </a:r>
          </a:p>
          <a:p>
            <a:pPr marL="266700" indent="546100" algn="r">
              <a:defRPr/>
            </a:pPr>
            <a:r>
              <a:rPr lang="ru-RU" sz="3600" b="1">
                <a:latin typeface="Arial" pitchFamily="34" charset="0"/>
              </a:rPr>
              <a:t>(Россия,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User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9892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План </a:t>
            </a:r>
            <a:r>
              <a:rPr lang="uk-UA" b="1" i="1" dirty="0" err="1" smtClean="0"/>
              <a:t>лекции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615262" cy="469742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</a:rPr>
              <a:t>Социальная медицина и организация здравоохранения как наука.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</a:rPr>
              <a:t>Медико-социальные проблемы и методология изучения здоровья населения.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</a:rPr>
              <a:t>Факторы, влияющие и обусловливают здоровье населения.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 dirty="0" smtClean="0">
                <a:latin typeface="Arial" pitchFamily="34" charset="0"/>
              </a:rPr>
              <a:t>Методы исследования в социальной медицине.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ru-RU" b="1" dirty="0" smtClean="0">
                <a:latin typeface="Arial" pitchFamily="34" charset="0"/>
              </a:rPr>
              <a:t>Показатель качества жизни и его составляющие.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180000" bIns="180000" anchor="ctr"/>
          <a:lstStyle/>
          <a:p>
            <a:r>
              <a:rPr lang="ru-RU" sz="3600" b="1">
                <a:latin typeface="Arial" pitchFamily="34" charset="0"/>
              </a:rPr>
              <a:t>Для </a:t>
            </a:r>
            <a:r>
              <a:rPr lang="ru-RU" sz="3600" b="1">
                <a:solidFill>
                  <a:schemeClr val="hlink"/>
                </a:solidFill>
                <a:latin typeface="Arial" pitchFamily="34" charset="0"/>
              </a:rPr>
              <a:t>оценки общественного здоровья</a:t>
            </a:r>
            <a:r>
              <a:rPr lang="ru-RU" sz="3600" b="1">
                <a:latin typeface="Arial" pitchFamily="34" charset="0"/>
              </a:rPr>
              <a:t> ВОЗ рекомендует следующие показатели:</a:t>
            </a:r>
          </a:p>
          <a:p>
            <a:pPr algn="l"/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1.</a:t>
            </a:r>
            <a:r>
              <a:rPr lang="ru-RU" sz="3600" b="1">
                <a:latin typeface="Arial" pitchFamily="34" charset="0"/>
              </a:rPr>
              <a:t> Отчисление валового националь-</a:t>
            </a:r>
          </a:p>
          <a:p>
            <a:pPr algn="l"/>
            <a:r>
              <a:rPr lang="ru-RU" sz="3600" b="1">
                <a:latin typeface="Arial" pitchFamily="34" charset="0"/>
              </a:rPr>
              <a:t>ного продукта на здравоохранение.</a:t>
            </a:r>
          </a:p>
          <a:p>
            <a:pPr algn="l"/>
            <a:r>
              <a:rPr lang="ru-RU" sz="3600" b="1">
                <a:solidFill>
                  <a:schemeClr val="hlink"/>
                </a:solidFill>
                <a:latin typeface="Arial" pitchFamily="34" charset="0"/>
              </a:rPr>
              <a:t>2.</a:t>
            </a:r>
            <a:r>
              <a:rPr lang="ru-RU" sz="3600" b="1">
                <a:latin typeface="Arial" pitchFamily="34" charset="0"/>
              </a:rPr>
              <a:t> Доступность первичной медико-социальной помощи.</a:t>
            </a:r>
          </a:p>
          <a:p>
            <a:pPr algn="l"/>
            <a:r>
              <a:rPr lang="ru-RU" sz="3600" b="1">
                <a:solidFill>
                  <a:schemeClr val="hlink"/>
                </a:solidFill>
                <a:latin typeface="Arial" pitchFamily="34" charset="0"/>
              </a:rPr>
              <a:t>3.</a:t>
            </a:r>
            <a:r>
              <a:rPr lang="ru-RU" sz="3600" b="1">
                <a:latin typeface="Arial" pitchFamily="34" charset="0"/>
              </a:rPr>
              <a:t> Охват населения медицинской помощью.</a:t>
            </a:r>
          </a:p>
          <a:p>
            <a:pPr algn="l"/>
            <a:r>
              <a:rPr lang="ru-RU" sz="3600" b="1">
                <a:solidFill>
                  <a:schemeClr val="hlink"/>
                </a:solidFill>
                <a:latin typeface="Arial" pitchFamily="34" charset="0"/>
              </a:rPr>
              <a:t>4.</a:t>
            </a:r>
            <a:r>
              <a:rPr lang="ru-RU" sz="3600" b="1">
                <a:latin typeface="Arial" pitchFamily="34" charset="0"/>
              </a:rPr>
              <a:t> Уровень иммунизации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355600" indent="-355600" algn="l"/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5.</a:t>
            </a:r>
            <a:r>
              <a:rPr lang="ru-RU" sz="3600" b="1">
                <a:latin typeface="Arial" pitchFamily="34" charset="0"/>
              </a:rPr>
              <a:t> Степень обследования беременных квалифицированным персоналом.</a:t>
            </a:r>
          </a:p>
          <a:p>
            <a:pPr marL="355600" indent="-355600" algn="l"/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6.</a:t>
            </a:r>
            <a:r>
              <a:rPr lang="ru-RU" sz="3600" b="1">
                <a:latin typeface="Arial" pitchFamily="34" charset="0"/>
              </a:rPr>
              <a:t> Состояние питания, в том числе питания детей.</a:t>
            </a:r>
          </a:p>
          <a:p>
            <a:pPr marL="355600" indent="-355600" algn="l"/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7.</a:t>
            </a:r>
            <a:r>
              <a:rPr lang="ru-RU" sz="3600" b="1">
                <a:latin typeface="Arial" pitchFamily="34" charset="0"/>
              </a:rPr>
              <a:t> Уровень детской смертности.</a:t>
            </a:r>
          </a:p>
          <a:p>
            <a:pPr marL="355600" indent="-355600" algn="l"/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8.</a:t>
            </a:r>
            <a:r>
              <a:rPr lang="ru-RU" sz="3600" b="1">
                <a:latin typeface="Arial" pitchFamily="34" charset="0"/>
              </a:rPr>
              <a:t> Средняя продолжительность предстоящей жизни.</a:t>
            </a:r>
          </a:p>
          <a:p>
            <a:pPr marL="355600" indent="-355600" algn="l"/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9.</a:t>
            </a:r>
            <a:r>
              <a:rPr lang="ru-RU" sz="3600" b="1">
                <a:latin typeface="Arial" pitchFamily="34" charset="0"/>
              </a:rPr>
              <a:t> Гигиеническая грамотность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533400" indent="-355600">
              <a:defRPr/>
            </a:pPr>
            <a:r>
              <a:rPr lang="ru-RU" sz="27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ИНДИКАТОРЫ ИЛИ ГРУППЫ ПОКАЗАТЕЛЕЙ </a:t>
            </a:r>
          </a:p>
          <a:p>
            <a:pPr marL="533400" indent="-355600">
              <a:defRPr/>
            </a:pPr>
            <a:r>
              <a:rPr lang="ru-RU" sz="27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ГРУППОВОГО ЗДОРОВЬЯ, ЗДОРОВЬЯ </a:t>
            </a:r>
          </a:p>
          <a:p>
            <a:pPr marL="533400" indent="-355600" algn="l">
              <a:defRPr/>
            </a:pPr>
            <a:r>
              <a:rPr lang="ru-RU" sz="27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НАСЕЛЕНИЯ И ОБЩЕСТВЕННОГО ЗДОРОВЬЯ</a:t>
            </a:r>
            <a:r>
              <a:rPr lang="ru-RU" sz="3600" b="1">
                <a:latin typeface="Arial" pitchFamily="34" charset="0"/>
              </a:rPr>
              <a:t> </a:t>
            </a:r>
          </a:p>
          <a:p>
            <a:pPr marL="533400" indent="-355600">
              <a:defRPr/>
            </a:pPr>
            <a:endParaRPr lang="ru-RU" sz="3600" b="1">
              <a:latin typeface="Arial" pitchFamily="34" charset="0"/>
            </a:endParaRPr>
          </a:p>
          <a:p>
            <a:pPr marL="533400" indent="-355600" algn="l">
              <a:defRPr/>
            </a:pPr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1)</a:t>
            </a:r>
            <a:r>
              <a:rPr lang="ru-RU" sz="3600" b="1">
                <a:latin typeface="Arial" pitchFamily="34" charset="0"/>
              </a:rPr>
              <a:t> Медико-демографические показатели.</a:t>
            </a:r>
          </a:p>
          <a:p>
            <a:pPr marL="533400" indent="-355600" algn="l">
              <a:defRPr/>
            </a:pPr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2)</a:t>
            </a:r>
            <a:r>
              <a:rPr lang="ru-RU" sz="3600" b="1">
                <a:latin typeface="Arial" pitchFamily="34" charset="0"/>
              </a:rPr>
              <a:t> Показатели заболеваемости.</a:t>
            </a:r>
          </a:p>
          <a:p>
            <a:pPr marL="533400" indent="-355600" algn="l">
              <a:defRPr/>
            </a:pPr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3)</a:t>
            </a:r>
            <a:r>
              <a:rPr lang="ru-RU" sz="3600" b="1">
                <a:latin typeface="Arial" pitchFamily="34" charset="0"/>
              </a:rPr>
              <a:t> Показатели инвалидности.</a:t>
            </a:r>
          </a:p>
          <a:p>
            <a:pPr marL="533400" indent="-355600" algn="l">
              <a:defRPr/>
            </a:pPr>
            <a:r>
              <a:rPr lang="ru-RU" sz="3600" b="1">
                <a:solidFill>
                  <a:schemeClr val="folHlink"/>
                </a:solidFill>
                <a:latin typeface="Arial" pitchFamily="34" charset="0"/>
              </a:rPr>
              <a:t>4)</a:t>
            </a:r>
            <a:r>
              <a:rPr lang="ru-RU" sz="3600" b="1">
                <a:latin typeface="Arial" pitchFamily="34" charset="0"/>
              </a:rPr>
              <a:t> Показатели физического развития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38325" y="836612"/>
            <a:ext cx="6734203" cy="473552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800" dirty="0" smtClean="0">
                <a:cs typeface="Times New Roman" pitchFamily="18" charset="0"/>
              </a:rPr>
              <a:t>		</a:t>
            </a:r>
            <a:r>
              <a:rPr lang="ru-RU" sz="2800" b="1" i="1" dirty="0" smtClean="0">
                <a:solidFill>
                  <a:srgbClr val="C00000"/>
                </a:solidFill>
              </a:rPr>
              <a:t>Здоровье определяется 2-мя группами факторов: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b="1" i="1" dirty="0" smtClean="0"/>
              <a:t>внутренними </a:t>
            </a:r>
            <a:r>
              <a:rPr lang="ru-RU" sz="2800" dirty="0" smtClean="0"/>
              <a:t>(генетические особенности организма, его конституция - фенотип в широком смысле этого слова)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i="1" dirty="0" smtClean="0"/>
              <a:t>внешними</a:t>
            </a:r>
            <a:r>
              <a:rPr lang="ru-RU" sz="2800" dirty="0" smtClean="0"/>
              <a:t>, обусловленными влиянием климата, этническими традициями, пищевыми привычками, экологическим благополучием окружающей среды, воздействием вредных факторов производства и другими.</a:t>
            </a:r>
          </a:p>
          <a:p>
            <a:pPr algn="just">
              <a:buNone/>
            </a:pPr>
            <a:endParaRPr lang="ru-RU" sz="2800" dirty="0" smtClean="0">
              <a:cs typeface="Times New Roman" pitchFamily="18" charset="0"/>
            </a:endParaRPr>
          </a:p>
          <a:p>
            <a:pPr eaLnBrk="1" hangingPunct="1"/>
            <a:endParaRPr lang="ru-RU" sz="2800" dirty="0" smtClean="0"/>
          </a:p>
        </p:txBody>
      </p:sp>
      <p:pic>
        <p:nvPicPr>
          <p:cNvPr id="113667" name="Picture 5" descr="3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>
            <a:off x="0" y="4365625"/>
            <a:ext cx="1328738" cy="2087563"/>
          </a:xfrm>
        </p:spPr>
      </p:pic>
      <p:pic>
        <p:nvPicPr>
          <p:cNvPr id="113668" name="Picture 11" descr="52500145"/>
          <p:cNvPicPr>
            <a:picLocks noChangeAspect="1" noChangeArrowheads="1"/>
          </p:cNvPicPr>
          <p:nvPr/>
        </p:nvPicPr>
        <p:blipFill>
          <a:blip r:embed="rId4">
            <a:lum contrast="66000"/>
          </a:blip>
          <a:srcRect/>
          <a:stretch>
            <a:fillRect/>
          </a:stretch>
        </p:blipFill>
        <p:spPr bwMode="auto">
          <a:xfrm>
            <a:off x="179388" y="188913"/>
            <a:ext cx="135096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7" descr="http://mysterygirls.ru/wp-content/uploads/2010/05/6465edjkfgfy7rhyryuei0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0"/>
            <a:ext cx="2876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348038" y="115888"/>
            <a:ext cx="5341937" cy="316865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sz="2600" dirty="0" smtClean="0">
                <a:cs typeface="Times New Roman" pitchFamily="18" charset="0"/>
              </a:rPr>
              <a:t>		</a:t>
            </a:r>
            <a:r>
              <a:rPr lang="ru-RU" sz="3600" dirty="0" smtClean="0"/>
              <a:t>Полное соответствие внешних и внутренних факторов - идеальная основа для формирования и сохранения здоровья.</a:t>
            </a:r>
          </a:p>
        </p:txBody>
      </p:sp>
      <p:sp>
        <p:nvSpPr>
          <p:cNvPr id="114692" name="Rectangle 3"/>
          <p:cNvSpPr txBox="1">
            <a:spLocks noChangeArrowheads="1"/>
          </p:cNvSpPr>
          <p:nvPr/>
        </p:nvSpPr>
        <p:spPr bwMode="auto">
          <a:xfrm>
            <a:off x="0" y="3141663"/>
            <a:ext cx="8893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</a:pPr>
            <a:r>
              <a:rPr lang="en-US" sz="2600" dirty="0">
                <a:latin typeface="Arial" charset="0"/>
                <a:cs typeface="Times New Roman" pitchFamily="18" charset="0"/>
              </a:rPr>
              <a:t>		</a:t>
            </a:r>
            <a:r>
              <a:rPr lang="ru-RU" sz="3600" dirty="0" smtClean="0"/>
              <a:t> Постоянно возникающие нарушения этого равновесия и являются причинами нарушения здоровья, особенно в тех случаях, когда отклонения во внешней среде выходят за пределы приспособительных, компенсаторных возможностей организма или популяции</a:t>
            </a:r>
            <a:r>
              <a:rPr lang="uk-UA" sz="3600" dirty="0" smtClean="0">
                <a:latin typeface="Arial" charset="0"/>
                <a:cs typeface="Times New Roman" pitchFamily="18" charset="0"/>
              </a:rPr>
              <a:t>.</a:t>
            </a:r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266700" algn="l">
              <a:defRPr/>
            </a:pPr>
            <a:r>
              <a:rPr lang="ru-RU" sz="3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ФАКТОРЫ РИСКА</a:t>
            </a:r>
            <a:r>
              <a:rPr lang="ru-RU" sz="3600" b="1">
                <a:latin typeface="Arial" pitchFamily="34" charset="0"/>
              </a:rPr>
              <a:t> — потенциально опасные для здоровья факторы поведенческого, биологического, генетического, экологического, социального характера, окружаю-</a:t>
            </a:r>
          </a:p>
          <a:p>
            <a:pPr marL="266700" algn="l">
              <a:defRPr/>
            </a:pPr>
            <a:r>
              <a:rPr lang="ru-RU" sz="3600" b="1">
                <a:latin typeface="Arial" pitchFamily="34" charset="0"/>
              </a:rPr>
              <a:t>щей и производственной среды, повышающие вероятность разви-</a:t>
            </a:r>
          </a:p>
          <a:p>
            <a:pPr marL="266700" algn="l">
              <a:defRPr/>
            </a:pPr>
            <a:r>
              <a:rPr lang="ru-RU" sz="3600" b="1">
                <a:latin typeface="Arial" pitchFamily="34" charset="0"/>
              </a:rPr>
              <a:t>тия заболеваний, их прогрессиро-</a:t>
            </a:r>
          </a:p>
          <a:p>
            <a:pPr marL="266700" algn="l">
              <a:defRPr/>
            </a:pPr>
            <a:r>
              <a:rPr lang="ru-RU" sz="3600" b="1">
                <a:latin typeface="Arial" pitchFamily="34" charset="0"/>
              </a:rPr>
              <a:t>вания и неблагоприятного исхода.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5" name="Picture 5" descr="Картинка 80 из 358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0"/>
            <a:ext cx="4302125" cy="4114800"/>
          </a:xfrm>
        </p:spPr>
      </p:pic>
      <p:pic>
        <p:nvPicPr>
          <p:cNvPr id="143367" name="Picture 7" descr="ri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 descr="Картинка 280 из 358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6" descr="Картинка 100 из 358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836613"/>
            <a:ext cx="54006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177800" indent="88900"/>
            <a:r>
              <a:rPr lang="ru-RU" sz="3600" b="1">
                <a:latin typeface="Arial" pitchFamily="34" charset="0"/>
              </a:rPr>
              <a:t>В отличие от непосредственных причин заболеваний (бактерии, вирусы, недостаток или избыток каких— либо микроэлементов и т.д.) </a:t>
            </a:r>
            <a:r>
              <a:rPr lang="ru-RU" sz="3600" b="1" i="1">
                <a:solidFill>
                  <a:srgbClr val="007CA8"/>
                </a:solidFill>
                <a:latin typeface="Arial" pitchFamily="34" charset="0"/>
              </a:rPr>
              <a:t>факторы риска действуют опосредованно, создают небла-   гоприятный фон</a:t>
            </a:r>
            <a:r>
              <a:rPr lang="ru-RU" sz="3600" b="1">
                <a:latin typeface="Arial" pitchFamily="34" charset="0"/>
              </a:rPr>
              <a:t> для возникнове-ния и дальнейшего развития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355600" indent="-355600">
              <a:defRPr/>
            </a:pPr>
            <a:r>
              <a:rPr lang="ru-RU" sz="3600" b="1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ФАКТОРЫ, ОПРЕДЕЛЯЮЩИЕ, ОБЩЕСТВЕННОЕ ЗДОРОВЬЕ :</a:t>
            </a:r>
          </a:p>
          <a:p>
            <a:pPr marL="355600" indent="-355600" algn="l">
              <a:defRPr/>
            </a:pPr>
            <a:r>
              <a:rPr lang="ru-RU" sz="3600" b="1" i="1">
                <a:solidFill>
                  <a:srgbClr val="FF66CC"/>
                </a:solidFill>
                <a:latin typeface="Arial" pitchFamily="34" charset="0"/>
              </a:rPr>
              <a:t>1.</a:t>
            </a:r>
            <a:r>
              <a:rPr lang="ru-RU" sz="3600" b="1" i="1">
                <a:solidFill>
                  <a:schemeClr val="tx2"/>
                </a:solidFill>
                <a:latin typeface="Arial" pitchFamily="34" charset="0"/>
              </a:rPr>
              <a:t> Социально-экономические факторы</a:t>
            </a:r>
            <a:r>
              <a:rPr lang="ru-RU" sz="3600" b="1">
                <a:latin typeface="Arial" pitchFamily="34" charset="0"/>
              </a:rPr>
              <a:t> (условия труда, жилищ-</a:t>
            </a:r>
          </a:p>
          <a:p>
            <a:pPr marL="355600" indent="-355600" algn="l">
              <a:defRPr/>
            </a:pPr>
            <a:r>
              <a:rPr lang="ru-RU" sz="3600" b="1">
                <a:latin typeface="Arial" pitchFamily="34" charset="0"/>
              </a:rPr>
              <a:t>   ные условия, материальное бла-</a:t>
            </a:r>
          </a:p>
          <a:p>
            <a:pPr marL="355600" indent="-355600" algn="l">
              <a:defRPr/>
            </a:pPr>
            <a:r>
              <a:rPr lang="ru-RU" sz="3600" b="1">
                <a:latin typeface="Arial" pitchFamily="34" charset="0"/>
              </a:rPr>
              <a:t>   госостояние, уровень и качество питания, отдых и т.д.)</a:t>
            </a:r>
          </a:p>
          <a:p>
            <a:pPr marL="355600" indent="-355600" algn="l">
              <a:defRPr/>
            </a:pPr>
            <a:r>
              <a:rPr lang="ru-RU" sz="3600" b="1">
                <a:solidFill>
                  <a:srgbClr val="FF66CC"/>
                </a:solidFill>
                <a:latin typeface="Arial" pitchFamily="34" charset="0"/>
              </a:rPr>
              <a:t>2.</a:t>
            </a:r>
            <a:r>
              <a:rPr lang="ru-RU" sz="3600" b="1">
                <a:latin typeface="Arial" pitchFamily="34" charset="0"/>
              </a:rPr>
              <a:t> </a:t>
            </a:r>
            <a:r>
              <a:rPr lang="ru-RU" sz="3600" b="1" i="1">
                <a:solidFill>
                  <a:schemeClr val="tx2"/>
                </a:solidFill>
                <a:latin typeface="Arial" pitchFamily="34" charset="0"/>
              </a:rPr>
              <a:t>Социально-биологические факторы</a:t>
            </a:r>
            <a:r>
              <a:rPr lang="ru-RU" sz="3600" b="1">
                <a:latin typeface="Arial" pitchFamily="34" charset="0"/>
              </a:rPr>
              <a:t> (возраст, пол, предрас-</a:t>
            </a:r>
          </a:p>
          <a:p>
            <a:pPr marL="355600" indent="-355600" algn="l">
              <a:defRPr/>
            </a:pPr>
            <a:r>
              <a:rPr lang="ru-RU" sz="3600" b="1">
                <a:latin typeface="Arial" pitchFamily="34" charset="0"/>
              </a:rPr>
              <a:t>   положенность к наследственным заболеваниям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pPr marL="266700" indent="-266700" algn="l"/>
            <a:r>
              <a:rPr lang="ru-RU" sz="3600" b="1" i="1">
                <a:solidFill>
                  <a:srgbClr val="FF66CC"/>
                </a:solidFill>
                <a:latin typeface="Arial" pitchFamily="34" charset="0"/>
              </a:rPr>
              <a:t>3.</a:t>
            </a:r>
            <a:r>
              <a:rPr lang="ru-RU" sz="3600" b="1">
                <a:latin typeface="Arial" pitchFamily="34" charset="0"/>
              </a:rPr>
              <a:t> </a:t>
            </a:r>
            <a:r>
              <a:rPr lang="ru-RU" sz="3600" b="1" i="1">
                <a:solidFill>
                  <a:schemeClr val="tx2"/>
                </a:solidFill>
                <a:latin typeface="Arial" pitchFamily="34" charset="0"/>
              </a:rPr>
              <a:t>Экологические и природно-климатические факторы</a:t>
            </a:r>
            <a:r>
              <a:rPr lang="ru-RU" sz="3600" b="1">
                <a:latin typeface="Arial" pitchFamily="34" charset="0"/>
              </a:rPr>
              <a:t> </a:t>
            </a:r>
            <a:r>
              <a:rPr lang="ru-RU" sz="3200" b="1">
                <a:latin typeface="Arial" pitchFamily="34" charset="0"/>
              </a:rPr>
              <a:t>(загрязнение среды обитания, среднегодовая температура, наличие экстремальных природно-климатических факторов и т.д.)</a:t>
            </a:r>
          </a:p>
          <a:p>
            <a:pPr marL="266700" indent="-266700" algn="l"/>
            <a:r>
              <a:rPr lang="ru-RU" sz="3600" b="1" i="1">
                <a:solidFill>
                  <a:srgbClr val="FF66CC"/>
                </a:solidFill>
                <a:latin typeface="Arial" pitchFamily="34" charset="0"/>
              </a:rPr>
              <a:t>4.</a:t>
            </a:r>
            <a:r>
              <a:rPr lang="ru-RU" sz="3600" b="1">
                <a:latin typeface="Arial" pitchFamily="34" charset="0"/>
              </a:rPr>
              <a:t> </a:t>
            </a:r>
            <a:r>
              <a:rPr lang="ru-RU" sz="3600" b="1" i="1">
                <a:solidFill>
                  <a:schemeClr val="tx2"/>
                </a:solidFill>
                <a:latin typeface="Arial" pitchFamily="34" charset="0"/>
              </a:rPr>
              <a:t>Организационные или медицинские факторы</a:t>
            </a:r>
            <a:r>
              <a:rPr lang="ru-RU" sz="3600" b="1">
                <a:latin typeface="Arial" pitchFamily="34" charset="0"/>
              </a:rPr>
              <a:t> </a:t>
            </a:r>
            <a:r>
              <a:rPr lang="ru-RU" sz="3200" b="1">
                <a:latin typeface="Arial" pitchFamily="34" charset="0"/>
              </a:rPr>
              <a:t>(обеспеченность населения медицинской помощью, качество медицинской помощи, доступность медико-социальной помощи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214290"/>
            <a:ext cx="7772400" cy="53308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sz="4000" dirty="0" smtClean="0">
                <a:cs typeface="Times New Roman" pitchFamily="18" charset="0"/>
              </a:rPr>
              <a:t>	</a:t>
            </a:r>
            <a:r>
              <a:rPr lang="ru-RU" sz="4000" b="1" i="1" dirty="0" smtClean="0"/>
              <a:t>Социальная медицина и организация здравоохранения - </a:t>
            </a:r>
            <a:r>
              <a:rPr lang="ru-RU" sz="4000" dirty="0" smtClean="0"/>
              <a:t>наука, изучающая социальные закономерности здоровья людей и обосновывает пути его улучшения через рациональную организацию здравоохранения.</a:t>
            </a:r>
          </a:p>
        </p:txBody>
      </p:sp>
      <p:sp>
        <p:nvSpPr>
          <p:cNvPr id="96258" name="AutoShape 2" descr="https://encrypted-tbn2.gstatic.com/images?q=tbn:ANd9GcTWKY__2MCBSSeKiYOFlIYKWj3jPqv2Nfm46hcxdIDSBex7Yz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0" name="AutoShape 4" descr="https://encrypted-tbn2.gstatic.com/images?q=tbn:ANd9GcTWKY__2MCBSSeKiYOFlIYKWj3jPqv2Nfm46hcxdIDSBex7Yz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1" name="Picture 5" descr="C:\Users\User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3914"/>
            <a:ext cx="9144000" cy="212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347663"/>
            <a:ext cx="10687050" cy="75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8000" tIns="180000" rIns="324000" bIns="180000" anchor="ctr"/>
          <a:lstStyle/>
          <a:p>
            <a:r>
              <a:rPr lang="ru-RU" sz="3600" b="1">
                <a:solidFill>
                  <a:srgbClr val="8811FF"/>
                </a:solidFill>
                <a:latin typeface="Arial" pitchFamily="34" charset="0"/>
              </a:rPr>
              <a:t>Социальная медицина  изучает</a:t>
            </a:r>
            <a:r>
              <a:rPr lang="ru-RU" sz="3200" b="1">
                <a:solidFill>
                  <a:srgbClr val="8811FF"/>
                </a:solidFill>
                <a:latin typeface="Arial" pitchFamily="34" charset="0"/>
              </a:rPr>
              <a:t>:</a:t>
            </a:r>
          </a:p>
          <a:p>
            <a:r>
              <a:rPr lang="ru-RU" sz="3600" b="1" i="1">
                <a:solidFill>
                  <a:srgbClr val="24006C"/>
                </a:solidFill>
                <a:latin typeface="Arial" pitchFamily="34" charset="0"/>
              </a:rPr>
              <a:t>воздействие социальных факторов и условий внешней среды на здоровье населения</a:t>
            </a:r>
            <a:r>
              <a:rPr lang="ru-RU" sz="3600" b="1">
                <a:latin typeface="Arial" pitchFamily="34" charset="0"/>
              </a:rPr>
              <a:t> </a:t>
            </a:r>
          </a:p>
          <a:p>
            <a:r>
              <a:rPr lang="ru-RU" sz="3600" b="1" u="sng">
                <a:latin typeface="Arial" pitchFamily="34" charset="0"/>
              </a:rPr>
              <a:t>с целью</a:t>
            </a:r>
            <a:r>
              <a:rPr lang="ru-RU" sz="3600" b="1">
                <a:latin typeface="Arial" pitchFamily="34" charset="0"/>
              </a:rPr>
              <a:t> разработки профилактических мер по оздоровлению населения и совершенствованию его </a:t>
            </a:r>
          </a:p>
          <a:p>
            <a:r>
              <a:rPr lang="ru-RU" sz="3600" b="1">
                <a:latin typeface="Arial" pitchFamily="34" charset="0"/>
              </a:rPr>
              <a:t>медицинского обслуживания</a:t>
            </a:r>
            <a:r>
              <a:rPr lang="ru-RU" sz="3200" b="1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Изучение дисциплины социальной медицины и организации здравоохранения</a:t>
            </a:r>
          </a:p>
        </p:txBody>
      </p:sp>
      <p:sp>
        <p:nvSpPr>
          <p:cNvPr id="1028" name="AutoShape 13"/>
          <p:cNvSpPr>
            <a:spLocks noChangeAspect="1" noChangeArrowheads="1" noTextEdit="1"/>
          </p:cNvSpPr>
          <p:nvPr/>
        </p:nvSpPr>
        <p:spPr bwMode="auto">
          <a:xfrm>
            <a:off x="215900" y="1557338"/>
            <a:ext cx="8893175" cy="53022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215900" y="1557338"/>
            <a:ext cx="36988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0" y="13906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28596" y="2000240"/>
            <a:ext cx="8328054" cy="4572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tabLst>
                <a:tab pos="22860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Дает знания, которые позволяют Вам грамотно обосновать и доказывать собственное мнение относительно: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процессов реформирования здравоохранения;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правильности организации труда на вашем рабочем месте;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справедливости оценки вашей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2775E-6 L 0.17309 -0.153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15352 L -2.77778E-7 -2.4277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2" grpId="1" animBg="1"/>
      <p:bldP spid="11272" grpId="2" animBg="1"/>
      <p:bldP spid="11272" grpId="3" animBg="1"/>
      <p:bldP spid="11272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14282" y="1214422"/>
            <a:ext cx="8715436" cy="5429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  <a:tabLst>
                <a:tab pos="228600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медицинской документацией;</a:t>
            </a: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научного обоснования достигнутой эффективности труда и мероприятий по оптимизации профилактических, лечебно-диагностических и реабилитационных мероприятий осуществляемых вами или вашим подразделением;</a:t>
            </a: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системного подхода при организации профилактической, лечебно-диагностической и реабилитационной деятельности;</a:t>
            </a: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эффективного взаимодействия с другими участниками рынка товаров и услуг здравоохранения.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 преподавания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 и ОЗО прежде всего обучает навыкам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50867E-6 L -0.17778 -0.22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56 -0.17572 L 0.0349 -0.02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33400"/>
            <a:ext cx="8424863" cy="6324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2400" dirty="0" smtClean="0"/>
              <a:t>		</a:t>
            </a:r>
            <a:r>
              <a:rPr lang="ru-RU" sz="3600" b="1" i="1" dirty="0" smtClean="0"/>
              <a:t>Здравоохранение - </a:t>
            </a:r>
            <a:r>
              <a:rPr lang="ru-RU" sz="3600" dirty="0" smtClean="0"/>
              <a:t>система государственных, общественных и индивидуальных мероприятий и средств, способствующих здоровью, предотвращению заболеваний и предупреждению преждевременной смерти, обеспечению активной жизнедеятельности и работоспособности человека. Она включает комплекс мероприятий и средств, имеющих отношение к здоровью населения. </a:t>
            </a:r>
          </a:p>
          <a:p>
            <a:pPr algn="just">
              <a:buNone/>
            </a:pPr>
            <a:r>
              <a:rPr lang="ru-RU" sz="3600" b="1" i="1" dirty="0" smtClean="0"/>
              <a:t>		Медицинская помощь - </a:t>
            </a:r>
            <a:r>
              <a:rPr lang="ru-RU" sz="3600" dirty="0" smtClean="0"/>
              <a:t>система специальных медицинских мероприятий и средств, способствующих здоровью, обеспечению активной жизнедеятельности и работоспособности человека.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0"/>
            <a:ext cx="87487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0" tIns="180000" rIns="324000" bIns="180000" anchor="ctr"/>
          <a:lstStyle/>
          <a:p>
            <a:pPr algn="l"/>
            <a:r>
              <a:rPr lang="ru-RU" sz="3600" b="1" dirty="0">
                <a:solidFill>
                  <a:schemeClr val="bg2"/>
                </a:solidFill>
                <a:latin typeface="Arial" pitchFamily="34" charset="0"/>
              </a:rPr>
              <a:t>     </a:t>
            </a:r>
            <a:r>
              <a:rPr lang="ru-RU" sz="3600" b="1" dirty="0">
                <a:solidFill>
                  <a:srgbClr val="007CA8"/>
                </a:solidFill>
                <a:latin typeface="Arial" pitchFamily="34" charset="0"/>
              </a:rPr>
              <a:t>Государственный характер</a:t>
            </a:r>
            <a:r>
              <a:rPr lang="ru-RU" sz="3600" b="1" dirty="0">
                <a:latin typeface="Arial" pitchFamily="34" charset="0"/>
              </a:rPr>
              <a:t> здравоохранения обеспечивает финансирование, подготовку и усовершенствование кадров.            </a:t>
            </a:r>
          </a:p>
          <a:p>
            <a:r>
              <a:rPr lang="ru-RU" sz="3600" b="1" dirty="0">
                <a:latin typeface="Arial" pitchFamily="34" charset="0"/>
              </a:rPr>
              <a:t>    Деятельность органов и учреждений осуществляется</a:t>
            </a:r>
          </a:p>
          <a:p>
            <a:r>
              <a:rPr lang="ru-RU" sz="3600" b="1" dirty="0">
                <a:latin typeface="Arial" pitchFamily="34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на основе государственного законодательства и нормативно-правовых документов.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Методы исследования в социальной медицине</a:t>
            </a:r>
            <a:endParaRPr lang="ru-RU" sz="4000" b="1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785926"/>
            <a:ext cx="8572560" cy="47386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 </a:t>
            </a:r>
            <a:r>
              <a:rPr lang="ru-RU" sz="2500" dirty="0" smtClean="0">
                <a:solidFill>
                  <a:srgbClr val="C00000"/>
                </a:solidFill>
              </a:rPr>
              <a:t>статистический метод-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основной метод исследования в социальной медицине с помощью которого изучаются массовые явления, касающиеся здоровья населения и оказания помощи;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ru-RU" sz="2500" dirty="0" smtClean="0">
                <a:solidFill>
                  <a:srgbClr val="C00000"/>
                </a:solidFill>
              </a:rPr>
              <a:t>исторический метод,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устанавливает медицинской исторические закономерности развития общественного здоровья и его охраны;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</a:t>
            </a:r>
            <a:r>
              <a:rPr lang="ru-RU" sz="2500" dirty="0" smtClean="0">
                <a:solidFill>
                  <a:srgbClr val="C00000"/>
                </a:solidFill>
              </a:rPr>
              <a:t>социологические методы -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позволяют изучать социальную структуру и ее влияние на здоровье;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</a:t>
            </a:r>
            <a:r>
              <a:rPr lang="ru-RU" sz="2500" dirty="0" smtClean="0">
                <a:solidFill>
                  <a:srgbClr val="C00000"/>
                </a:solidFill>
              </a:rPr>
              <a:t>экспериментальный,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позволяет изучать преимущества (недостатки) организационных форм медицинской помощи людям;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5) </a:t>
            </a:r>
            <a:r>
              <a:rPr lang="ru-RU" sz="2500" dirty="0" smtClean="0">
                <a:solidFill>
                  <a:srgbClr val="C00000"/>
                </a:solidFill>
              </a:rPr>
              <a:t>экспертизы,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помощью которой изучается качество и эффективность медицинской помощи;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6) </a:t>
            </a:r>
            <a:r>
              <a:rPr lang="ru-RU" sz="2500" dirty="0" smtClean="0">
                <a:solidFill>
                  <a:srgbClr val="C00000"/>
                </a:solidFill>
              </a:rPr>
              <a:t>экономические,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позволяющие определить экономическую эффективность системы медицинской помощи.</a:t>
            </a:r>
            <a:endParaRPr lang="ru-RU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383</Template>
  <TotalTime>186</TotalTime>
  <Words>780</Words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Социальная медицина и организация здравоохранения как наука. </vt:lpstr>
      <vt:lpstr>План лекции</vt:lpstr>
      <vt:lpstr>Слайд 3</vt:lpstr>
      <vt:lpstr>Слайд 4</vt:lpstr>
      <vt:lpstr>Изучение дисциплины социальной медицины и организации здравоохранения</vt:lpstr>
      <vt:lpstr>Слайд 6</vt:lpstr>
      <vt:lpstr>Слайд 7</vt:lpstr>
      <vt:lpstr>Слайд 8</vt:lpstr>
      <vt:lpstr> Методы исследования в социальной медицине</vt:lpstr>
      <vt:lpstr>Основные задачи социальной медицины</vt:lpstr>
      <vt:lpstr>Основные задачи социальной медицины</vt:lpstr>
      <vt:lpstr>“Valetudo magnum bonum est!”   Жизнь и здоровье - высшие человеческие ценности, здоровье является самым естественным благом человека.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медицина и организация здравоохранения как наука. </dc:title>
  <dc:creator>Надя</dc:creator>
  <cp:lastModifiedBy>Саня</cp:lastModifiedBy>
  <cp:revision>7</cp:revision>
  <dcterms:created xsi:type="dcterms:W3CDTF">2015-12-17T08:45:46Z</dcterms:created>
  <dcterms:modified xsi:type="dcterms:W3CDTF">2016-02-12T08:04:42Z</dcterms:modified>
</cp:coreProperties>
</file>