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45"/>
  </p:notesMasterIdLst>
  <p:sldIdLst>
    <p:sldId id="315" r:id="rId4"/>
    <p:sldId id="345" r:id="rId5"/>
    <p:sldId id="316" r:id="rId6"/>
    <p:sldId id="317" r:id="rId7"/>
    <p:sldId id="319" r:id="rId8"/>
    <p:sldId id="356" r:id="rId9"/>
    <p:sldId id="357" r:id="rId10"/>
    <p:sldId id="358" r:id="rId11"/>
    <p:sldId id="361" r:id="rId12"/>
    <p:sldId id="262" r:id="rId13"/>
    <p:sldId id="360" r:id="rId14"/>
    <p:sldId id="264" r:id="rId15"/>
    <p:sldId id="337" r:id="rId16"/>
    <p:sldId id="338" r:id="rId17"/>
    <p:sldId id="339" r:id="rId18"/>
    <p:sldId id="340" r:id="rId19"/>
    <p:sldId id="380" r:id="rId20"/>
    <p:sldId id="376" r:id="rId21"/>
    <p:sldId id="377" r:id="rId22"/>
    <p:sldId id="378" r:id="rId23"/>
    <p:sldId id="379" r:id="rId24"/>
    <p:sldId id="341" r:id="rId25"/>
    <p:sldId id="362" r:id="rId26"/>
    <p:sldId id="364" r:id="rId27"/>
    <p:sldId id="363" r:id="rId28"/>
    <p:sldId id="365" r:id="rId29"/>
    <p:sldId id="366" r:id="rId30"/>
    <p:sldId id="367" r:id="rId31"/>
    <p:sldId id="368" r:id="rId32"/>
    <p:sldId id="348" r:id="rId33"/>
    <p:sldId id="352" r:id="rId34"/>
    <p:sldId id="373" r:id="rId35"/>
    <p:sldId id="374" r:id="rId36"/>
    <p:sldId id="369" r:id="rId37"/>
    <p:sldId id="370" r:id="rId38"/>
    <p:sldId id="371" r:id="rId39"/>
    <p:sldId id="372" r:id="rId40"/>
    <p:sldId id="267" r:id="rId41"/>
    <p:sldId id="276" r:id="rId42"/>
    <p:sldId id="353" r:id="rId43"/>
    <p:sldId id="34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9433" autoAdjust="0"/>
  </p:normalViewPr>
  <p:slideViewPr>
    <p:cSldViewPr>
      <p:cViewPr>
        <p:scale>
          <a:sx n="61" d="100"/>
          <a:sy n="61" d="100"/>
        </p:scale>
        <p:origin x="-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DFDF-5921-4551-BB89-62F3581A75CC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38CF-BC98-416F-A587-AB630C7D7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38CF-BC98-416F-A587-AB630C7D743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49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21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87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0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04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04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02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51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0149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56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43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96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33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38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567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503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07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34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67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678677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05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89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2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02.07.2015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6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8215338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Лекция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«Гигиена детей и   подростков»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Гребняк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Н. П.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7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00858" cy="5715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200" b="1" i="1" cap="all" dirty="0" err="1" smtClean="0">
                <a:latin typeface="Times New Roman" pitchFamily="18" charset="0"/>
                <a:cs typeface="Times New Roman" pitchFamily="18" charset="0"/>
              </a:rPr>
              <a:t>Возрастная</a:t>
            </a:r>
            <a:r>
              <a:rPr lang="uk-UA" sz="2200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cap="all" dirty="0" err="1" smtClean="0">
                <a:latin typeface="Times New Roman" pitchFamily="18" charset="0"/>
                <a:cs typeface="Times New Roman" pitchFamily="18" charset="0"/>
              </a:rPr>
              <a:t>периодизация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43240" y="1000108"/>
            <a:ext cx="2833687" cy="365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Возрастная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периодизация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28662" y="1857364"/>
            <a:ext cx="2000264" cy="35719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929190" y="1857364"/>
            <a:ext cx="2214578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28662" y="2285992"/>
            <a:ext cx="2928958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929190" y="2357430"/>
            <a:ext cx="2257428" cy="57150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новорожденности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28662" y="2857496"/>
            <a:ext cx="2928958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Дошкольный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929190" y="3000372"/>
            <a:ext cx="2257428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Грудной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928662" y="3429000"/>
            <a:ext cx="2928958" cy="4286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Младший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школьный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929190" y="3429000"/>
            <a:ext cx="2257428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Раннее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детство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28662" y="3929066"/>
            <a:ext cx="2928958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школьный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929190" y="3857628"/>
            <a:ext cx="2286016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детство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928662" y="4429132"/>
            <a:ext cx="2928958" cy="64294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школьный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929190" y="4357694"/>
            <a:ext cx="2286016" cy="35718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детство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929190" y="4786322"/>
            <a:ext cx="2286016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Подростковый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929190" y="5357826"/>
            <a:ext cx="2286016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Юношеский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18434" idx="2"/>
            <a:endCxn id="18435" idx="0"/>
          </p:cNvCxnSpPr>
          <p:nvPr/>
        </p:nvCxnSpPr>
        <p:spPr>
          <a:xfrm rot="5400000">
            <a:off x="2998374" y="295653"/>
            <a:ext cx="492131" cy="263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434" idx="2"/>
            <a:endCxn id="18436" idx="0"/>
          </p:cNvCxnSpPr>
          <p:nvPr/>
        </p:nvCxnSpPr>
        <p:spPr>
          <a:xfrm rot="16200000" flipH="1">
            <a:off x="5052216" y="873100"/>
            <a:ext cx="492131" cy="1476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0800000" flipV="1">
            <a:off x="928662" y="2000240"/>
            <a:ext cx="1588" cy="541342"/>
          </a:xfrm>
          <a:prstGeom prst="bentConnector3">
            <a:avLst>
              <a:gd name="adj1" fmla="val 130245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8437" idx="1"/>
            <a:endCxn id="18437" idx="1"/>
          </p:cNvCxnSpPr>
          <p:nvPr/>
        </p:nvCxnSpPr>
        <p:spPr>
          <a:xfrm rot="10800000">
            <a:off x="928662" y="25360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 rot="16200000" flipH="1">
            <a:off x="517894" y="2696761"/>
            <a:ext cx="607223" cy="2143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endCxn id="18441" idx="1"/>
          </p:cNvCxnSpPr>
          <p:nvPr/>
        </p:nvCxnSpPr>
        <p:spPr>
          <a:xfrm rot="16200000" flipH="1">
            <a:off x="535752" y="3250404"/>
            <a:ext cx="571506" cy="21431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endCxn id="18443" idx="1"/>
          </p:cNvCxnSpPr>
          <p:nvPr/>
        </p:nvCxnSpPr>
        <p:spPr>
          <a:xfrm rot="16200000" flipH="1">
            <a:off x="517895" y="3768332"/>
            <a:ext cx="607222" cy="21431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rot="16200000" flipH="1">
            <a:off x="482174" y="4375554"/>
            <a:ext cx="678660" cy="21431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7143768" y="2071678"/>
            <a:ext cx="42850" cy="535785"/>
          </a:xfrm>
          <a:prstGeom prst="bentConnector3">
            <a:avLst>
              <a:gd name="adj1" fmla="val 6334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7003673" y="2711841"/>
            <a:ext cx="565943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5400000">
            <a:off x="6975903" y="3025361"/>
            <a:ext cx="607222" cy="27149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/>
          <p:nvPr/>
        </p:nvCxnSpPr>
        <p:spPr>
          <a:xfrm rot="5400000">
            <a:off x="7053684" y="3590522"/>
            <a:ext cx="565945" cy="24290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endCxn id="18446" idx="3"/>
          </p:cNvCxnSpPr>
          <p:nvPr/>
        </p:nvCxnSpPr>
        <p:spPr>
          <a:xfrm rot="5400000">
            <a:off x="6961611" y="4039785"/>
            <a:ext cx="750099" cy="24290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>
            <a:stCxn id="18446" idx="3"/>
            <a:endCxn id="18447" idx="3"/>
          </p:cNvCxnSpPr>
          <p:nvPr/>
        </p:nvCxnSpPr>
        <p:spPr>
          <a:xfrm>
            <a:off x="7215206" y="4536289"/>
            <a:ext cx="1588" cy="500066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>
            <a:stCxn id="18447" idx="3"/>
            <a:endCxn id="18448" idx="3"/>
          </p:cNvCxnSpPr>
          <p:nvPr/>
        </p:nvCxnSpPr>
        <p:spPr>
          <a:xfrm>
            <a:off x="7215206" y="5036355"/>
            <a:ext cx="1588" cy="571504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858180" cy="6715148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/>
              <a:t>       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Биологический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достиг-нутый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уровень морфологического и функционального развития организма. Основной биологический принцип заключается в том, что периодизация осуществляется в зависимости от уровня функциональной зрелости и типа физиологических реакций растущего организма. Биологический возраст определяется по степени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оссификации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костей, нервно-психическому развитию, "зубному возрасту", степени развития вторичных половых признаков.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0298" y="1142984"/>
            <a:ext cx="3643338" cy="488952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биологического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28662" y="1928802"/>
            <a:ext cx="1785950" cy="571504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Преддошкольний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43240" y="1928802"/>
            <a:ext cx="2071702" cy="5000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643570" y="1928802"/>
            <a:ext cx="2000264" cy="4286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4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Школьный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28662" y="2571744"/>
            <a:ext cx="1785950" cy="50006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28662" y="3143248"/>
            <a:ext cx="1785950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928662" y="3786190"/>
            <a:ext cx="1785950" cy="7858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прорезывания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молочных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928662" y="4714884"/>
            <a:ext cx="1785950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молочных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143240" y="2500306"/>
            <a:ext cx="2071702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молочных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214678" y="3214686"/>
            <a:ext cx="2000264" cy="64294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мены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молочных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214678" y="3929066"/>
            <a:ext cx="2000264" cy="7143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ежегодное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214678" y="4786322"/>
            <a:ext cx="2000264" cy="64294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постоянных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643570" y="2428868"/>
            <a:ext cx="2000264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мены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молочных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643570" y="3143248"/>
            <a:ext cx="2000264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постоянных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зубов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643570" y="3786190"/>
            <a:ext cx="2000264" cy="6397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вторичных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половых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знаков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5643570" y="4572008"/>
            <a:ext cx="2000264" cy="4286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643570" y="5072074"/>
            <a:ext cx="2000264" cy="7143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Ежегодное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величение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643570" y="5857892"/>
            <a:ext cx="2000264" cy="4286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окостенения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20482" idx="2"/>
            <a:endCxn id="20483" idx="0"/>
          </p:cNvCxnSpPr>
          <p:nvPr/>
        </p:nvCxnSpPr>
        <p:spPr>
          <a:xfrm rot="5400000">
            <a:off x="2923369" y="530204"/>
            <a:ext cx="296866" cy="25003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482" idx="2"/>
            <a:endCxn id="20484" idx="0"/>
          </p:cNvCxnSpPr>
          <p:nvPr/>
        </p:nvCxnSpPr>
        <p:spPr>
          <a:xfrm rot="5400000">
            <a:off x="4102096" y="1708931"/>
            <a:ext cx="296866" cy="1428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482" idx="2"/>
            <a:endCxn id="20485" idx="0"/>
          </p:cNvCxnSpPr>
          <p:nvPr/>
        </p:nvCxnSpPr>
        <p:spPr>
          <a:xfrm rot="16200000" flipH="1">
            <a:off x="5334401" y="619501"/>
            <a:ext cx="296866" cy="23217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071538" y="214290"/>
            <a:ext cx="72152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</a:pP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биологического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786" y="357166"/>
            <a:ext cx="8215341" cy="1569660"/>
          </a:xfrm>
          <a:prstGeom prst="rect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состояние полного физического,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душевно-го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социального благополучия, а не только отсутствие болезни или физических дефектов (ВОЗ, "Основы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законо-дательства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Украины о здравоохранении").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-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00202"/>
            <a:ext cx="8151300" cy="4657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6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8072462" cy="6858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0"/>
            <a:ext cx="6621941" cy="461665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социального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благополучия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(ВООЗ</a:t>
            </a:r>
            <a:r>
              <a:rPr lang="uk-UA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):</a:t>
            </a:r>
            <a:endParaRPr lang="uk-UA" sz="2400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7643866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удельный вес валового национального продукта расходуется на нужды здравоохранения;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7858180" cy="46166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первичной медико-санитарной помощи;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7715304" cy="46166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населения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безопасным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водоснабжением</a:t>
            </a:r>
            <a:r>
              <a:rPr lang="uk-UA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3" y="2643182"/>
            <a:ext cx="8215338" cy="120032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удельный вес лиц, иммунизированных против особо распространенных инфекционных болезней (дифтерии, коклюша, столбняка, кори, полиомиелита и туберкулеза);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071942"/>
            <a:ext cx="8020103" cy="830997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уровень обслуживания женщин квалифицированным персоналом в период беременности и в родах;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857760"/>
            <a:ext cx="7786743" cy="83099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удельный вес детей, родившихся с низкой массой тела (ниже 2,5 кг);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786454"/>
            <a:ext cx="7286676" cy="46166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-средняя продолжительность предстоящей жизни;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6396335"/>
            <a:ext cx="4590359" cy="46166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ровень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грамотности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населения</a:t>
            </a:r>
            <a:r>
              <a:rPr lang="uk-UA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uk-UA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2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572296"/>
          </a:xfrm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650083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Для оценки здоровья детей и подростков необходимо использовать следующие критерии:</a:t>
            </a:r>
            <a:b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наличие или отсутствие в момент обследования хронических заболеваний;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2) уровень достигнутого физического и нервно-психического развития и степень его гармоничности;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уровень функционирования основных систем организма;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степень сопротивляемости организма неблагоприятным воздействиям.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соответствие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биологического возраста календарному.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4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2852"/>
            <a:ext cx="7957548" cy="6572296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88640"/>
            <a:ext cx="7498080" cy="65265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 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Выделяют пять групп здоровья детей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6423"/>
            <a:ext cx="2827784" cy="3021137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44407"/>
            <a:ext cx="3161928" cy="3225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uk-UA" dirty="0" smtClean="0"/>
          </a:p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00100" y="274638"/>
            <a:ext cx="793358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распределения детей раннего и дошкольного возраста по группам здоровья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397000"/>
          <a:ext cx="792961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/>
                <a:gridCol w="3731161"/>
                <a:gridCol w="3055449"/>
              </a:tblGrid>
              <a:tr h="674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</a:t>
                      </a:r>
                      <a:endParaRPr lang="uk-UA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Признаки </a:t>
                      </a:r>
                      <a:r>
                        <a:rPr lang="uk-UA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здоровья</a:t>
                      </a:r>
                      <a:endParaRPr lang="uk-UA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Показания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отнесения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</a:t>
                      </a:r>
                      <a:r>
                        <a:rPr lang="uk-UA" sz="2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группе</a:t>
                      </a:r>
                      <a:endParaRPr lang="uk-UA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6144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 </a:t>
                      </a:r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</a:t>
                      </a:r>
                      <a:endParaRPr lang="uk-UA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</a:t>
                      </a:r>
                      <a:r>
                        <a:rPr lang="uk-UA" sz="20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откло-нений</a:t>
                      </a:r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Хроническая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патология</a:t>
                      </a:r>
                      <a:endParaRPr lang="uk-UA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20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uk-UA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основных</a:t>
                      </a:r>
                      <a:r>
                        <a:rPr lang="uk-UA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и </a:t>
                      </a:r>
                      <a:r>
                        <a:rPr lang="uk-UA" sz="20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endParaRPr lang="uk-UA" sz="20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Резистентность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реактивность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организма</a:t>
                      </a:r>
                      <a:endParaRPr lang="uk-UA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20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20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</a:t>
                      </a:r>
                      <a:r>
                        <a:rPr lang="uk-UA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нервно-психическое</a:t>
                      </a:r>
                      <a:r>
                        <a:rPr lang="uk-UA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endParaRPr lang="uk-UA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Отсутствует</a:t>
                      </a:r>
                      <a:endParaRPr lang="uk-UA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</a:t>
                      </a:r>
                      <a:r>
                        <a:rPr lang="uk-UA" sz="20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отклонений</a:t>
                      </a:r>
                      <a:endParaRPr lang="uk-UA" sz="20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Заболеваемость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предшествую-щий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наблюдению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−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ред-ко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легко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протекаю-щие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острые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заболева-ния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</a:t>
                      </a:r>
                      <a:r>
                        <a:rPr lang="uk-UA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endParaRPr lang="uk-UA" sz="20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</a:t>
                      </a:r>
                      <a:r>
                        <a:rPr lang="uk-UA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соответствует</a:t>
                      </a:r>
                      <a:r>
                        <a:rPr lang="uk-UA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возрасту</a:t>
                      </a:r>
                      <a:endParaRPr lang="uk-UA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2"/>
          <a:ext cx="8715435" cy="6143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262"/>
                <a:gridCol w="2621748"/>
                <a:gridCol w="4816425"/>
              </a:tblGrid>
              <a:tr h="6143644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</a:t>
                      </a:r>
                      <a:r>
                        <a:rPr lang="uk-UA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функ-циональ-ными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от-клоне-ниями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uk-UA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uk-UA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Хроническая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патология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основных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и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Резистентность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реактивность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организма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нервно-психическое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endParaRPr lang="uk-UA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Отсутствует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функциональных отклонений для детей первого года жизни - отягощенный акушерский (токсикоз, др., патология беременности, осложненное течение родов) и семейный анамнез, многоплодная 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бере-менность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недоношенность без резких 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приз-наков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недоношенности, неблагополучное течение раннего 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неонатального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периода, кариес зубов 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субкомпенсированная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форма, аномалия прикуса.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Заболеваемость - длительные острые заболевания с затяжным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реконвалесцент-ным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периодом - слабость, повышенная возбудимость, нарушение сна и аппетита, субфебрилитет и др.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 физическое развитие, дефицит или избыток массы тела I степени. Нормальное или незначительное отставание в нервно-психическом развитии.</a:t>
                      </a:r>
                      <a:endParaRPr lang="uk-UA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3999" cy="6557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2339"/>
                <a:gridCol w="2169076"/>
                <a:gridCol w="5502584"/>
              </a:tblGrid>
              <a:tr h="6557668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ІІІ група</a:t>
                      </a:r>
                    </a:p>
                    <a:p>
                      <a:pPr algn="ctr"/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компен-сации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uk-UA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Хроническая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патология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основных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и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Резистентность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реактивность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организма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нервно-психическое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хронической патологии, врожденные пороки развития органов и систем.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функциональных отклонений в патологически измененной системе, органе</a:t>
                      </a:r>
                      <a:r>
                        <a:rPr lang="ru-RU" sz="18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клинических проявлений функциональных отклонений других систем и органов. Кариес зубов </a:t>
                      </a:r>
                      <a:r>
                        <a:rPr lang="ru-RU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декомпенсированная</a:t>
                      </a: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форма.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Заболеваемость - редкие, нетяжелые по характеру течения обострений основного хронического заболевания без выраженного нарушения общего состояния и самочувствия. Редкие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интеркуррент-ные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заболевания</a:t>
                      </a:r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uk-UA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избыток</a:t>
                      </a:r>
                      <a:r>
                        <a:rPr lang="uk-UA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массы</a:t>
                      </a:r>
                      <a:r>
                        <a:rPr lang="uk-UA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тела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ІІ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степени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Нервно-психическое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отстает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uk-UA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7151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Цель и задачи гигиены детей и подростков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Возрастные закономерности роста и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Методологические основы комплексной оценки здоровья.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Физическое развитие как прямой критерий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077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062"/>
                <a:gridCol w="3011581"/>
                <a:gridCol w="4490357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група</a:t>
                      </a:r>
                    </a:p>
                    <a:p>
                      <a:pPr algn="ctr"/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субкомпен-сации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uk-UA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Хроническая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патология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основных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и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Резистентность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реактивность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организма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нервно-психическое</a:t>
                      </a:r>
                      <a:r>
                        <a:rPr lang="uk-UA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</a:t>
                      </a:r>
                      <a:endParaRPr lang="uk-UA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хронической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патологии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врожденные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дефекты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систем.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функциональных отклонений в патологически измененном органе, системе и др. органах и системах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Заболеваемость - частые обострения основного хронического заболевания, редкие или частые обострения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заболе-ваний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нарушением общего состояния и самочувствия после обострения или с затяжным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реконвалесцентным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периодом после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интеркуррентного</a:t>
                      </a:r>
                      <a:r>
                        <a:rPr lang="ru-RU" sz="18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заболевания.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 физическое развитие, дефицит или избыток массы тела I или II степени, низкий рост. Нервно-психическое развитие нормальное или отстает.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8579"/>
          <a:ext cx="8858312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562"/>
                <a:gridCol w="3302421"/>
                <a:gridCol w="4211329"/>
              </a:tblGrid>
              <a:tr h="378621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група</a:t>
                      </a:r>
                    </a:p>
                    <a:p>
                      <a:pPr algn="ctr"/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состоя-ние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деком-пенсации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Хроническая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патология</a:t>
                      </a:r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состояние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основных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и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Резистентность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реактивность</a:t>
                      </a:r>
                      <a:r>
                        <a:rPr lang="uk-UA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организма</a:t>
                      </a:r>
                      <a:endParaRPr lang="uk-UA" sz="18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тяжелой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хронической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патологии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тяжелого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врожденного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порока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которые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вызывают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инвалид-ность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ребенка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endParaRPr lang="uk-UA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Выраженные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функциональные</a:t>
                      </a:r>
                      <a:r>
                        <a:rPr lang="uk-UA" sz="18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откло-нения</a:t>
                      </a:r>
                      <a:r>
                        <a:rPr lang="uk-UA" sz="18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патологически</a:t>
                      </a:r>
                      <a:r>
                        <a:rPr lang="uk-UA" sz="18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изменен-ного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органа,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системы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др.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органов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систем.</a:t>
                      </a:r>
                    </a:p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Заболеваемость - частые и тяжелые обострения основного хронического заболевания, частые острые </a:t>
                      </a:r>
                      <a:r>
                        <a:rPr lang="ru-RU" sz="18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заболева-ния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0648"/>
            <a:ext cx="7715304" cy="6383062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32656"/>
            <a:ext cx="5786478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3929064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группа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лица, у которых отсутствуют хронические заболевания, болевшие редко за период наблюдения, имеющие нормальное, соответствующее возрасту физическое и нервно-психическое развитие (здоровые).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75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0648"/>
            <a:ext cx="7715304" cy="6383062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9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Вторая группа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ее составляют дети и подростки, не страдающие хроническими заболеваниями, но имеющие функциональные отклонения, часто болеющие - 4 раза в год и более или одно заболевание длится более 25 дней (здоровые, с функциональными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отклоне-ниями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сниженной сопротивляемостью).</a:t>
            </a:r>
            <a:endParaRPr lang="ru-RU" sz="28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286124"/>
            <a:ext cx="6072230" cy="32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0648"/>
            <a:ext cx="7715304" cy="6383062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7572428" cy="6286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Третья группа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объединяет лиц, имеющих хронические заболевания или с врожденной патологией в состоянии компенсации, с редкими и не тяжело протекающими обострениями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хрони-ческого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заболевания, без выраженного нарушения общего самочувствия (больные в состоянии компенсации).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Четвертая группа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лица, с хроническими заболеваниями, врожденными пороками развития в состоянии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субкомпенсации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 нарушениями общего состояния и самочувствия после обострения, с затяжным периодом реконвалесценции после острых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интеркуррентных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заболеваний (больные в состоянии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субкомпенсации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75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0648"/>
            <a:ext cx="7715304" cy="6383062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71480"/>
            <a:ext cx="72866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Пятая группа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включает лиц с тяжелыми заболеваниями в состоянии декомпенсации, со значительно сниженными функциональными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возмож-ностями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(больные в состоянии декомпенсации). Как правило, такие дети не посещают детские и подростковые учреждения общего профиля и массовыми осмотрами не охватываются.</a:t>
            </a:r>
            <a:endParaRPr lang="ru-RU" sz="2400" dirty="0"/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643314"/>
            <a:ext cx="4143404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60648"/>
            <a:ext cx="7715304" cy="6383062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7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700808"/>
            <a:ext cx="642942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5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034110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совокупность морфологических и функциональных свойств организма, характеризующих процессы его роста и развития.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Оно является одним из прямых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пока-зателей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здоровья детей и подростков. По уровню физического развития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дела-ют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выводы о состоянии здоровья индивидуума или детского коллектива в целом.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8001056" cy="6572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показателях физического развития детей и подростков сказываются наличие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патоло-гического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процесса в организме, условия жизни, учебная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производственая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деятель-ность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особенности питания и экологические условия.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Итак,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физическому развитию можно определять влияние на детский организм социально-бытовых, экологических и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биоло-гических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факторов с целью разработки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про-филактических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мероприятий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физическое развитие может служить интегральным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крите-рием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здоровья детей и подростков как результат динамического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взаимодейст-вия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организма, среды и характера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573016"/>
            <a:ext cx="4530080" cy="2850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ПРЕДМЕТ ИЗУЧЕНИЯ, ЦЕЛЬ, ЗАДАЧИ ГИГИЕНЫ ДЕТЕЙ И ПОДРОСТКОВ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564904"/>
            <a:ext cx="5743500" cy="3829000"/>
          </a:xfrm>
        </p:spPr>
      </p:pic>
    </p:spTree>
    <p:extLst>
      <p:ext uri="{BB962C8B-B14F-4D97-AF65-F5344CB8AC3E}">
        <p14:creationId xmlns="" xmlns:p14="http://schemas.microsoft.com/office/powerpoint/2010/main" val="5338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643866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18676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72494" cy="7143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Исследование и оценка о развития детей и подростков </a:t>
            </a: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857488" y="3214686"/>
            <a:ext cx="1928826" cy="9858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kumimoji="0" lang="uk-UA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физического</a:t>
            </a:r>
            <a:endParaRPr kumimoji="0" lang="uk-UA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endParaRPr kumimoji="0" lang="uk-UA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0100" y="1357298"/>
            <a:ext cx="1371600" cy="36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Антропометрия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14546" y="714356"/>
            <a:ext cx="492922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исследования </a:t>
            </a:r>
            <a:r>
              <a:rPr kumimoji="0" lang="uk-UA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57620" y="1428736"/>
            <a:ext cx="1535113" cy="36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Физиометрия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00826" y="1357298"/>
            <a:ext cx="1644650" cy="36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Соматоскопия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488" y="2000240"/>
            <a:ext cx="3565525" cy="273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14414" y="2428868"/>
            <a:ext cx="1828800" cy="366712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Индивидуума</a:t>
            </a:r>
            <a:endParaRPr kumimoji="0" lang="uk-UA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57818" y="2428868"/>
            <a:ext cx="1920875" cy="274637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Колектива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214414" y="2857496"/>
            <a:ext cx="1371600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регресии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214414" y="3214686"/>
            <a:ext cx="1371600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Центильный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643570" y="2786058"/>
            <a:ext cx="200026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М±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функциональних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показателей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643570" y="3286124"/>
            <a:ext cx="200026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М±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антропометрических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показателей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72132" y="3929066"/>
            <a:ext cx="2168790" cy="3460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М±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двигательных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643570" y="4286256"/>
            <a:ext cx="2000264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гармоничности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42976" y="4286256"/>
            <a:ext cx="1857388" cy="547687"/>
          </a:xfrm>
          <a:prstGeom prst="rect">
            <a:avLst/>
          </a:prstGeom>
          <a:ln w="38100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Морфофункциональное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состояние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857620" y="4286256"/>
            <a:ext cx="1371600" cy="547687"/>
          </a:xfrm>
          <a:prstGeom prst="rect">
            <a:avLst/>
          </a:prstGeom>
          <a:ln w="38100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Биологический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возраст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00166" y="4929198"/>
            <a:ext cx="1357322" cy="36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Гармоничный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00166" y="5357826"/>
            <a:ext cx="1500198" cy="28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Дисгармоничный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500166" y="5715016"/>
            <a:ext cx="1500198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Резко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дисгармоннчный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357554" y="4929198"/>
            <a:ext cx="164307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Соответствует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календарному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357554" y="5429264"/>
            <a:ext cx="164307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Опережает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357554" y="5929331"/>
            <a:ext cx="1643074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Отстает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8" idx="2"/>
            <a:endCxn id="7" idx="0"/>
          </p:cNvCxnSpPr>
          <p:nvPr/>
        </p:nvCxnSpPr>
        <p:spPr>
          <a:xfrm rot="5400000">
            <a:off x="3039653" y="-282206"/>
            <a:ext cx="285752" cy="29932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</p:cNvCxnSpPr>
          <p:nvPr/>
        </p:nvCxnSpPr>
        <p:spPr>
          <a:xfrm rot="5400000">
            <a:off x="4518422" y="1196561"/>
            <a:ext cx="285750" cy="35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2"/>
            <a:endCxn id="10" idx="0"/>
          </p:cNvCxnSpPr>
          <p:nvPr/>
        </p:nvCxnSpPr>
        <p:spPr>
          <a:xfrm rot="16200000" flipH="1">
            <a:off x="5858278" y="-107575"/>
            <a:ext cx="285752" cy="26439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  <a:endCxn id="11" idx="0"/>
          </p:cNvCxnSpPr>
          <p:nvPr/>
        </p:nvCxnSpPr>
        <p:spPr>
          <a:xfrm rot="16200000" flipH="1">
            <a:off x="3024167" y="384155"/>
            <a:ext cx="277817" cy="29543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1" idx="0"/>
          </p:cNvCxnSpPr>
          <p:nvPr/>
        </p:nvCxnSpPr>
        <p:spPr>
          <a:xfrm rot="5400000">
            <a:off x="5842793" y="519881"/>
            <a:ext cx="277817" cy="2682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11" idx="0"/>
          </p:cNvCxnSpPr>
          <p:nvPr/>
        </p:nvCxnSpPr>
        <p:spPr>
          <a:xfrm rot="16200000" flipH="1">
            <a:off x="4529525" y="1889513"/>
            <a:ext cx="206379" cy="150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2"/>
            <a:endCxn id="12" idx="0"/>
          </p:cNvCxnSpPr>
          <p:nvPr/>
        </p:nvCxnSpPr>
        <p:spPr>
          <a:xfrm rot="5400000">
            <a:off x="3306744" y="1095361"/>
            <a:ext cx="155578" cy="25114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3" idx="0"/>
          </p:cNvCxnSpPr>
          <p:nvPr/>
        </p:nvCxnSpPr>
        <p:spPr>
          <a:xfrm rot="16200000" flipH="1">
            <a:off x="5401464" y="1512076"/>
            <a:ext cx="155578" cy="16780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1" idx="2"/>
            <a:endCxn id="6" idx="0"/>
          </p:cNvCxnSpPr>
          <p:nvPr/>
        </p:nvCxnSpPr>
        <p:spPr>
          <a:xfrm rot="5400000">
            <a:off x="3760378" y="2334813"/>
            <a:ext cx="941396" cy="818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endCxn id="15" idx="3"/>
          </p:cNvCxnSpPr>
          <p:nvPr/>
        </p:nvCxnSpPr>
        <p:spPr>
          <a:xfrm rot="5400000">
            <a:off x="2400283" y="2971789"/>
            <a:ext cx="642943" cy="271479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4" idx="3"/>
          </p:cNvCxnSpPr>
          <p:nvPr/>
        </p:nvCxnSpPr>
        <p:spPr>
          <a:xfrm rot="10800000">
            <a:off x="2586014" y="2994816"/>
            <a:ext cx="271474" cy="5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endCxn id="19" idx="1"/>
          </p:cNvCxnSpPr>
          <p:nvPr/>
        </p:nvCxnSpPr>
        <p:spPr>
          <a:xfrm rot="16200000" flipH="1">
            <a:off x="4732735" y="3625454"/>
            <a:ext cx="1607356" cy="214313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endCxn id="16" idx="1"/>
          </p:cNvCxnSpPr>
          <p:nvPr/>
        </p:nvCxnSpPr>
        <p:spPr>
          <a:xfrm rot="16200000" flipH="1">
            <a:off x="5393537" y="2750339"/>
            <a:ext cx="285752" cy="21431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18" idx="1"/>
          </p:cNvCxnSpPr>
          <p:nvPr/>
        </p:nvCxnSpPr>
        <p:spPr>
          <a:xfrm rot="16200000" flipH="1">
            <a:off x="4914108" y="3444080"/>
            <a:ext cx="1101734" cy="21431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3"/>
            <a:endCxn id="20" idx="0"/>
          </p:cNvCxnSpPr>
          <p:nvPr/>
        </p:nvCxnSpPr>
        <p:spPr>
          <a:xfrm rot="5400000">
            <a:off x="2490762" y="3637059"/>
            <a:ext cx="230105" cy="1068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5"/>
            <a:endCxn id="21" idx="0"/>
          </p:cNvCxnSpPr>
          <p:nvPr/>
        </p:nvCxnSpPr>
        <p:spPr>
          <a:xfrm rot="16200000" flipH="1">
            <a:off x="4408580" y="4151415"/>
            <a:ext cx="230105" cy="39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endCxn id="22" idx="1"/>
          </p:cNvCxnSpPr>
          <p:nvPr/>
        </p:nvCxnSpPr>
        <p:spPr>
          <a:xfrm rot="16200000" flipH="1">
            <a:off x="1266008" y="4877603"/>
            <a:ext cx="254002" cy="21431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endCxn id="23" idx="1"/>
          </p:cNvCxnSpPr>
          <p:nvPr/>
        </p:nvCxnSpPr>
        <p:spPr>
          <a:xfrm rot="16200000" flipH="1">
            <a:off x="1071538" y="5072074"/>
            <a:ext cx="642942" cy="21431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endCxn id="24" idx="1"/>
          </p:cNvCxnSpPr>
          <p:nvPr/>
        </p:nvCxnSpPr>
        <p:spPr>
          <a:xfrm rot="16200000" flipH="1">
            <a:off x="821505" y="5322107"/>
            <a:ext cx="1143008" cy="21431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endCxn id="25" idx="3"/>
          </p:cNvCxnSpPr>
          <p:nvPr/>
        </p:nvCxnSpPr>
        <p:spPr>
          <a:xfrm rot="5400000">
            <a:off x="4929190" y="4929198"/>
            <a:ext cx="285752" cy="14287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26" idx="3"/>
          </p:cNvCxnSpPr>
          <p:nvPr/>
        </p:nvCxnSpPr>
        <p:spPr>
          <a:xfrm rot="5400000">
            <a:off x="4679159" y="5179229"/>
            <a:ext cx="785819" cy="14287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27" idx="3"/>
          </p:cNvCxnSpPr>
          <p:nvPr/>
        </p:nvCxnSpPr>
        <p:spPr>
          <a:xfrm rot="5400000">
            <a:off x="4482702" y="5447124"/>
            <a:ext cx="1178728" cy="142876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857232"/>
            <a:ext cx="8143932" cy="181588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Скрининг тестовое выявления отклонений в физическом развитии: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а) осанка;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б)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сколиоз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в) плоскостопие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16" y="3643314"/>
            <a:ext cx="7072394" cy="830997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функциональных показателей по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центильным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номограммам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uk-UA" sz="2400" dirty="0" smtClean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786058"/>
            <a:ext cx="7572428" cy="76944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антропометрических показателей по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центильным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номограммам.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500570"/>
            <a:ext cx="6215106" cy="43088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гармоничности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физического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000636"/>
            <a:ext cx="8286808" cy="769441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обследования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узких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специалистов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857892"/>
            <a:ext cx="4929222" cy="430887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Моторный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двигательный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396335"/>
            <a:ext cx="3786214" cy="43088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Биологический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r>
              <a:rPr lang="uk-UA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14290"/>
            <a:ext cx="6143668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физического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индивидуума</a:t>
            </a:r>
            <a:endParaRPr lang="uk-UA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1538" y="785794"/>
            <a:ext cx="7643866" cy="461665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71612"/>
            <a:ext cx="7643866" cy="110799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Статистические характеристики антропометрических, функциональных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соматоскопических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показателей.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928934"/>
            <a:ext cx="7358114" cy="83099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Статистические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двигательных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</a:t>
            </a: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071942"/>
            <a:ext cx="7072362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Структурное распределение детей и подростков по степени гармоничности и развитию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двигатель-ных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качеств.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58162" cy="58118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 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физи-ческого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физиометрия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следующих показателей: жизненная емкость легких, экскурсия грудной клетки, мышечная сила.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Соматоскопические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признаки, которые получают при визуальном осмотре тела: степень развития мускулатуры, характер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жиро-отложения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вид осанки, искривление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позво-ночника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форма грудной клетки, ног, ступней, развитие вторичных половых признаков.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142853"/>
            <a:ext cx="850112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Специфическим проявлением сколиоза является искривление позвоночника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фронтальной плоскости.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koloz-grudnogo-vddlu-hrebta-simptomi-stupenya-lkuvannya-vpravi-foto_15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2993592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868" y="1142984"/>
            <a:ext cx="5429288" cy="42264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Для определения стадии и степени выраженности сколиоза изучают взаимоположение углов лопаток,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торсию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позвонков (поворот отдельных позвонков вокруг своей оси),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откло-нение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сторону линии остистых отростков, асимметрию плеч и грудной клетки, размер треугольников талии, наличие «мышечного валика».   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Клас-сифицируют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сколиоз по локализации и степени выраженности.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572140"/>
            <a:ext cx="871543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функциональных степеней (1-2 степень) специфично исчезновение искривлений позвоночного столба при активном напряжении спины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uk-UA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000100" y="0"/>
            <a:ext cx="8143899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шкал </a:t>
            </a:r>
            <a:r>
              <a:rPr lang="uk-UA" sz="27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регресии</a:t>
            </a:r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физического развития по совокупности антропометрических показателей в их взаимосвязи с длиной тела. С учетом направленности и величины отклонения от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среднегруппового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значения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5 степеней выраженности </a:t>
            </a:r>
            <a:r>
              <a:rPr lang="ru-RU" sz="27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антропометри-ческих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функциональных показателей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средняя (М ± 1σ), выше средней (от М + 1σ до М + 2σ), высокая (&gt; М + 2σ), ниже средней (от М - 1σ до М - 2σ), низкая (&lt;М - 2σ).</a:t>
            </a:r>
          </a:p>
          <a:p>
            <a:endParaRPr lang="ru-RU" sz="27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uk-UA" sz="27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центильних</a:t>
            </a:r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uk-UA" sz="27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вневозрастных</a:t>
            </a:r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uk-UA" sz="27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номограмм</a:t>
            </a:r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uk-UA" sz="27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шкал </a:t>
            </a:r>
            <a:r>
              <a:rPr lang="uk-UA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физического развития по таблицам непараметрического типа. При этом каждый показатель помещается в своей области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центильных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шкал.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всего используется 5 зон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средние величины (25-75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выше средних (76-90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высокие (выше 90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ниже средних (10-24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низкие (ниже 10 </a:t>
            </a:r>
            <a:r>
              <a:rPr lang="ru-RU" sz="27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центиля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358114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Гармоничность физического развития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морфофункциональным состоянием организма детей и подростков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000240"/>
            <a:ext cx="7072362" cy="452431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функциональные показатели средние, выше средних и высоких, а также аналогичные степени массы тела за счет мышечной ткани.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Дисгармоничное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функциональные показатели и масса тела ниже средних, а также масса тела выше средней за счёт жировой ткани.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дисгармоничное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функциональные показатели и масса тела низкие, а также высокая масса тела за счет отложения жировой ткани.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14546" y="642918"/>
            <a:ext cx="4071966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формируют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28662" y="1857364"/>
            <a:ext cx="1428760" cy="50006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Биологические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8992" y="2000240"/>
            <a:ext cx="1571636" cy="50006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Социально-экономические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500694" y="1928802"/>
            <a:ext cx="1143008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Бытовые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29422" y="1857364"/>
            <a:ext cx="2000296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Климато-географические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35021" y="2571744"/>
            <a:ext cx="1493839" cy="4286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Генетически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28662" y="3214686"/>
            <a:ext cx="1500198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Критические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периоды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928662" y="4000504"/>
            <a:ext cx="1500198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Перенесенные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643306" y="2714620"/>
            <a:ext cx="1500198" cy="7143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Материальный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культурный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643306" y="3643314"/>
            <a:ext cx="1500198" cy="100013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исполь-зование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мате-риальных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благ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643306" y="4929198"/>
            <a:ext cx="1500198" cy="71438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детскими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заведениями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715008" y="2500306"/>
            <a:ext cx="1279525" cy="5286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Гигиеничес-кие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715008" y="3214686"/>
            <a:ext cx="1279525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8" y="3929066"/>
            <a:ext cx="1279525" cy="5715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воспитания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715008" y="4643446"/>
            <a:ext cx="1285884" cy="7858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ухода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ребенком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23554" idx="2"/>
            <a:endCxn id="23556" idx="0"/>
          </p:cNvCxnSpPr>
          <p:nvPr/>
        </p:nvCxnSpPr>
        <p:spPr>
          <a:xfrm rot="5400000">
            <a:off x="3911199" y="1660910"/>
            <a:ext cx="642942" cy="3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3554" idx="2"/>
            <a:endCxn id="23555" idx="0"/>
          </p:cNvCxnSpPr>
          <p:nvPr/>
        </p:nvCxnSpPr>
        <p:spPr>
          <a:xfrm rot="5400000">
            <a:off x="2696753" y="303588"/>
            <a:ext cx="500066" cy="26074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3554" idx="2"/>
            <a:endCxn id="23557" idx="0"/>
          </p:cNvCxnSpPr>
          <p:nvPr/>
        </p:nvCxnSpPr>
        <p:spPr>
          <a:xfrm rot="16200000" flipH="1">
            <a:off x="4875611" y="732215"/>
            <a:ext cx="571504" cy="18216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3554" idx="2"/>
            <a:endCxn id="23558" idx="0"/>
          </p:cNvCxnSpPr>
          <p:nvPr/>
        </p:nvCxnSpPr>
        <p:spPr>
          <a:xfrm rot="16200000" flipH="1">
            <a:off x="5840016" y="-232190"/>
            <a:ext cx="500066" cy="367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23555" idx="1"/>
            <a:endCxn id="23559" idx="1"/>
          </p:cNvCxnSpPr>
          <p:nvPr/>
        </p:nvCxnSpPr>
        <p:spPr>
          <a:xfrm rot="10800000" flipH="1" flipV="1">
            <a:off x="928661" y="2107396"/>
            <a:ext cx="6359" cy="678661"/>
          </a:xfrm>
          <a:prstGeom prst="bentConnector3">
            <a:avLst>
              <a:gd name="adj1" fmla="val -359490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928662" y="2714620"/>
            <a:ext cx="6359" cy="674693"/>
          </a:xfrm>
          <a:prstGeom prst="bentConnector3">
            <a:avLst>
              <a:gd name="adj1" fmla="val 369490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3560" idx="1"/>
            <a:endCxn id="23561" idx="1"/>
          </p:cNvCxnSpPr>
          <p:nvPr/>
        </p:nvCxnSpPr>
        <p:spPr>
          <a:xfrm rot="10800000" flipV="1">
            <a:off x="928662" y="3500438"/>
            <a:ext cx="1588" cy="785818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endCxn id="23562" idx="1"/>
          </p:cNvCxnSpPr>
          <p:nvPr/>
        </p:nvCxnSpPr>
        <p:spPr>
          <a:xfrm rot="16200000" flipH="1">
            <a:off x="3178958" y="2607462"/>
            <a:ext cx="714382" cy="2143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3562" idx="1"/>
            <a:endCxn id="23563" idx="1"/>
          </p:cNvCxnSpPr>
          <p:nvPr/>
        </p:nvCxnSpPr>
        <p:spPr>
          <a:xfrm rot="10800000" flipV="1">
            <a:off x="3643306" y="3071810"/>
            <a:ext cx="1588" cy="1071570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3563" idx="1"/>
            <a:endCxn id="23564" idx="1"/>
          </p:cNvCxnSpPr>
          <p:nvPr/>
        </p:nvCxnSpPr>
        <p:spPr>
          <a:xfrm rot="10800000" flipV="1">
            <a:off x="3643306" y="4143380"/>
            <a:ext cx="1588" cy="1143008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/>
          <p:nvPr/>
        </p:nvCxnSpPr>
        <p:spPr>
          <a:xfrm rot="16200000" flipH="1">
            <a:off x="5243518" y="2471730"/>
            <a:ext cx="585790" cy="7143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3565" idx="1"/>
            <a:endCxn id="23566" idx="1"/>
          </p:cNvCxnSpPr>
          <p:nvPr/>
        </p:nvCxnSpPr>
        <p:spPr>
          <a:xfrm rot="10800000" flipV="1">
            <a:off x="5715008" y="2764624"/>
            <a:ext cx="1588" cy="735813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3566" idx="1"/>
            <a:endCxn id="23567" idx="1"/>
          </p:cNvCxnSpPr>
          <p:nvPr/>
        </p:nvCxnSpPr>
        <p:spPr>
          <a:xfrm rot="10800000" flipV="1">
            <a:off x="5715008" y="3500438"/>
            <a:ext cx="1588" cy="714380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23567" idx="1"/>
            <a:endCxn id="23568" idx="1"/>
          </p:cNvCxnSpPr>
          <p:nvPr/>
        </p:nvCxnSpPr>
        <p:spPr>
          <a:xfrm rot="10800000" flipV="1">
            <a:off x="5715008" y="4214817"/>
            <a:ext cx="1588" cy="821537"/>
          </a:xfrm>
          <a:prstGeom prst="bentConnector3">
            <a:avLst>
              <a:gd name="adj1" fmla="val 143954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9449" y="285728"/>
            <a:ext cx="8058152" cy="1714511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 детских и подростковых контингентов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Изучение состояния здоровья в зависимости от воздействия факторов окружающей среды</a:t>
            </a:r>
            <a:endParaRPr lang="uk-UA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_9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00306"/>
            <a:ext cx="7723843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39162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Гигиена детей и подростков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медицинская наука, изучающая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законо-мерности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влияния различных факторов окружающей среды на растущий организм, и разрабатывающая на этой основе гигиенические требования,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способствую-щие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нормальному росту и развитию, и укреплению здоровья детей и подростков.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9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2860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детей и подростков охватывает широкий аспект вопросов: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профилакти-ческого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оздоровительного,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корригирующе-го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направления роста и развития организма до содействия ему в этом.</a:t>
            </a:r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00372"/>
            <a:ext cx="571504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/>
          <a:lstStyle/>
          <a:p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4032448" cy="5053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4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149080"/>
            <a:ext cx="8034096" cy="24482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гигиены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сохранение и укрепление здоровья детей и подростков, обеспечение их благоприятного развития.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4378476" cy="3634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5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001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ОСНОВНЫЕ ЗАКОНОМЕРНОСТИ РОСТА И РАЗВИТИЯ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Неравномерность темпов роста и развития;</a:t>
            </a: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Гетерохронность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роста и развития отдельных  органов и систем;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Половой диморфизм;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Биологическая надёжность функциональных систем и организма в целом;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Генетическая и социальная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детерминирован-ность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Асимметрия роста;</a:t>
            </a: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Кранио-каудальный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градиент роста;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Чередование направлений роста.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1857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1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Неравномерность</a:t>
            </a:r>
            <a:r>
              <a:rPr lang="uk-UA" sz="1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1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темпов</a:t>
            </a:r>
            <a:r>
              <a:rPr lang="uk-UA" sz="1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1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роста</a:t>
            </a:r>
            <a:r>
              <a:rPr lang="uk-UA" sz="1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uk-UA" sz="11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lang="uk-UA" sz="1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темпы роста и развития имеют нелинейную зависимость от возраста: чем моложе организм, тем интенсивнее процессы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морфофункциональ-ной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перестройки.</a:t>
            </a:r>
          </a:p>
          <a:p>
            <a:pPr algn="just">
              <a:buNone/>
            </a:pPr>
            <a:endParaRPr lang="ru-RU" sz="1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64318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357430"/>
            <a:ext cx="81439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Гетерохронность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ростом и развитием отдельных органов и систем имеются особые отношения, разделённые во времени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простран-стве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обусловливающие различную степень их зрелости. В связи с этим критическими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адап-тивными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сенсорными) периодами являются 12-14 и 26-28 недели беременности, период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новорож-денности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первый прикорм, начало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самостоя-тельной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ходьбы, 3 года, 7-10 и 15-17 лет.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06" y="285728"/>
            <a:ext cx="8072494" cy="2428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Половой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диморфизм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характере возрастных морфофункциональных изменений и уровне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функциони-рования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имеются половые различия, обусловленные, в основном, гормонами половых желез, надпочечников и щитовидной железы. У девушек пубертатный период начинается раньше и протекает более интенсивно.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06" y="2928934"/>
            <a:ext cx="807249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Детерминация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возрастных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изменений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генетичес-кими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факторами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 темпы роста и развития, порядок созревания отдельных органов и систем, биологическую надежность, половой диморфизм, тип телосложения, длину конечностей, тип высшей нервной деятельности, характер ЭЭГ. Детерминация средовыми факторами обусловливается масса тела, развитие моторики, деятельность вегетативной нервной системы, физическая работоспособность.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Кранио-каудальный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градиент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роста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дистальные части тела растут с большей скоростью и в опережающие сроки, по сравнению с проксимальными и верхними частями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1958</Words>
  <Application>Microsoft Office PowerPoint</Application>
  <PresentationFormat>Экран (4:3)</PresentationFormat>
  <Paragraphs>280</Paragraphs>
  <Slides>41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Солнцестояние</vt:lpstr>
      <vt:lpstr>1_Солнцестояние</vt:lpstr>
      <vt:lpstr>   Лекция «Гигиена детей и   подростков»   профессор Гребняк Н. П. </vt:lpstr>
      <vt:lpstr>Слайд 2</vt:lpstr>
      <vt:lpstr>ПРЕДМЕТ ИЗУЧЕНИЯ, ЦЕЛЬ, ЗАДАЧИ ГИГИЕНЫ ДЕТЕЙ И ПОДРОСТКОВ </vt:lpstr>
      <vt:lpstr>Слайд 4</vt:lpstr>
      <vt:lpstr>Слайд 5</vt:lpstr>
      <vt:lpstr>ОСНОВНЫЕ ЗАКОНОМЕРНОСТИ РОСТА И РАЗВИТИЯ:</vt:lpstr>
      <vt:lpstr>Слайд 7</vt:lpstr>
      <vt:lpstr>Слайд 8</vt:lpstr>
      <vt:lpstr>Слайд 9</vt:lpstr>
      <vt:lpstr>Возрастная периодизация</vt:lpstr>
      <vt:lpstr>Слайд 11</vt:lpstr>
      <vt:lpstr>Слайд 12</vt:lpstr>
      <vt:lpstr>Слайд 13</vt:lpstr>
      <vt:lpstr>Слайд 14</vt:lpstr>
      <vt:lpstr> Для оценки здоровья детей и подростков необходимо использовать следующие критерии:  1) наличие или отсутствие в момент обследования хронических заболеваний;  2) уровень достигнутого физического и нервно-психического развития и степень его гармоничности;  3) уровень функционирования основных систем организма;  4) степень сопротивляемости организма неблагоприятным воздействиям. 5) соответствие биологического возраста календарному.  </vt:lpstr>
      <vt:lpstr>Слайд 16</vt:lpstr>
      <vt:lpstr>Схема распределения детей раннего и дошкольного возраста по группам здоровья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Исследование и оценка о развития детей и подростков 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й оцінка фізичного розвитку дітей та підлітків </dc:title>
  <dc:creator>Неля</dc:creator>
  <cp:lastModifiedBy>XTreme</cp:lastModifiedBy>
  <cp:revision>276</cp:revision>
  <dcterms:created xsi:type="dcterms:W3CDTF">2015-02-01T09:23:05Z</dcterms:created>
  <dcterms:modified xsi:type="dcterms:W3CDTF">2015-07-02T08:29:38Z</dcterms:modified>
</cp:coreProperties>
</file>