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4" r:id="rId2"/>
    <p:sldId id="256" r:id="rId3"/>
    <p:sldId id="275" r:id="rId4"/>
    <p:sldId id="279" r:id="rId5"/>
    <p:sldId id="280" r:id="rId6"/>
    <p:sldId id="281" r:id="rId7"/>
    <p:sldId id="282" r:id="rId8"/>
    <p:sldId id="283" r:id="rId9"/>
    <p:sldId id="286" r:id="rId10"/>
    <p:sldId id="284" r:id="rId11"/>
    <p:sldId id="285" r:id="rId12"/>
    <p:sldId id="276" r:id="rId13"/>
    <p:sldId id="277" r:id="rId14"/>
    <p:sldId id="278" r:id="rId15"/>
    <p:sldId id="257" r:id="rId16"/>
    <p:sldId id="287" r:id="rId17"/>
    <p:sldId id="289" r:id="rId18"/>
    <p:sldId id="290" r:id="rId19"/>
    <p:sldId id="259" r:id="rId20"/>
    <p:sldId id="291" r:id="rId21"/>
    <p:sldId id="293" r:id="rId22"/>
    <p:sldId id="271" r:id="rId23"/>
    <p:sldId id="294" r:id="rId24"/>
    <p:sldId id="260" r:id="rId25"/>
    <p:sldId id="295" r:id="rId26"/>
    <p:sldId id="272" r:id="rId27"/>
    <p:sldId id="261" r:id="rId28"/>
    <p:sldId id="296" r:id="rId29"/>
    <p:sldId id="262" r:id="rId30"/>
    <p:sldId id="297" r:id="rId31"/>
    <p:sldId id="266" r:id="rId32"/>
    <p:sldId id="265" r:id="rId33"/>
    <p:sldId id="298" r:id="rId34"/>
    <p:sldId id="29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66"/>
    <a:srgbClr val="FFFF66"/>
    <a:srgbClr val="FFCC66"/>
    <a:srgbClr val="FFFF99"/>
    <a:srgbClr val="FF9999"/>
    <a:srgbClr val="FF99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7" autoAdjust="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AEA5E-8A44-4CD9-9503-756CC92B145F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20F07-FDFE-4A54-9936-2C72877E0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5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0F07-FDFE-4A54-9936-2C72877E02E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4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0F07-FDFE-4A54-9936-2C72877E02E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6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0F07-FDFE-4A54-9936-2C72877E02E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3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0F07-FDFE-4A54-9936-2C72877E02E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9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0F07-FDFE-4A54-9936-2C72877E02E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1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0F07-FDFE-4A54-9936-2C72877E02E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47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0F07-FDFE-4A54-9936-2C72877E02E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0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0F07-FDFE-4A54-9936-2C72877E02E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4" descr="clinic_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75" y="-242888"/>
            <a:ext cx="9864725" cy="7100888"/>
          </a:xfrm>
          <a:noFill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50825" y="0"/>
            <a:ext cx="8551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ЗАПОРОЖСКИЙ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ГОСУДАРСТВЕННЫЙ </a:t>
            </a:r>
          </a:p>
          <a:p>
            <a:pPr algn="ctr" eaLnBrk="1" hangingPunct="1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МЕДИЦИНСКИЙ УНИВЕРСИТЕТ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935831" y="2142191"/>
            <a:ext cx="72723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400" b="1" dirty="0" smtClean="0">
                <a:solidFill>
                  <a:srgbClr val="FF0066"/>
                </a:solidFill>
                <a:latin typeface="Tahoma" pitchFamily="34" charset="0"/>
              </a:rPr>
              <a:t>КЛИНИКО-ЛАБОРАТОРНАЯ ХАРАКТЕРИСТИКА  </a:t>
            </a:r>
            <a:r>
              <a:rPr lang="ru-RU" sz="5400" b="1" dirty="0" err="1" smtClean="0">
                <a:solidFill>
                  <a:srgbClr val="FF0066"/>
                </a:solidFill>
                <a:latin typeface="Tahoma" pitchFamily="34" charset="0"/>
              </a:rPr>
              <a:t>ОНКОМАРКЕРОВ</a:t>
            </a:r>
            <a:endParaRPr lang="ru-RU" sz="5400" b="1" dirty="0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116013" y="5734050"/>
            <a:ext cx="6911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ЗАПОРОЖЬЕ</a:t>
            </a:r>
          </a:p>
          <a:p>
            <a:pPr algn="ctr"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201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6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252536" y="1189038"/>
            <a:ext cx="979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Кафедра 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клинической 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лабораторной 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7773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1" grpId="0"/>
      <p:bldP spid="419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795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dirty="0"/>
              <a:t>Теломераза </a:t>
            </a:r>
            <a:r>
              <a:rPr lang="ru-RU" sz="4400" dirty="0" smtClean="0"/>
              <a:t> была  </a:t>
            </a:r>
            <a:r>
              <a:rPr lang="ru-RU" sz="4400" dirty="0"/>
              <a:t>обнаружена Кэрол </a:t>
            </a:r>
            <a:r>
              <a:rPr lang="ru-RU" sz="4400" dirty="0" smtClean="0"/>
              <a:t> Грейдер  в  1984  году.</a:t>
            </a:r>
            <a:endParaRPr lang="ru-RU" sz="4400" dirty="0"/>
          </a:p>
          <a:p>
            <a:pPr algn="ctr">
              <a:lnSpc>
                <a:spcPct val="90000"/>
              </a:lnSpc>
            </a:pPr>
            <a:r>
              <a:rPr lang="ru-RU" sz="4400" dirty="0"/>
              <a:t>За </a:t>
            </a:r>
            <a:r>
              <a:rPr lang="ru-RU" sz="4400" dirty="0" smtClean="0"/>
              <a:t> открытие  защитных  </a:t>
            </a:r>
            <a:r>
              <a:rPr lang="ru-RU" sz="4400" dirty="0" err="1" smtClean="0"/>
              <a:t>механиз-мов</a:t>
            </a:r>
            <a:r>
              <a:rPr lang="ru-RU" sz="4400" dirty="0" smtClean="0"/>
              <a:t>  хромосом  от  </a:t>
            </a:r>
            <a:r>
              <a:rPr lang="ru-RU" sz="4400" dirty="0"/>
              <a:t>концевой </a:t>
            </a:r>
            <a:r>
              <a:rPr lang="ru-RU" sz="4400" dirty="0" smtClean="0"/>
              <a:t> </a:t>
            </a:r>
            <a:r>
              <a:rPr lang="ru-RU" sz="4400" dirty="0" err="1" smtClean="0"/>
              <a:t>недо</a:t>
            </a:r>
            <a:r>
              <a:rPr lang="ru-RU" sz="4400" dirty="0" smtClean="0"/>
              <a:t>-репликации  </a:t>
            </a:r>
            <a:r>
              <a:rPr lang="ru-RU" sz="4400" dirty="0"/>
              <a:t>с </a:t>
            </a:r>
            <a:r>
              <a:rPr lang="ru-RU" sz="4400" dirty="0" smtClean="0"/>
              <a:t> помощью  теломер  и  теломеразы  присуждена  </a:t>
            </a:r>
            <a:r>
              <a:rPr lang="ru-RU" sz="4400" b="1" dirty="0" smtClean="0">
                <a:solidFill>
                  <a:srgbClr val="FF0000"/>
                </a:solidFill>
              </a:rPr>
              <a:t>Нобелевская  премия   по  физиологии  и   медицине     </a:t>
            </a:r>
            <a:r>
              <a:rPr lang="ru-RU" sz="4400" b="1" dirty="0" smtClean="0"/>
              <a:t>Кэрол  Грейдер</a:t>
            </a:r>
            <a:r>
              <a:rPr lang="ru-RU" sz="4400" dirty="0" smtClean="0"/>
              <a:t>,   </a:t>
            </a:r>
            <a:r>
              <a:rPr lang="ru-RU" sz="4400" b="1" dirty="0" smtClean="0"/>
              <a:t>Элизабет </a:t>
            </a:r>
            <a:r>
              <a:rPr lang="ru-RU" sz="4400" b="1" dirty="0" err="1" smtClean="0"/>
              <a:t>Блэкбёрн</a:t>
            </a:r>
            <a:r>
              <a:rPr lang="ru-RU" sz="4400" dirty="0" smtClean="0"/>
              <a:t>  и  </a:t>
            </a:r>
            <a:r>
              <a:rPr lang="ru-RU" sz="4400" b="1" dirty="0" smtClean="0"/>
              <a:t>Джеку  Шостаку        </a:t>
            </a:r>
            <a:r>
              <a:rPr lang="ru-RU" sz="4400" dirty="0" smtClean="0"/>
              <a:t>в  2009  году.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016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04664"/>
            <a:ext cx="914400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dirty="0" smtClean="0"/>
              <a:t>Существование   механизма</a:t>
            </a:r>
            <a:r>
              <a:rPr lang="ru-RU" sz="4400" dirty="0"/>
              <a:t>, </a:t>
            </a:r>
            <a:r>
              <a:rPr lang="ru-RU" sz="4400" dirty="0" smtClean="0"/>
              <a:t>компенсирующего   </a:t>
            </a:r>
            <a:r>
              <a:rPr lang="ru-RU" sz="4400" dirty="0"/>
              <a:t>укорочение </a:t>
            </a:r>
            <a:r>
              <a:rPr lang="ru-RU" sz="4400" dirty="0" smtClean="0"/>
              <a:t>теломер  </a:t>
            </a:r>
            <a:r>
              <a:rPr lang="ru-RU" sz="4400" dirty="0"/>
              <a:t>(теломеразы), </a:t>
            </a:r>
            <a:r>
              <a:rPr lang="ru-RU" sz="4400" dirty="0" smtClean="0"/>
              <a:t>предсказал  ещё  в  1973  году </a:t>
            </a:r>
            <a:r>
              <a:rPr lang="ru-RU" sz="4400" b="1" dirty="0"/>
              <a:t>Оловников </a:t>
            </a:r>
            <a:r>
              <a:rPr lang="ru-RU" sz="4400" b="1" dirty="0" smtClean="0"/>
              <a:t> Алексей Матвеевич </a:t>
            </a:r>
            <a:r>
              <a:rPr lang="ru-RU" sz="4400" dirty="0"/>
              <a:t> — </a:t>
            </a:r>
            <a:r>
              <a:rPr lang="ru-RU" sz="4400" dirty="0" smtClean="0"/>
              <a:t> ведущий  научный </a:t>
            </a:r>
            <a:r>
              <a:rPr lang="ru-RU" sz="4400" dirty="0"/>
              <a:t>сотрудник </a:t>
            </a:r>
            <a:r>
              <a:rPr lang="ru-RU" sz="4400" dirty="0" smtClean="0"/>
              <a:t> Института </a:t>
            </a:r>
            <a:r>
              <a:rPr lang="ru-RU" sz="4400" dirty="0"/>
              <a:t>биохимической </a:t>
            </a:r>
            <a:r>
              <a:rPr lang="ru-RU" sz="4400" dirty="0" smtClean="0"/>
              <a:t> физики  РАН</a:t>
            </a:r>
            <a:r>
              <a:rPr lang="ru-RU" sz="4400" dirty="0"/>
              <a:t>, кандидат </a:t>
            </a:r>
            <a:r>
              <a:rPr lang="ru-RU" sz="4400" dirty="0" smtClean="0"/>
              <a:t> биологических  наук.</a:t>
            </a:r>
          </a:p>
        </p:txBody>
      </p:sp>
    </p:spTree>
    <p:extLst>
      <p:ext uri="{BB962C8B-B14F-4D97-AF65-F5344CB8AC3E}">
        <p14:creationId xmlns:p14="http://schemas.microsoft.com/office/powerpoint/2010/main" val="37960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4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4400" dirty="0"/>
              <a:t>Приобретение </a:t>
            </a:r>
            <a:r>
              <a:rPr lang="ru-RU" sz="4400" dirty="0" smtClean="0"/>
              <a:t>  </a:t>
            </a:r>
            <a:r>
              <a:rPr lang="ru-RU" sz="4400" dirty="0" err="1" smtClean="0"/>
              <a:t>нормоцитом</a:t>
            </a:r>
            <a:r>
              <a:rPr lang="ru-RU" sz="4400" dirty="0" smtClean="0"/>
              <a:t> </a:t>
            </a:r>
            <a:r>
              <a:rPr lang="ru-RU" sz="4400" dirty="0"/>
              <a:t>измененных </a:t>
            </a:r>
            <a:r>
              <a:rPr lang="ru-RU" sz="4400" dirty="0" smtClean="0"/>
              <a:t>  характеристик  </a:t>
            </a:r>
            <a:r>
              <a:rPr lang="ru-RU" sz="4400" dirty="0"/>
              <a:t>(</a:t>
            </a:r>
            <a:r>
              <a:rPr lang="ru-RU" sz="4000" i="1" dirty="0"/>
              <a:t>свойств </a:t>
            </a:r>
            <a:r>
              <a:rPr lang="ru-RU" sz="4000" i="1" dirty="0" smtClean="0"/>
              <a:t>  раковых   клеток</a:t>
            </a:r>
            <a:r>
              <a:rPr lang="ru-RU" sz="4400" dirty="0"/>
              <a:t>)  –   </a:t>
            </a:r>
            <a:r>
              <a:rPr lang="ru-RU" sz="4800" dirty="0" smtClean="0">
                <a:solidFill>
                  <a:srgbClr val="FF0000"/>
                </a:solidFill>
              </a:rPr>
              <a:t>трансформация</a:t>
            </a:r>
            <a:r>
              <a:rPr lang="ru-RU" sz="4400" dirty="0" smtClean="0"/>
              <a:t>. </a:t>
            </a:r>
          </a:p>
          <a:p>
            <a:pPr algn="ctr">
              <a:lnSpc>
                <a:spcPct val="95000"/>
              </a:lnSpc>
            </a:pPr>
            <a:r>
              <a:rPr lang="ru-RU" sz="4400" dirty="0" smtClean="0"/>
              <a:t>Стадия   образования  </a:t>
            </a:r>
            <a:r>
              <a:rPr lang="ru-RU" sz="4400" dirty="0" err="1" smtClean="0"/>
              <a:t>трансфор-мированной</a:t>
            </a:r>
            <a:r>
              <a:rPr lang="ru-RU" sz="4400" dirty="0" smtClean="0"/>
              <a:t>  клетки   – </a:t>
            </a:r>
            <a:r>
              <a:rPr lang="ru-RU" sz="4800" dirty="0" smtClean="0">
                <a:solidFill>
                  <a:srgbClr val="FF0000"/>
                </a:solidFill>
              </a:rPr>
              <a:t>инициация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</a:pPr>
            <a:r>
              <a:rPr lang="ru-RU" sz="4400" dirty="0"/>
              <a:t>Факторы, </a:t>
            </a:r>
            <a:r>
              <a:rPr lang="ru-RU" sz="4400" dirty="0" smtClean="0"/>
              <a:t>  оказывающие </a:t>
            </a:r>
            <a:r>
              <a:rPr lang="ru-RU" sz="4400" dirty="0" err="1"/>
              <a:t>инициируюшиее</a:t>
            </a:r>
            <a:r>
              <a:rPr lang="ru-RU" sz="4400" dirty="0"/>
              <a:t> </a:t>
            </a:r>
            <a:r>
              <a:rPr lang="ru-RU" sz="4400" dirty="0" smtClean="0"/>
              <a:t>  воздействие  –  </a:t>
            </a:r>
            <a:r>
              <a:rPr lang="ru-RU" sz="4800" dirty="0">
                <a:solidFill>
                  <a:srgbClr val="FF0000"/>
                </a:solidFill>
              </a:rPr>
              <a:t>канцерогены</a:t>
            </a:r>
            <a:r>
              <a:rPr lang="ru-RU" sz="4400" dirty="0" smtClean="0"/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Канцерогены</a:t>
            </a:r>
            <a:r>
              <a:rPr lang="ru-RU" sz="5400" dirty="0" smtClean="0">
                <a:solidFill>
                  <a:srgbClr val="FF0000"/>
                </a:solidFill>
              </a:rPr>
              <a:t>:</a:t>
            </a:r>
            <a:r>
              <a:rPr lang="ru-RU" sz="5400" dirty="0" smtClean="0"/>
              <a:t> </a:t>
            </a:r>
            <a:endParaRPr lang="ru-RU" sz="5400" dirty="0"/>
          </a:p>
          <a:p>
            <a:pPr indent="-3600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физические</a:t>
            </a:r>
            <a:r>
              <a:rPr lang="ru-RU" sz="4400" dirty="0" smtClean="0"/>
              <a:t> –  </a:t>
            </a:r>
            <a:r>
              <a:rPr lang="ru-RU" sz="4400" dirty="0" err="1" smtClean="0"/>
              <a:t>ультрафиолето</a:t>
            </a:r>
            <a:r>
              <a:rPr lang="ru-RU" sz="4400" dirty="0" smtClean="0"/>
              <a:t>-вое   и   радиационное   излучения</a:t>
            </a:r>
            <a:r>
              <a:rPr lang="ru-RU" sz="4400" dirty="0"/>
              <a:t>; </a:t>
            </a:r>
          </a:p>
          <a:p>
            <a:pPr indent="-360000" algn="just">
              <a:buFont typeface="Wingdings" pitchFamily="2" charset="2"/>
              <a:buChar char="v"/>
            </a:pPr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химические</a:t>
            </a:r>
            <a:r>
              <a:rPr lang="ru-RU" sz="4400" dirty="0" smtClean="0"/>
              <a:t>  –  ароматические  </a:t>
            </a:r>
            <a:r>
              <a:rPr lang="ru-RU" sz="4400" dirty="0"/>
              <a:t>и </a:t>
            </a:r>
            <a:r>
              <a:rPr lang="ru-RU" sz="4400" dirty="0" smtClean="0"/>
              <a:t>линейные углеводороды </a:t>
            </a:r>
            <a:r>
              <a:rPr lang="ru-RU" sz="4400" dirty="0"/>
              <a:t>(</a:t>
            </a:r>
            <a:r>
              <a:rPr lang="ru-RU" sz="4000" dirty="0" smtClean="0"/>
              <a:t>3,4-</a:t>
            </a:r>
            <a:r>
              <a:rPr lang="ru-RU" sz="4000" i="1" dirty="0" smtClean="0"/>
              <a:t>бензпирен</a:t>
            </a:r>
            <a:r>
              <a:rPr lang="ru-RU" sz="4400" dirty="0" smtClean="0"/>
              <a:t>),   </a:t>
            </a:r>
            <a:r>
              <a:rPr lang="ru-RU" sz="4400" dirty="0" err="1" smtClean="0"/>
              <a:t>нитрозосоединения</a:t>
            </a:r>
            <a:r>
              <a:rPr lang="ru-RU" sz="4400" dirty="0" smtClean="0"/>
              <a:t>  </a:t>
            </a:r>
            <a:r>
              <a:rPr lang="ru-RU" sz="4400" dirty="0"/>
              <a:t>(</a:t>
            </a:r>
            <a:r>
              <a:rPr lang="ru-RU" sz="4000" dirty="0"/>
              <a:t>N-</a:t>
            </a:r>
            <a:r>
              <a:rPr lang="ru-RU" sz="4000" i="1" dirty="0" err="1"/>
              <a:t>нитрозодиметиламин</a:t>
            </a:r>
            <a:r>
              <a:rPr lang="ru-RU" sz="4000" dirty="0"/>
              <a:t>, </a:t>
            </a:r>
            <a:r>
              <a:rPr lang="ru-RU" sz="4000" dirty="0" smtClean="0"/>
              <a:t>N-</a:t>
            </a:r>
            <a:r>
              <a:rPr lang="ru-RU" sz="4000" i="1" dirty="0" err="1" smtClean="0"/>
              <a:t>нитрозо</a:t>
            </a:r>
            <a:r>
              <a:rPr lang="ru-RU" sz="4000" i="1" dirty="0" smtClean="0"/>
              <a:t>-</a:t>
            </a:r>
            <a:r>
              <a:rPr lang="ru-RU" sz="4000" i="1" dirty="0" err="1" smtClean="0"/>
              <a:t>метилмочевина</a:t>
            </a:r>
            <a:r>
              <a:rPr lang="ru-RU" sz="4400" dirty="0" smtClean="0"/>
              <a:t>),  некоторые  </a:t>
            </a:r>
            <a:r>
              <a:rPr lang="ru-RU" sz="4400" dirty="0" err="1" smtClean="0"/>
              <a:t>ме-таллы</a:t>
            </a:r>
            <a:r>
              <a:rPr lang="ru-RU" sz="4400" dirty="0" smtClean="0"/>
              <a:t>  (</a:t>
            </a:r>
            <a:r>
              <a:rPr lang="ru-RU" sz="4000" i="1" dirty="0"/>
              <a:t>мышьяк, никель, </a:t>
            </a:r>
            <a:r>
              <a:rPr lang="ru-RU" sz="4000" i="1" dirty="0" smtClean="0"/>
              <a:t>свинец</a:t>
            </a:r>
            <a:r>
              <a:rPr lang="ru-RU" sz="4400" dirty="0" smtClean="0"/>
              <a:t>);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553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Канцерогены</a:t>
            </a:r>
            <a:r>
              <a:rPr lang="ru-RU" sz="5400" dirty="0" smtClean="0">
                <a:solidFill>
                  <a:srgbClr val="FF0000"/>
                </a:solidFill>
              </a:rPr>
              <a:t>:</a:t>
            </a:r>
            <a:r>
              <a:rPr lang="ru-RU" sz="4400" dirty="0" smtClean="0"/>
              <a:t> </a:t>
            </a:r>
            <a:endParaRPr lang="ru-RU" sz="4400" dirty="0"/>
          </a:p>
          <a:p>
            <a:pPr indent="-360000" algn="just">
              <a:buFont typeface="Wingdings" pitchFamily="2" charset="2"/>
              <a:buChar char="v"/>
            </a:pPr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биологические</a:t>
            </a:r>
            <a:r>
              <a:rPr lang="ru-RU" sz="4400" dirty="0" smtClean="0"/>
              <a:t>  –  </a:t>
            </a:r>
            <a:r>
              <a:rPr lang="ru-RU" sz="4400" dirty="0"/>
              <a:t>вирусы (</a:t>
            </a:r>
            <a:r>
              <a:rPr lang="ru-RU" sz="4400" i="1" dirty="0"/>
              <a:t>ДНК-содержащие вирусы </a:t>
            </a:r>
            <a:r>
              <a:rPr lang="ru-RU" sz="4400" i="1" dirty="0" err="1" smtClean="0"/>
              <a:t>папил</a:t>
            </a:r>
            <a:r>
              <a:rPr lang="ru-RU" sz="4400" i="1" dirty="0" smtClean="0"/>
              <a:t>-ломы</a:t>
            </a:r>
            <a:r>
              <a:rPr lang="ru-RU" sz="4400" i="1" dirty="0"/>
              <a:t>, </a:t>
            </a:r>
            <a:r>
              <a:rPr lang="ru-RU" sz="4400" i="1" dirty="0" smtClean="0"/>
              <a:t>  гепатитов </a:t>
            </a:r>
            <a:r>
              <a:rPr lang="ru-RU" sz="4400" dirty="0"/>
              <a:t>В </a:t>
            </a:r>
            <a:r>
              <a:rPr lang="ru-RU" sz="4400" i="1" dirty="0"/>
              <a:t>и</a:t>
            </a:r>
            <a:r>
              <a:rPr lang="ru-RU" sz="4400" dirty="0"/>
              <a:t> </a:t>
            </a:r>
            <a:r>
              <a:rPr lang="ru-RU" sz="4400" dirty="0" smtClean="0"/>
              <a:t>С, </a:t>
            </a:r>
            <a:r>
              <a:rPr lang="ru-RU" sz="4400" i="1" dirty="0"/>
              <a:t>Эпштейна-</a:t>
            </a:r>
            <a:r>
              <a:rPr lang="ru-RU" sz="4400" i="1" dirty="0" err="1"/>
              <a:t>Барр</a:t>
            </a:r>
            <a:r>
              <a:rPr lang="ru-RU" sz="4400" dirty="0"/>
              <a:t> </a:t>
            </a:r>
            <a:r>
              <a:rPr lang="ru-RU" sz="4400" dirty="0" smtClean="0"/>
              <a:t>  </a:t>
            </a:r>
            <a:r>
              <a:rPr lang="ru-RU" sz="4400" i="1" dirty="0" smtClean="0"/>
              <a:t>и   другие</a:t>
            </a:r>
            <a:r>
              <a:rPr lang="ru-RU" sz="4400" dirty="0" smtClean="0"/>
              <a:t>;</a:t>
            </a:r>
            <a:r>
              <a:rPr lang="ru-RU" sz="4400" i="1" dirty="0" smtClean="0"/>
              <a:t>  </a:t>
            </a:r>
            <a:r>
              <a:rPr lang="ru-RU" sz="4400" i="1" dirty="0" err="1" smtClean="0"/>
              <a:t>РНК-содержащпе</a:t>
            </a:r>
            <a:r>
              <a:rPr lang="ru-RU" sz="4400" i="1" dirty="0" smtClean="0"/>
              <a:t> </a:t>
            </a:r>
            <a:r>
              <a:rPr lang="ru-RU" sz="4400" i="1" dirty="0"/>
              <a:t>вирусы клеточного лейкоза </a:t>
            </a:r>
            <a:r>
              <a:rPr lang="ru-RU" sz="4400" i="1" dirty="0" smtClean="0"/>
              <a:t> человека  </a:t>
            </a:r>
            <a:r>
              <a:rPr lang="ru-RU" sz="4400" dirty="0" smtClean="0"/>
              <a:t>I  </a:t>
            </a:r>
            <a:r>
              <a:rPr lang="ru-RU" sz="4400" i="1" dirty="0" smtClean="0"/>
              <a:t>и</a:t>
            </a:r>
            <a:r>
              <a:rPr lang="ru-RU" sz="4400" dirty="0" smtClean="0"/>
              <a:t>  </a:t>
            </a:r>
            <a:r>
              <a:rPr lang="ru-RU" sz="4400" dirty="0" err="1" smtClean="0"/>
              <a:t>II</a:t>
            </a:r>
            <a:r>
              <a:rPr lang="ru-RU" sz="4400" dirty="0" smtClean="0"/>
              <a:t>  </a:t>
            </a:r>
            <a:r>
              <a:rPr lang="ru-RU" sz="4400" i="1" dirty="0" smtClean="0"/>
              <a:t>типов</a:t>
            </a:r>
            <a:r>
              <a:rPr lang="ru-RU" sz="4400" dirty="0"/>
              <a:t>, </a:t>
            </a:r>
            <a:r>
              <a:rPr lang="ru-RU" sz="4400" i="1" dirty="0"/>
              <a:t>рака </a:t>
            </a:r>
            <a:r>
              <a:rPr lang="ru-RU" sz="4400" i="1" dirty="0" smtClean="0"/>
              <a:t> молочной  железы  мышей  и другие</a:t>
            </a:r>
            <a:r>
              <a:rPr lang="ru-RU" sz="4400" dirty="0" smtClean="0"/>
              <a:t>).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858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2153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FF0000"/>
                </a:solidFill>
              </a:rPr>
              <a:t>Онкомаркеры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FF66"/>
                </a:solidFill>
              </a:rPr>
              <a:t> </a:t>
            </a:r>
            <a:r>
              <a:rPr lang="ru-RU" sz="4400" dirty="0" smtClean="0">
                <a:solidFill>
                  <a:srgbClr val="FFFF66"/>
                </a:solidFill>
              </a:rPr>
              <a:t>–  вещества, содержание  которых  в  крови коррелирует  с  наличием  или прогрессирующим  ростом злокачественной  опухоли. </a:t>
            </a:r>
            <a:endParaRPr lang="ru-RU" sz="4400" dirty="0">
              <a:solidFill>
                <a:srgbClr val="FFFF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3477875"/>
            <a:ext cx="9001156" cy="341632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9966"/>
                </a:solidFill>
              </a:rPr>
              <a:t>  </a:t>
            </a:r>
            <a:r>
              <a:rPr lang="en-US" i="1" dirty="0" smtClean="0">
                <a:solidFill>
                  <a:srgbClr val="FF9966"/>
                </a:solidFill>
              </a:rPr>
              <a:t> </a:t>
            </a:r>
            <a:r>
              <a:rPr lang="ru-RU" sz="3600" i="1" dirty="0" smtClean="0">
                <a:solidFill>
                  <a:srgbClr val="FF9966"/>
                </a:solidFill>
              </a:rPr>
              <a:t>Известно  более  200  опухолевых маркеров,  однако  «идеального  маркера», который  бы  соответствовал  всем критериям,   еще  не  выявлено.</a:t>
            </a:r>
          </a:p>
          <a:p>
            <a:pPr algn="ctr"/>
            <a:r>
              <a:rPr lang="ru-RU" sz="3600" i="1" dirty="0" smtClean="0">
                <a:solidFill>
                  <a:srgbClr val="FF9966"/>
                </a:solidFill>
              </a:rPr>
              <a:t>В  клинической  практике  используют около  </a:t>
            </a:r>
            <a:r>
              <a:rPr lang="ru-RU" sz="3600" b="1" i="1" dirty="0" smtClean="0">
                <a:solidFill>
                  <a:srgbClr val="FF9966"/>
                </a:solidFill>
              </a:rPr>
              <a:t>20  маркеров</a:t>
            </a:r>
            <a:r>
              <a:rPr lang="ru-RU" sz="3600" i="1" dirty="0" smtClean="0">
                <a:solidFill>
                  <a:srgbClr val="FF9966"/>
                </a:solidFill>
              </a:rPr>
              <a:t>.</a:t>
            </a:r>
            <a:endParaRPr lang="ru-RU" sz="3600" i="1" dirty="0">
              <a:solidFill>
                <a:srgbClr val="FF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679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dirty="0" smtClean="0">
                <a:solidFill>
                  <a:srgbClr val="FFFF00"/>
                </a:solidFill>
              </a:rPr>
              <a:t>Критерии,  предъявляемые  к онкомаркерам</a:t>
            </a:r>
            <a:r>
              <a:rPr lang="ru-RU" sz="4400" dirty="0" smtClean="0"/>
              <a:t>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FF99"/>
                </a:solidFill>
              </a:rPr>
              <a:t>должны продуцироваться только злокачественными  клетками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FFFF99"/>
                </a:solidFill>
              </a:rPr>
              <a:t> быть  </a:t>
            </a:r>
            <a:r>
              <a:rPr lang="ru-RU" sz="4400" dirty="0" err="1" smtClean="0">
                <a:solidFill>
                  <a:srgbClr val="FFFF99"/>
                </a:solidFill>
              </a:rPr>
              <a:t>органоспецифичными</a:t>
            </a:r>
            <a:endParaRPr lang="ru-RU" sz="4400" dirty="0" smtClean="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FFFF99"/>
                </a:solidFill>
              </a:rPr>
              <a:t> выявляться  в  высоких  </a:t>
            </a:r>
            <a:r>
              <a:rPr lang="ru-RU" sz="4400" dirty="0" err="1" smtClean="0">
                <a:solidFill>
                  <a:srgbClr val="FFFF99"/>
                </a:solidFill>
              </a:rPr>
              <a:t>концент</a:t>
            </a:r>
            <a:r>
              <a:rPr lang="ru-RU" sz="4400" dirty="0" smtClean="0">
                <a:solidFill>
                  <a:srgbClr val="FFFF99"/>
                </a:solidFill>
              </a:rPr>
              <a:t>-рациях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FFFF99"/>
                </a:solidFill>
              </a:rPr>
              <a:t> концентрация  должна </a:t>
            </a:r>
            <a:r>
              <a:rPr lang="ru-RU" sz="4400" dirty="0" err="1" smtClean="0">
                <a:solidFill>
                  <a:srgbClr val="FFFF99"/>
                </a:solidFill>
              </a:rPr>
              <a:t>коррели-ровать</a:t>
            </a:r>
            <a:r>
              <a:rPr lang="ru-RU" sz="4400" dirty="0" smtClean="0">
                <a:solidFill>
                  <a:srgbClr val="FFFF99"/>
                </a:solidFill>
              </a:rPr>
              <a:t>  с  размером  опухоли,  ста-</a:t>
            </a:r>
            <a:r>
              <a:rPr lang="ru-RU" sz="4400" dirty="0" err="1" smtClean="0">
                <a:solidFill>
                  <a:srgbClr val="FFFF99"/>
                </a:solidFill>
              </a:rPr>
              <a:t>дией</a:t>
            </a:r>
            <a:r>
              <a:rPr lang="ru-RU" sz="4400" dirty="0" smtClean="0">
                <a:solidFill>
                  <a:srgbClr val="FFFF99"/>
                </a:solidFill>
              </a:rPr>
              <a:t>  заболевания,  с  прогнозом  и эффективностью  лечения.</a:t>
            </a:r>
            <a:endParaRPr lang="ru-RU" sz="21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62" y="263483"/>
            <a:ext cx="8592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Классификация онкомаркеров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87868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66"/>
                </a:solidFill>
              </a:rPr>
              <a:t>По химической структуре:</a:t>
            </a:r>
          </a:p>
          <a:p>
            <a:pPr algn="ctr"/>
            <a:r>
              <a:rPr lang="ru-RU" sz="4000" dirty="0" smtClean="0"/>
              <a:t>гликопротеиды,  </a:t>
            </a:r>
          </a:p>
          <a:p>
            <a:r>
              <a:rPr lang="ru-RU" sz="4000" dirty="0" smtClean="0"/>
              <a:t>                      липопротеиды,</a:t>
            </a:r>
          </a:p>
          <a:p>
            <a:r>
              <a:rPr lang="ru-RU" sz="4000" dirty="0" smtClean="0"/>
              <a:t>                      полипептиды,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                гликолипиды   и  т.д.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688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592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Классификация онкомаркеров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33" y="643093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66"/>
                </a:solidFill>
              </a:rPr>
              <a:t> </a:t>
            </a:r>
            <a:r>
              <a:rPr lang="ru-RU" sz="4000" b="1" dirty="0">
                <a:solidFill>
                  <a:srgbClr val="FFFF66"/>
                </a:solidFill>
              </a:rPr>
              <a:t>По  биологической  функции</a:t>
            </a:r>
            <a:r>
              <a:rPr lang="ru-RU" sz="4000" dirty="0">
                <a:solidFill>
                  <a:srgbClr val="FFFF66"/>
                </a:solidFill>
              </a:rPr>
              <a:t>:</a:t>
            </a:r>
            <a:endParaRPr lang="ru-RU" sz="4000" dirty="0" smtClean="0"/>
          </a:p>
          <a:p>
            <a:r>
              <a:rPr lang="ru-RU" sz="4000" b="1" dirty="0" smtClean="0">
                <a:solidFill>
                  <a:srgbClr val="FF0000"/>
                </a:solidFill>
              </a:rPr>
              <a:t>иммунологические</a:t>
            </a:r>
            <a:r>
              <a:rPr lang="ru-RU" sz="4000" dirty="0" smtClean="0"/>
              <a:t>  –  ассоциирован-</a:t>
            </a:r>
            <a:r>
              <a:rPr lang="ru-RU" sz="4000" dirty="0" err="1" smtClean="0"/>
              <a:t>ные</a:t>
            </a:r>
            <a:r>
              <a:rPr lang="ru-RU" sz="4000" dirty="0" smtClean="0"/>
              <a:t>  с  опухолью  </a:t>
            </a:r>
            <a:r>
              <a:rPr lang="ru-RU" sz="4000" dirty="0"/>
              <a:t>антигены </a:t>
            </a:r>
            <a:r>
              <a:rPr lang="ru-RU" sz="4000" dirty="0" smtClean="0"/>
              <a:t> или  анти-тела  к  </a:t>
            </a:r>
            <a:r>
              <a:rPr lang="ru-RU" sz="4000" dirty="0"/>
              <a:t>ним; 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гормоны</a:t>
            </a:r>
            <a:r>
              <a:rPr lang="ru-RU" sz="4000" dirty="0"/>
              <a:t> </a:t>
            </a:r>
            <a:r>
              <a:rPr lang="ru-RU" sz="4000" dirty="0" smtClean="0"/>
              <a:t> -  </a:t>
            </a:r>
            <a:r>
              <a:rPr lang="ru-RU" sz="4000" dirty="0"/>
              <a:t>(</a:t>
            </a:r>
            <a:r>
              <a:rPr lang="ru-RU" sz="4000" dirty="0" err="1"/>
              <a:t>ХГЧ</a:t>
            </a:r>
            <a:r>
              <a:rPr lang="ru-RU" sz="4000" dirty="0" smtClean="0"/>
              <a:t>,  </a:t>
            </a:r>
            <a:r>
              <a:rPr lang="ru-RU" sz="4000" dirty="0" err="1" smtClean="0"/>
              <a:t>АКТГ</a:t>
            </a:r>
            <a:r>
              <a:rPr lang="ru-RU" sz="4000" dirty="0" smtClean="0"/>
              <a:t>); </a:t>
            </a:r>
            <a:endParaRPr lang="ru-RU" sz="4000" dirty="0"/>
          </a:p>
          <a:p>
            <a:r>
              <a:rPr lang="ru-RU" sz="4000" b="1" dirty="0">
                <a:solidFill>
                  <a:srgbClr val="FF0000"/>
                </a:solidFill>
              </a:rPr>
              <a:t>ферменты</a:t>
            </a:r>
            <a:r>
              <a:rPr lang="ru-RU" sz="4000" dirty="0"/>
              <a:t> - фосфатазы, </a:t>
            </a:r>
            <a:r>
              <a:rPr lang="ru-RU" sz="4000" dirty="0" err="1" smtClean="0"/>
              <a:t>енолазы</a:t>
            </a:r>
            <a:r>
              <a:rPr lang="ru-RU" sz="4000" dirty="0" smtClean="0"/>
              <a:t>, </a:t>
            </a:r>
            <a:r>
              <a:rPr lang="ru-RU" sz="4000" dirty="0" err="1" smtClean="0"/>
              <a:t>ЛДГ</a:t>
            </a:r>
            <a:r>
              <a:rPr lang="ru-RU" sz="4000" dirty="0" smtClean="0"/>
              <a:t> </a:t>
            </a:r>
            <a:endParaRPr lang="ru-RU" sz="4000" dirty="0"/>
          </a:p>
          <a:p>
            <a:r>
              <a:rPr lang="ru-RU" sz="4000" b="1" dirty="0">
                <a:solidFill>
                  <a:srgbClr val="FF0000"/>
                </a:solidFill>
              </a:rPr>
              <a:t>продукты обмена </a:t>
            </a:r>
            <a:r>
              <a:rPr lang="ru-RU" sz="4000" dirty="0"/>
              <a:t>- </a:t>
            </a:r>
            <a:r>
              <a:rPr lang="ru-RU" sz="4000" dirty="0" smtClean="0"/>
              <a:t> креатин</a:t>
            </a:r>
            <a:r>
              <a:rPr lang="ru-RU" sz="4000" dirty="0"/>
              <a:t>, </a:t>
            </a:r>
            <a:r>
              <a:rPr lang="ru-RU" sz="4000" dirty="0" smtClean="0"/>
              <a:t> поли-амины,  </a:t>
            </a:r>
            <a:r>
              <a:rPr lang="ru-RU" sz="4000" dirty="0" err="1" smtClean="0"/>
              <a:t>гидроксипролин</a:t>
            </a:r>
            <a:r>
              <a:rPr lang="ru-RU" sz="4000" dirty="0" smtClean="0"/>
              <a:t>; </a:t>
            </a:r>
            <a:endParaRPr lang="ru-RU" sz="4000" dirty="0"/>
          </a:p>
          <a:p>
            <a:r>
              <a:rPr lang="ru-RU" sz="4000" b="1" dirty="0" smtClean="0">
                <a:solidFill>
                  <a:srgbClr val="FF0000"/>
                </a:solidFill>
              </a:rPr>
              <a:t>белковые  продукты  </a:t>
            </a:r>
            <a:r>
              <a:rPr lang="ru-RU" sz="4000" b="1" dirty="0">
                <a:solidFill>
                  <a:srgbClr val="FF0000"/>
                </a:solidFill>
              </a:rPr>
              <a:t>распада опухолей. </a:t>
            </a:r>
          </a:p>
        </p:txBody>
      </p:sp>
    </p:spTree>
    <p:extLst>
      <p:ext uri="{BB962C8B-B14F-4D97-AF65-F5344CB8AC3E}">
        <p14:creationId xmlns:p14="http://schemas.microsoft.com/office/powerpoint/2010/main" val="14604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180" y="-63555"/>
            <a:ext cx="7784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Показания  для  определения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 онкомаркеров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52823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FFFF66"/>
                </a:solidFill>
              </a:rPr>
              <a:t> Скрининг  онкологических  заболеваний</a:t>
            </a:r>
          </a:p>
          <a:p>
            <a:pPr marL="342900" indent="-342900" algn="ctr"/>
            <a:r>
              <a:rPr lang="en-US" sz="3200" dirty="0" smtClean="0"/>
              <a:t>NB!  </a:t>
            </a:r>
            <a:r>
              <a:rPr lang="ru-RU" sz="3200" dirty="0" smtClean="0"/>
              <a:t> Для  скрининга  используют  в основном   ПСА  (рак  предстательной железы)  и  </a:t>
            </a:r>
            <a:r>
              <a:rPr lang="ru-RU" sz="3200" dirty="0" err="1" smtClean="0"/>
              <a:t>кальцитонин</a:t>
            </a:r>
            <a:r>
              <a:rPr lang="ru-RU" sz="3200" dirty="0" smtClean="0"/>
              <a:t>  (карцинома щитовидной  железы)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5736" y="3778024"/>
            <a:ext cx="9179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2"/>
            </a:pPr>
            <a:r>
              <a:rPr lang="ru-RU" sz="3200" dirty="0" smtClean="0">
                <a:solidFill>
                  <a:srgbClr val="FFFF66"/>
                </a:solidFill>
              </a:rPr>
              <a:t>  Дифференциальная  диагностика злокачественных  и  доброкачественных процессов</a:t>
            </a:r>
          </a:p>
          <a:p>
            <a:pPr marL="342900" indent="-342900" algn="ctr"/>
            <a:r>
              <a:rPr lang="ru-RU" sz="3200" dirty="0" smtClean="0"/>
              <a:t>«Серая» зона -  границы значений  </a:t>
            </a:r>
            <a:r>
              <a:rPr lang="ru-RU" sz="3200" dirty="0" err="1" smtClean="0"/>
              <a:t>концент</a:t>
            </a:r>
            <a:r>
              <a:rPr lang="ru-RU" sz="3200" dirty="0" smtClean="0"/>
              <a:t>-рации ОМ,  характерные для  злокачествен-</a:t>
            </a:r>
            <a:r>
              <a:rPr lang="ru-RU" sz="3200" dirty="0" err="1" smtClean="0"/>
              <a:t>ного</a:t>
            </a:r>
            <a:r>
              <a:rPr lang="ru-RU" sz="3200" dirty="0" smtClean="0"/>
              <a:t>  и  доброкачественного  процесса.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364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локачественный рост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 автономная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неограниченная пролиферация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клеточного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клона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в  структуре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собственной  ткани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 ее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пределами, обусловленная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соче-танными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дефектами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 механизмах  ре-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гуляции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клеточного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цикла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дифферен-цировки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программируемой гибели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клеток,  сопровождающаяся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неэффек-тивным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функционированием системы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иммунитета  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расстройствами общего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метаболизма.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180" y="-63555"/>
            <a:ext cx="7784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Показания  для  определения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 онкомаркеров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2" y="11247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3"/>
            </a:pPr>
            <a:r>
              <a:rPr lang="ru-RU" sz="3200" dirty="0" smtClean="0">
                <a:solidFill>
                  <a:srgbClr val="FFFF66"/>
                </a:solidFill>
              </a:rPr>
              <a:t> Прогноз</a:t>
            </a:r>
          </a:p>
          <a:p>
            <a:pPr marL="342900" indent="-342900" algn="ctr"/>
            <a:r>
              <a:rPr lang="ru-RU" sz="3200" dirty="0" smtClean="0"/>
              <a:t>Чем  выше уровни ОМ, тем более распространен опухолевый процесс  и  худший  прогноз.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082" y="2694404"/>
            <a:ext cx="91329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4"/>
            </a:pPr>
            <a:r>
              <a:rPr lang="ru-RU" sz="3200" dirty="0" smtClean="0">
                <a:solidFill>
                  <a:srgbClr val="FFFF66"/>
                </a:solidFill>
              </a:rPr>
              <a:t> Оценка  радикальности  терапии</a:t>
            </a:r>
          </a:p>
          <a:p>
            <a:pPr marL="342900" indent="-342900" algn="ctr"/>
            <a:r>
              <a:rPr lang="ru-RU" sz="3200" dirty="0" smtClean="0"/>
              <a:t>Снижение концентрации ОМ – показатель успешного лечения .</a:t>
            </a:r>
          </a:p>
          <a:p>
            <a:pPr marL="342900" indent="-342900" algn="ctr"/>
            <a:r>
              <a:rPr lang="ru-RU" sz="3200" dirty="0" smtClean="0"/>
              <a:t>Необходимо учитывать период полужизни 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82" y="4740896"/>
            <a:ext cx="91329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5"/>
            </a:pPr>
            <a:r>
              <a:rPr lang="ru-RU" sz="3200" dirty="0" smtClean="0">
                <a:solidFill>
                  <a:srgbClr val="FFFF66"/>
                </a:solidFill>
              </a:rPr>
              <a:t>Мониторинг больных</a:t>
            </a:r>
          </a:p>
          <a:p>
            <a:pPr marL="342900" indent="-342900" algn="ctr"/>
            <a:r>
              <a:rPr lang="ru-RU" sz="3200" dirty="0" smtClean="0"/>
              <a:t>Повторное повышение концентрации ОМ  свидетельствует о рецидиве или/и метастазировании.</a:t>
            </a:r>
          </a:p>
        </p:txBody>
      </p:sp>
    </p:spTree>
    <p:extLst>
      <p:ext uri="{BB962C8B-B14F-4D97-AF65-F5344CB8AC3E}">
        <p14:creationId xmlns:p14="http://schemas.microsoft.com/office/powerpoint/2010/main" val="15000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36248"/>
            <a:ext cx="87868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β2-</a:t>
            </a:r>
            <a:r>
              <a:rPr lang="ru-RU" sz="2800" b="1" dirty="0" smtClean="0">
                <a:solidFill>
                  <a:srgbClr val="FF0000"/>
                </a:solidFill>
              </a:rPr>
              <a:t>Микроглобулин (</a:t>
            </a:r>
            <a:r>
              <a:rPr lang="el-GR" sz="2800" b="1" dirty="0" smtClean="0">
                <a:solidFill>
                  <a:srgbClr val="FF0000"/>
                </a:solidFill>
              </a:rPr>
              <a:t>β-2-</a:t>
            </a:r>
            <a:r>
              <a:rPr lang="ru-RU" sz="2800" b="1" dirty="0" smtClean="0">
                <a:solidFill>
                  <a:srgbClr val="FF0000"/>
                </a:solidFill>
              </a:rPr>
              <a:t>м) </a:t>
            </a:r>
            <a:r>
              <a:rPr lang="ru-RU" sz="2800" dirty="0"/>
              <a:t>- низкомолекулярный </a:t>
            </a:r>
            <a:r>
              <a:rPr lang="ru-RU" sz="2800" dirty="0" smtClean="0"/>
              <a:t>белок  –   компонент  </a:t>
            </a:r>
            <a:r>
              <a:rPr lang="ru-RU" sz="2800" dirty="0"/>
              <a:t>лёгкой </a:t>
            </a:r>
            <a:r>
              <a:rPr lang="ru-RU" sz="2800" dirty="0" smtClean="0"/>
              <a:t> цепи  главного комплекса  </a:t>
            </a:r>
            <a:r>
              <a:rPr lang="ru-RU" sz="2800" dirty="0" err="1" smtClean="0"/>
              <a:t>гистосовместимости</a:t>
            </a:r>
            <a:r>
              <a:rPr lang="ru-RU" sz="2800" dirty="0" smtClean="0"/>
              <a:t>,  представленный </a:t>
            </a:r>
            <a:r>
              <a:rPr lang="ru-RU" sz="2800" dirty="0"/>
              <a:t>на </a:t>
            </a:r>
            <a:r>
              <a:rPr lang="ru-RU" sz="2800" dirty="0" smtClean="0"/>
              <a:t> всех  ядросодержащих  клетках.  Присутствие  его  в  сыворотке  </a:t>
            </a:r>
            <a:r>
              <a:rPr lang="ru-RU" sz="2800" dirty="0"/>
              <a:t>обусловлено процессами </a:t>
            </a:r>
            <a:r>
              <a:rPr lang="ru-RU" sz="2800" dirty="0" smtClean="0"/>
              <a:t> деградации  и  репарации  </a:t>
            </a:r>
            <a:r>
              <a:rPr lang="ru-RU" sz="2800" dirty="0"/>
              <a:t>отдельных элементов </a:t>
            </a:r>
            <a:r>
              <a:rPr lang="ru-RU" sz="2800" dirty="0" smtClean="0"/>
              <a:t> клеток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FFFF00"/>
                </a:solidFill>
              </a:rPr>
              <a:t>Локализация</a:t>
            </a:r>
            <a:r>
              <a:rPr lang="ru-RU" sz="2800" dirty="0" smtClean="0"/>
              <a:t>  –  </a:t>
            </a:r>
            <a:r>
              <a:rPr lang="ru-RU" sz="2800" dirty="0"/>
              <a:t>выявляется  в </a:t>
            </a:r>
            <a:r>
              <a:rPr lang="ru-RU" sz="2800" dirty="0" smtClean="0"/>
              <a:t> сыворотке  </a:t>
            </a:r>
            <a:r>
              <a:rPr lang="ru-RU" sz="2800" dirty="0"/>
              <a:t>крови, моче</a:t>
            </a:r>
            <a:r>
              <a:rPr lang="ru-RU" sz="2800" dirty="0" smtClean="0"/>
              <a:t>,  </a:t>
            </a:r>
            <a:r>
              <a:rPr lang="ru-RU" sz="2800" dirty="0"/>
              <a:t>слюне</a:t>
            </a:r>
            <a:r>
              <a:rPr lang="ru-RU" sz="2800" dirty="0" smtClean="0"/>
              <a:t>,  амниотической  </a:t>
            </a:r>
            <a:r>
              <a:rPr lang="ru-RU" sz="2800" dirty="0"/>
              <a:t>жидкости.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Период  полураспада</a:t>
            </a:r>
            <a:r>
              <a:rPr lang="ru-RU" sz="2800" dirty="0" smtClean="0"/>
              <a:t>   бета-2-микроглобулина  составляет  приблизительно  </a:t>
            </a:r>
            <a:r>
              <a:rPr lang="ru-RU" sz="2800" dirty="0"/>
              <a:t>40 мин. 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137453"/>
            <a:ext cx="8786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Границы нормы:   </a:t>
            </a:r>
            <a:r>
              <a:rPr lang="ru-RU" sz="2800" dirty="0" smtClean="0"/>
              <a:t>в сыворотке крови — 0,8- 2,4 мг/л;</a:t>
            </a:r>
          </a:p>
          <a:p>
            <a:r>
              <a:rPr lang="ru-RU" sz="2800" dirty="0" smtClean="0"/>
              <a:t> 		в  ликворе — 0,8-1,8 мг/л; </a:t>
            </a:r>
          </a:p>
          <a:p>
            <a:r>
              <a:rPr lang="ru-RU" sz="2800" dirty="0" smtClean="0"/>
              <a:t>		в  моче — 0,02-0,3 мг/л.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0"/>
            <a:ext cx="796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Клиническая характеристика онкомаркеров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714356"/>
            <a:ext cx="8786874" cy="592935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11" y="406636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</a:t>
            </a:r>
            <a:r>
              <a:rPr lang="ru-RU" sz="3200" dirty="0" smtClean="0"/>
              <a:t>остояния,  </a:t>
            </a:r>
            <a:r>
              <a:rPr lang="ru-RU" sz="3200" dirty="0"/>
              <a:t>при </a:t>
            </a:r>
            <a:r>
              <a:rPr lang="ru-RU" sz="3200" dirty="0" smtClean="0"/>
              <a:t> которых  повышается  </a:t>
            </a:r>
            <a:r>
              <a:rPr lang="ru-RU" sz="3200" dirty="0"/>
              <a:t>уровень </a:t>
            </a:r>
            <a:r>
              <a:rPr lang="ru-RU" sz="3200" dirty="0" smtClean="0"/>
              <a:t>   </a:t>
            </a:r>
            <a:r>
              <a:rPr lang="el-GR" sz="3200" b="1" dirty="0" smtClean="0">
                <a:solidFill>
                  <a:srgbClr val="FF0000"/>
                </a:solidFill>
              </a:rPr>
              <a:t>β2-</a:t>
            </a:r>
            <a:r>
              <a:rPr lang="ru-RU" sz="3200" b="1" dirty="0" smtClean="0">
                <a:solidFill>
                  <a:srgbClr val="FF0000"/>
                </a:solidFill>
              </a:rPr>
              <a:t>микроглобулина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0"/>
            <a:ext cx="796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Клиническая характеристика онкомаркеров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45504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FF00"/>
                </a:solidFill>
              </a:rPr>
              <a:t>Онкопатология</a:t>
            </a:r>
            <a:r>
              <a:rPr lang="ru-RU" sz="2400" dirty="0"/>
              <a:t> </a:t>
            </a:r>
            <a:r>
              <a:rPr lang="ru-RU" sz="2400" dirty="0" smtClean="0"/>
              <a:t>– множественные  </a:t>
            </a:r>
            <a:r>
              <a:rPr lang="ru-RU" sz="2400" dirty="0"/>
              <a:t>миеломы</a:t>
            </a:r>
            <a:r>
              <a:rPr lang="ru-RU" sz="2400" dirty="0" smtClean="0"/>
              <a:t>,  </a:t>
            </a:r>
            <a:r>
              <a:rPr lang="ru-RU" sz="2400" dirty="0" err="1"/>
              <a:t>неходжкинские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лимфомы</a:t>
            </a:r>
            <a:r>
              <a:rPr lang="ru-RU" sz="2400" dirty="0" smtClean="0"/>
              <a:t>,  </a:t>
            </a:r>
            <a:r>
              <a:rPr lang="ru-RU" sz="2400" dirty="0" err="1" smtClean="0"/>
              <a:t>гемобластозы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smtClean="0">
                <a:solidFill>
                  <a:srgbClr val="FFFF00"/>
                </a:solidFill>
              </a:rPr>
              <a:t>Соматическая патология</a:t>
            </a:r>
            <a:r>
              <a:rPr lang="ru-RU" sz="2400" dirty="0" smtClean="0"/>
              <a:t> -  аутоиммунные  заболевания, нарушения  клеточного  иммунитета  (СПИД),  состояния после  трансплантации  органов,  </a:t>
            </a:r>
            <a:r>
              <a:rPr lang="ru-RU" sz="2400" dirty="0" err="1" smtClean="0"/>
              <a:t>гломерулонефрит</a:t>
            </a:r>
            <a:r>
              <a:rPr lang="ru-RU" sz="2400" dirty="0" smtClean="0"/>
              <a:t>, нефропатии.</a:t>
            </a:r>
          </a:p>
          <a:p>
            <a:endParaRPr lang="ru-RU" sz="2400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NB! 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Бета-2 </a:t>
            </a:r>
            <a:r>
              <a:rPr lang="ru-RU" sz="2400" dirty="0"/>
              <a:t>-микроглобулин </a:t>
            </a:r>
            <a:r>
              <a:rPr lang="ru-RU" sz="2400" dirty="0" smtClean="0"/>
              <a:t> свободно  проходит  через </a:t>
            </a:r>
            <a:r>
              <a:rPr lang="ru-RU" sz="2400" dirty="0"/>
              <a:t>мембрану </a:t>
            </a:r>
            <a:r>
              <a:rPr lang="ru-RU" sz="2400" dirty="0" smtClean="0"/>
              <a:t> почечных  </a:t>
            </a:r>
            <a:r>
              <a:rPr lang="ru-RU" sz="2400" dirty="0"/>
              <a:t>клубочков</a:t>
            </a:r>
            <a:r>
              <a:rPr lang="ru-RU" sz="2400" dirty="0" smtClean="0"/>
              <a:t>,  </a:t>
            </a:r>
            <a:r>
              <a:rPr lang="ru-RU" sz="2400" dirty="0"/>
              <a:t>99,8% </a:t>
            </a:r>
            <a:r>
              <a:rPr lang="ru-RU" sz="2400" dirty="0" smtClean="0"/>
              <a:t> его  </a:t>
            </a:r>
            <a:r>
              <a:rPr lang="ru-RU" sz="2400" dirty="0"/>
              <a:t>затем </a:t>
            </a:r>
            <a:r>
              <a:rPr lang="ru-RU" sz="2400" dirty="0" err="1"/>
              <a:t>реабсорбируется</a:t>
            </a:r>
            <a:r>
              <a:rPr lang="ru-RU" sz="2400" dirty="0"/>
              <a:t> </a:t>
            </a:r>
            <a:r>
              <a:rPr lang="ru-RU" sz="2400" dirty="0" smtClean="0"/>
              <a:t> в  проксимальном  отделе  </a:t>
            </a:r>
            <a:r>
              <a:rPr lang="ru-RU" sz="2400" dirty="0"/>
              <a:t>почечных канальцев. </a:t>
            </a: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9966"/>
                </a:solidFill>
              </a:rPr>
              <a:t>Уменьшение  клубочковой  фильтрации  ведет  к  подъему  уровня  сывороточного  β-2-м,  а  нарушение </a:t>
            </a:r>
            <a:r>
              <a:rPr lang="ru-RU" sz="2400" dirty="0" err="1" smtClean="0">
                <a:solidFill>
                  <a:srgbClr val="FF9966"/>
                </a:solidFill>
              </a:rPr>
              <a:t>канальцевой</a:t>
            </a:r>
            <a:r>
              <a:rPr lang="ru-RU" sz="2400" dirty="0" smtClean="0">
                <a:solidFill>
                  <a:srgbClr val="FF9966"/>
                </a:solidFill>
              </a:rPr>
              <a:t>   </a:t>
            </a:r>
            <a:r>
              <a:rPr lang="ru-RU" sz="2400" dirty="0" err="1" smtClean="0">
                <a:solidFill>
                  <a:srgbClr val="FF9966"/>
                </a:solidFill>
              </a:rPr>
              <a:t>реабсорбции</a:t>
            </a:r>
            <a:r>
              <a:rPr lang="ru-RU" sz="2400" dirty="0" smtClean="0">
                <a:solidFill>
                  <a:srgbClr val="FF9966"/>
                </a:solidFill>
              </a:rPr>
              <a:t>  приводит  к  экскреции  его         с  мочой.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03" y="523220"/>
            <a:ext cx="9001156" cy="621958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78882"/>
            <a:ext cx="892971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cs typeface="Arial" pitchFamily="34" charset="0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rgbClr val="FF0000"/>
                </a:solidFill>
                <a:cs typeface="Arial" pitchFamily="34" charset="0"/>
              </a:rPr>
              <a:t>Фетопротеин</a:t>
            </a:r>
            <a:r>
              <a:rPr lang="ru-RU" sz="2800" b="1" dirty="0" smtClean="0">
                <a:solidFill>
                  <a:srgbClr val="FF0000"/>
                </a:solidFill>
                <a:cs typeface="Arial" pitchFamily="34" charset="0"/>
              </a:rPr>
              <a:t> (АФП)  </a:t>
            </a:r>
            <a:r>
              <a:rPr lang="ru-RU" sz="2800" dirty="0" smtClean="0">
                <a:cs typeface="Arial" pitchFamily="34" charset="0"/>
              </a:rPr>
              <a:t>–  </a:t>
            </a:r>
            <a:r>
              <a:rPr lang="ru-RU" sz="2800" dirty="0" smtClean="0"/>
              <a:t>гликопротеин</a:t>
            </a:r>
            <a:r>
              <a:rPr lang="ru-RU" sz="2800" dirty="0"/>
              <a:t>, </a:t>
            </a:r>
            <a:r>
              <a:rPr lang="ru-RU" sz="2800" dirty="0" smtClean="0"/>
              <a:t> вырабатываемый   желточным   мешком   </a:t>
            </a:r>
            <a:r>
              <a:rPr lang="ru-RU" sz="2800" dirty="0"/>
              <a:t>эмбриона. </a:t>
            </a:r>
            <a:endParaRPr lang="ru-RU" sz="2800" dirty="0" smtClean="0"/>
          </a:p>
          <a:p>
            <a:endParaRPr lang="ru-RU" sz="1400" dirty="0" smtClean="0"/>
          </a:p>
          <a:p>
            <a:r>
              <a:rPr lang="ru-RU" sz="2400" dirty="0" smtClean="0"/>
              <a:t>Время  </a:t>
            </a:r>
            <a:r>
              <a:rPr lang="ru-RU" sz="2400" dirty="0" err="1"/>
              <a:t>полужизни</a:t>
            </a:r>
            <a:r>
              <a:rPr lang="ru-RU" sz="2400" dirty="0"/>
              <a:t> - 7 суток. </a:t>
            </a:r>
            <a:endParaRPr lang="ru-RU" sz="2400" dirty="0" smtClean="0"/>
          </a:p>
          <a:p>
            <a:endParaRPr lang="ru-RU" sz="1400" dirty="0" smtClean="0">
              <a:solidFill>
                <a:srgbClr val="FFFF00"/>
              </a:solidFill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cs typeface="Arial" pitchFamily="34" charset="0"/>
              </a:rPr>
              <a:t>Границы нормы :  </a:t>
            </a:r>
            <a:r>
              <a:rPr lang="ru-RU" sz="2400" dirty="0" smtClean="0">
                <a:cs typeface="Arial" pitchFamily="34" charset="0"/>
              </a:rPr>
              <a:t>до 10 мкг/л</a:t>
            </a:r>
          </a:p>
          <a:p>
            <a:endParaRPr lang="ru-RU" sz="1400" dirty="0" smtClean="0">
              <a:solidFill>
                <a:srgbClr val="FFFF00"/>
              </a:solidFill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cs typeface="Arial" pitchFamily="34" charset="0"/>
              </a:rPr>
              <a:t>Физиологическое  увеличение  концентрации  </a:t>
            </a:r>
            <a:r>
              <a:rPr lang="ru-RU" sz="2400" dirty="0" smtClean="0">
                <a:cs typeface="Arial" pitchFamily="34" charset="0"/>
              </a:rPr>
              <a:t>–  при беременности.</a:t>
            </a:r>
          </a:p>
          <a:p>
            <a:endParaRPr lang="ru-RU" sz="1400" dirty="0" smtClean="0">
              <a:solidFill>
                <a:srgbClr val="FFFF00"/>
              </a:solidFill>
              <a:cs typeface="Arial" pitchFamily="34" charset="0"/>
            </a:endParaRPr>
          </a:p>
          <a:p>
            <a:r>
              <a:rPr lang="ru-RU" sz="2400" dirty="0" err="1" smtClean="0">
                <a:solidFill>
                  <a:srgbClr val="FFFF00"/>
                </a:solidFill>
                <a:cs typeface="Arial" pitchFamily="34" charset="0"/>
              </a:rPr>
              <a:t>Онкопатология</a:t>
            </a:r>
            <a:r>
              <a:rPr lang="ru-RU" sz="2400" dirty="0" smtClean="0">
                <a:solidFill>
                  <a:srgbClr val="FFFF00"/>
                </a:solidFill>
                <a:cs typeface="Arial" pitchFamily="34" charset="0"/>
              </a:rPr>
              <a:t>  </a:t>
            </a:r>
            <a:r>
              <a:rPr lang="ru-RU" sz="2400" dirty="0" smtClean="0">
                <a:cs typeface="Arial" pitchFamily="34" charset="0"/>
              </a:rPr>
              <a:t>– гепатоцеллюлярная  карцинома  (первичный  рак  печени), </a:t>
            </a:r>
          </a:p>
          <a:p>
            <a:r>
              <a:rPr lang="ru-RU" sz="2400" dirty="0" err="1" smtClean="0"/>
              <a:t>герминогенные</a:t>
            </a:r>
            <a:r>
              <a:rPr lang="ru-RU" sz="2400" dirty="0" smtClean="0"/>
              <a:t> опухоли -</a:t>
            </a:r>
            <a:r>
              <a:rPr lang="ru-RU" sz="2400" dirty="0" smtClean="0">
                <a:cs typeface="Arial" pitchFamily="34" charset="0"/>
              </a:rPr>
              <a:t>  карцинома яичка (+ХГЧ),  </a:t>
            </a:r>
            <a:r>
              <a:rPr lang="ru-RU" sz="2400" dirty="0" smtClean="0"/>
              <a:t>метастазы  </a:t>
            </a:r>
            <a:r>
              <a:rPr lang="ru-RU" sz="2400" dirty="0"/>
              <a:t>любой опухоли </a:t>
            </a:r>
            <a:r>
              <a:rPr lang="ru-RU" sz="2400" dirty="0" smtClean="0"/>
              <a:t> в  печень, </a:t>
            </a:r>
          </a:p>
          <a:p>
            <a:r>
              <a:rPr lang="ru-RU" sz="2400" dirty="0" smtClean="0"/>
              <a:t>опухоли  </a:t>
            </a:r>
            <a:r>
              <a:rPr lang="ru-RU" sz="2400" dirty="0"/>
              <a:t>желудка</a:t>
            </a:r>
            <a:r>
              <a:rPr lang="ru-RU" sz="2400" dirty="0" smtClean="0"/>
              <a:t>,  </a:t>
            </a:r>
            <a:r>
              <a:rPr lang="ru-RU" sz="2400" dirty="0"/>
              <a:t>пищевода</a:t>
            </a:r>
            <a:r>
              <a:rPr lang="ru-RU" sz="2400" dirty="0" smtClean="0"/>
              <a:t>,  поджелудочной  железы; диагностика  зародышевых  опухолей  </a:t>
            </a:r>
            <a:r>
              <a:rPr lang="ru-RU" sz="2400" dirty="0"/>
              <a:t>(тератом), </a:t>
            </a:r>
            <a:r>
              <a:rPr lang="ru-RU" sz="2400" dirty="0" smtClean="0"/>
              <a:t> эмбриональной  карциномы</a:t>
            </a:r>
            <a:r>
              <a:rPr lang="ru-RU" sz="2400" dirty="0"/>
              <a:t>, </a:t>
            </a:r>
            <a:r>
              <a:rPr lang="ru-RU" sz="2400" dirty="0" smtClean="0"/>
              <a:t> </a:t>
            </a:r>
            <a:r>
              <a:rPr lang="ru-RU" sz="2400" dirty="0" err="1" smtClean="0"/>
              <a:t>хориокарциномы</a:t>
            </a:r>
            <a:r>
              <a:rPr lang="ru-RU" sz="2400" dirty="0" smtClean="0">
                <a:cs typeface="Arial" pitchFamily="34" charset="0"/>
              </a:rPr>
              <a:t>.</a:t>
            </a:r>
          </a:p>
          <a:p>
            <a:endParaRPr lang="ru-RU" sz="1400" dirty="0" smtClean="0">
              <a:cs typeface="Arial" pitchFamily="34" charset="0"/>
            </a:endParaRPr>
          </a:p>
          <a:p>
            <a:r>
              <a:rPr lang="ru-RU" sz="2400" dirty="0" smtClean="0">
                <a:cs typeface="Arial" pitchFamily="34" charset="0"/>
              </a:rPr>
              <a:t>Концентрация –  1000  мкг/л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14290"/>
            <a:ext cx="9001156" cy="642942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60" y="214290"/>
            <a:ext cx="89297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cs typeface="Arial" pitchFamily="34" charset="0"/>
              </a:rPr>
              <a:t>α</a:t>
            </a:r>
            <a:r>
              <a:rPr lang="ru-RU" sz="2800" b="1" dirty="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ru-RU" sz="2800" b="1" dirty="0" err="1">
                <a:solidFill>
                  <a:srgbClr val="FF0000"/>
                </a:solidFill>
                <a:cs typeface="Arial" pitchFamily="34" charset="0"/>
              </a:rPr>
              <a:t>Фетопротеин</a:t>
            </a:r>
            <a:r>
              <a:rPr lang="ru-RU" sz="2800" b="1" dirty="0">
                <a:solidFill>
                  <a:srgbClr val="FF0000"/>
                </a:solidFill>
                <a:cs typeface="Arial" pitchFamily="34" charset="0"/>
              </a:rPr>
              <a:t> (АФП)  </a:t>
            </a:r>
            <a:r>
              <a:rPr lang="ru-RU" sz="2800" dirty="0">
                <a:cs typeface="Arial" pitchFamily="34" charset="0"/>
              </a:rPr>
              <a:t>–  </a:t>
            </a:r>
            <a:r>
              <a:rPr lang="ru-RU" sz="2800" dirty="0"/>
              <a:t>гликопротеин,  вырабатываемый   желточным   мешком   эмбриона</a:t>
            </a:r>
            <a:r>
              <a:rPr lang="ru-RU" sz="2800" dirty="0" smtClean="0"/>
              <a:t>.</a:t>
            </a:r>
          </a:p>
          <a:p>
            <a:endParaRPr lang="ru-RU" sz="2000" dirty="0" smtClean="0"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14290"/>
            <a:ext cx="9001156" cy="642942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8905" y="1340768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Уровень  АФП  </a:t>
            </a:r>
            <a:r>
              <a:rPr lang="ru-RU" sz="2400" dirty="0"/>
              <a:t>при </a:t>
            </a:r>
            <a:r>
              <a:rPr lang="ru-RU" sz="2400" dirty="0" smtClean="0"/>
              <a:t> первичной  </a:t>
            </a:r>
            <a:r>
              <a:rPr lang="ru-RU" sz="2400" dirty="0"/>
              <a:t>карциноме </a:t>
            </a:r>
            <a:r>
              <a:rPr lang="ru-RU" sz="2400" dirty="0" smtClean="0"/>
              <a:t> печени: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&gt;15,0 МЕ/мл </a:t>
            </a:r>
            <a:r>
              <a:rPr lang="ru-RU" sz="2400" dirty="0" smtClean="0"/>
              <a:t> -  в  95</a:t>
            </a:r>
            <a:r>
              <a:rPr lang="ru-RU" sz="2400" dirty="0"/>
              <a:t>% </a:t>
            </a:r>
            <a:r>
              <a:rPr lang="ru-RU" sz="2400" dirty="0" smtClean="0"/>
              <a:t> случаев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smtClean="0"/>
              <a:t>15-100 МЕ/мл  -  в  </a:t>
            </a:r>
            <a:r>
              <a:rPr lang="ru-RU" sz="2400" dirty="0"/>
              <a:t>12%; </a:t>
            </a:r>
            <a:endParaRPr lang="ru-RU" sz="2400" dirty="0" smtClean="0"/>
          </a:p>
          <a:p>
            <a:r>
              <a:rPr lang="ru-RU" sz="2400" dirty="0" smtClean="0"/>
              <a:t>100-1000 МЕ/мл  -  в </a:t>
            </a:r>
            <a:r>
              <a:rPr lang="ru-RU" sz="2400" dirty="0"/>
              <a:t>14% </a:t>
            </a:r>
            <a:r>
              <a:rPr lang="ru-RU" sz="2400" dirty="0" smtClean="0"/>
              <a:t> случаев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smtClean="0"/>
              <a:t>1000- </a:t>
            </a:r>
            <a:r>
              <a:rPr lang="ru-RU" sz="2400" dirty="0"/>
              <a:t>10 000 </a:t>
            </a:r>
            <a:r>
              <a:rPr lang="ru-RU" sz="2400" dirty="0" smtClean="0"/>
              <a:t>МЕ/мл  -  в  </a:t>
            </a:r>
            <a:r>
              <a:rPr lang="ru-RU" sz="2400" dirty="0"/>
              <a:t>29%; </a:t>
            </a:r>
            <a:endParaRPr lang="ru-RU" sz="2400" dirty="0" smtClean="0"/>
          </a:p>
          <a:p>
            <a:r>
              <a:rPr lang="ru-RU" sz="2400" dirty="0" smtClean="0"/>
              <a:t>10 </a:t>
            </a:r>
            <a:r>
              <a:rPr lang="ru-RU" sz="2400" dirty="0"/>
              <a:t>000-100 000 </a:t>
            </a:r>
            <a:r>
              <a:rPr lang="ru-RU" sz="2400" dirty="0" smtClean="0"/>
              <a:t>МЕ/мл  -  </a:t>
            </a:r>
            <a:r>
              <a:rPr lang="ru-RU" sz="2400" dirty="0"/>
              <a:t>в </a:t>
            </a:r>
            <a:r>
              <a:rPr lang="ru-RU" sz="2400" dirty="0" smtClean="0"/>
              <a:t> 39</a:t>
            </a:r>
            <a:r>
              <a:rPr lang="ru-RU" sz="2400" dirty="0"/>
              <a:t>% </a:t>
            </a:r>
            <a:r>
              <a:rPr lang="ru-RU" sz="2400" dirty="0" smtClean="0"/>
              <a:t> случаев</a:t>
            </a:r>
            <a:r>
              <a:rPr lang="ru-RU" sz="2400" dirty="0"/>
              <a:t>.</a:t>
            </a:r>
          </a:p>
          <a:p>
            <a:endParaRPr lang="ru-RU" sz="1400" dirty="0" smtClean="0"/>
          </a:p>
          <a:p>
            <a:r>
              <a:rPr lang="ru-RU" sz="2400" dirty="0" smtClean="0"/>
              <a:t>Уровень  </a:t>
            </a:r>
            <a:r>
              <a:rPr lang="ru-RU" sz="2400" dirty="0"/>
              <a:t>АФП </a:t>
            </a:r>
            <a:r>
              <a:rPr lang="ru-RU" sz="2400" dirty="0" smtClean="0"/>
              <a:t> при  метастатическом  поражении  </a:t>
            </a:r>
            <a:r>
              <a:rPr lang="ru-RU" sz="2400" dirty="0"/>
              <a:t>печени </a:t>
            </a:r>
            <a:r>
              <a:rPr lang="ru-RU" sz="2400" dirty="0" smtClean="0"/>
              <a:t>– </a:t>
            </a:r>
          </a:p>
          <a:p>
            <a:r>
              <a:rPr lang="ru-RU" sz="2400" dirty="0" smtClean="0"/>
              <a:t>&gt;</a:t>
            </a:r>
            <a:r>
              <a:rPr lang="ru-RU" sz="2400" dirty="0"/>
              <a:t>15,0 </a:t>
            </a:r>
            <a:r>
              <a:rPr lang="ru-RU" sz="2400" dirty="0" smtClean="0"/>
              <a:t>МЕ/мл  -  в  </a:t>
            </a:r>
            <a:r>
              <a:rPr lang="ru-RU" sz="2400" dirty="0"/>
              <a:t>9</a:t>
            </a:r>
            <a:r>
              <a:rPr lang="ru-RU" sz="2400" dirty="0" smtClean="0"/>
              <a:t>%  </a:t>
            </a:r>
            <a:r>
              <a:rPr lang="ru-RU" sz="2400" dirty="0"/>
              <a:t>случаев; </a:t>
            </a:r>
            <a:endParaRPr lang="ru-RU" sz="2400" dirty="0" smtClean="0"/>
          </a:p>
          <a:p>
            <a:r>
              <a:rPr lang="ru-RU" sz="2400" dirty="0" smtClean="0"/>
              <a:t>15-100 </a:t>
            </a:r>
            <a:r>
              <a:rPr lang="ru-RU" sz="2400" dirty="0"/>
              <a:t>МЕ/мл </a:t>
            </a:r>
            <a:r>
              <a:rPr lang="ru-RU" sz="2400" dirty="0" smtClean="0"/>
              <a:t> -  в  7</a:t>
            </a:r>
            <a:r>
              <a:rPr lang="ru-RU" sz="2400" dirty="0"/>
              <a:t>%; </a:t>
            </a:r>
            <a:endParaRPr lang="ru-RU" sz="2400" dirty="0" smtClean="0"/>
          </a:p>
          <a:p>
            <a:r>
              <a:rPr lang="ru-RU" sz="2400" dirty="0" smtClean="0"/>
              <a:t>100-1000 МЕ/мл  -  </a:t>
            </a:r>
            <a:r>
              <a:rPr lang="ru-RU" sz="2400" dirty="0"/>
              <a:t>в </a:t>
            </a:r>
            <a:r>
              <a:rPr lang="ru-RU" sz="2400" dirty="0" smtClean="0"/>
              <a:t> 2</a:t>
            </a:r>
            <a:r>
              <a:rPr lang="ru-RU" sz="2400" dirty="0"/>
              <a:t>% </a:t>
            </a:r>
            <a:r>
              <a:rPr lang="ru-RU" sz="2400" dirty="0" smtClean="0"/>
              <a:t> случаев. </a:t>
            </a:r>
            <a:endParaRPr lang="ru-RU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60" y="214290"/>
            <a:ext cx="89297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cs typeface="Arial" pitchFamily="34" charset="0"/>
              </a:rPr>
              <a:t>α</a:t>
            </a:r>
            <a:r>
              <a:rPr lang="ru-RU" sz="2800" b="1" dirty="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ru-RU" sz="2800" b="1" dirty="0" err="1">
                <a:solidFill>
                  <a:srgbClr val="FF0000"/>
                </a:solidFill>
                <a:cs typeface="Arial" pitchFamily="34" charset="0"/>
              </a:rPr>
              <a:t>Фетопротеин</a:t>
            </a:r>
            <a:r>
              <a:rPr lang="ru-RU" sz="2800" b="1" dirty="0">
                <a:solidFill>
                  <a:srgbClr val="FF0000"/>
                </a:solidFill>
                <a:cs typeface="Arial" pitchFamily="34" charset="0"/>
              </a:rPr>
              <a:t> (АФП)  </a:t>
            </a:r>
            <a:r>
              <a:rPr lang="ru-RU" sz="2800" dirty="0">
                <a:cs typeface="Arial" pitchFamily="34" charset="0"/>
              </a:rPr>
              <a:t>–  </a:t>
            </a:r>
            <a:r>
              <a:rPr lang="ru-RU" sz="2800" dirty="0"/>
              <a:t>гликопротеин,  вырабатываемый   желточным   мешком   эмбриона</a:t>
            </a:r>
            <a:r>
              <a:rPr lang="ru-RU" sz="2800" dirty="0" smtClean="0"/>
              <a:t>.</a:t>
            </a:r>
          </a:p>
          <a:p>
            <a:endParaRPr lang="ru-RU" sz="2000" dirty="0" smtClean="0"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14290"/>
            <a:ext cx="9001156" cy="642942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4418" y="1844824"/>
            <a:ext cx="8820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Соматическая  патология  </a:t>
            </a:r>
            <a:r>
              <a:rPr lang="ru-RU" sz="2400" dirty="0" smtClean="0"/>
              <a:t>–  скрининг   в   группе   высокого  риска  (</a:t>
            </a:r>
            <a:r>
              <a:rPr lang="ru-RU" sz="2400" dirty="0" smtClean="0">
                <a:cs typeface="Arial" pitchFamily="34" charset="0"/>
              </a:rPr>
              <a:t>хронический  </a:t>
            </a:r>
            <a:r>
              <a:rPr lang="ru-RU" sz="2400" dirty="0">
                <a:cs typeface="Arial" pitchFamily="34" charset="0"/>
              </a:rPr>
              <a:t>гепатит </a:t>
            </a:r>
            <a:r>
              <a:rPr lang="ru-RU" sz="2400" dirty="0" smtClean="0">
                <a:cs typeface="Arial" pitchFamily="34" charset="0"/>
              </a:rPr>
              <a:t> и  </a:t>
            </a:r>
            <a:r>
              <a:rPr lang="ru-RU" sz="2400" dirty="0">
                <a:cs typeface="Arial" pitchFamily="34" charset="0"/>
              </a:rPr>
              <a:t>цирроз </a:t>
            </a:r>
            <a:r>
              <a:rPr lang="ru-RU" sz="2400" dirty="0" smtClean="0">
                <a:cs typeface="Arial" pitchFamily="34" charset="0"/>
              </a:rPr>
              <a:t> печени</a:t>
            </a:r>
            <a:r>
              <a:rPr lang="ru-RU" sz="2400" dirty="0" smtClean="0"/>
              <a:t>,   дефицит альфа-1-антитрипсина)</a:t>
            </a:r>
          </a:p>
          <a:p>
            <a:endParaRPr lang="ru-RU" sz="1400" dirty="0" smtClean="0"/>
          </a:p>
          <a:p>
            <a:r>
              <a:rPr lang="ru-RU" sz="2400" dirty="0" err="1" smtClean="0">
                <a:solidFill>
                  <a:srgbClr val="FFFF00"/>
                </a:solidFill>
              </a:rPr>
              <a:t>Пренатальная</a:t>
            </a:r>
            <a:r>
              <a:rPr lang="ru-RU" sz="2400" dirty="0" smtClean="0">
                <a:solidFill>
                  <a:srgbClr val="FFFF00"/>
                </a:solidFill>
              </a:rPr>
              <a:t>  </a:t>
            </a:r>
            <a:r>
              <a:rPr lang="ru-RU" sz="2400" dirty="0">
                <a:solidFill>
                  <a:srgbClr val="FFFF00"/>
                </a:solidFill>
              </a:rPr>
              <a:t>диагностика  </a:t>
            </a:r>
            <a:r>
              <a:rPr lang="ru-RU" sz="2400" dirty="0" smtClean="0">
                <a:solidFill>
                  <a:srgbClr val="FFFF00"/>
                </a:solidFill>
              </a:rPr>
              <a:t> пороков   </a:t>
            </a:r>
            <a:r>
              <a:rPr lang="ru-RU" sz="2400" dirty="0">
                <a:solidFill>
                  <a:srgbClr val="FFFF00"/>
                </a:solidFill>
              </a:rPr>
              <a:t>развития</a:t>
            </a:r>
            <a:r>
              <a:rPr lang="ru-RU" sz="2400" dirty="0">
                <a:cs typeface="Arial" pitchFamily="34" charset="0"/>
              </a:rPr>
              <a:t>:</a:t>
            </a:r>
          </a:p>
          <a:p>
            <a:r>
              <a:rPr lang="ru-RU" sz="2400" dirty="0">
                <a:cs typeface="Arial" pitchFamily="34" charset="0"/>
              </a:rPr>
              <a:t>	↑ - </a:t>
            </a:r>
            <a:r>
              <a:rPr lang="ru-RU" sz="2400" dirty="0" smtClean="0">
                <a:cs typeface="Arial" pitchFamily="34" charset="0"/>
              </a:rPr>
              <a:t> при  дефекте  </a:t>
            </a:r>
            <a:r>
              <a:rPr lang="ru-RU" sz="2400" dirty="0" err="1" smtClean="0">
                <a:cs typeface="Arial" pitchFamily="34" charset="0"/>
              </a:rPr>
              <a:t>невральной</a:t>
            </a:r>
            <a:r>
              <a:rPr lang="ru-RU" sz="2400" dirty="0" smtClean="0">
                <a:cs typeface="Arial" pitchFamily="34" charset="0"/>
              </a:rPr>
              <a:t>  трубки  </a:t>
            </a:r>
            <a:r>
              <a:rPr lang="ru-RU" sz="2400" dirty="0">
                <a:cs typeface="Arial" pitchFamily="34" charset="0"/>
              </a:rPr>
              <a:t>плода; </a:t>
            </a:r>
          </a:p>
          <a:p>
            <a:r>
              <a:rPr lang="ru-RU" sz="2400" dirty="0">
                <a:cs typeface="Arial" pitchFamily="34" charset="0"/>
              </a:rPr>
              <a:t>	↓ - </a:t>
            </a:r>
            <a:r>
              <a:rPr lang="ru-RU" sz="2400" dirty="0" smtClean="0">
                <a:cs typeface="Arial" pitchFamily="34" charset="0"/>
              </a:rPr>
              <a:t> при  синдроме   </a:t>
            </a:r>
            <a:r>
              <a:rPr lang="ru-RU" sz="2400" dirty="0">
                <a:cs typeface="Arial" pitchFamily="34" charset="0"/>
              </a:rPr>
              <a:t>Дауна.</a:t>
            </a:r>
          </a:p>
          <a:p>
            <a:endParaRPr lang="ru-RU" sz="1400" dirty="0" smtClean="0">
              <a:cs typeface="Arial" pitchFamily="34" charset="0"/>
            </a:endParaRPr>
          </a:p>
          <a:p>
            <a:r>
              <a:rPr lang="ru-RU" sz="2400" dirty="0" smtClean="0">
                <a:cs typeface="Arial" pitchFamily="34" charset="0"/>
              </a:rPr>
              <a:t>Концентрация - до 500 мкг/л</a:t>
            </a:r>
          </a:p>
          <a:p>
            <a:endParaRPr lang="ru-RU" sz="2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98" y="26320"/>
            <a:ext cx="8643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Хориогонадотропин  человеческий (ХВЧ)</a:t>
            </a:r>
            <a:r>
              <a:rPr lang="ru-RU" sz="2800" dirty="0" smtClean="0"/>
              <a:t> – гликопротеин</a:t>
            </a:r>
            <a:r>
              <a:rPr lang="ru-RU" altLang="ru-RU" sz="2800" dirty="0" smtClean="0"/>
              <a:t>,  </a:t>
            </a:r>
            <a:r>
              <a:rPr lang="ru-RU" altLang="ru-RU" sz="2800" dirty="0"/>
              <a:t>продуцируемый </a:t>
            </a:r>
            <a:r>
              <a:rPr lang="ru-RU" altLang="ru-RU" sz="2800" dirty="0" err="1" smtClean="0"/>
              <a:t>синцитиотрофобластом</a:t>
            </a:r>
            <a:r>
              <a:rPr lang="ru-RU" altLang="ru-RU" sz="2800" dirty="0" smtClean="0"/>
              <a:t>  плаценты.  Он </a:t>
            </a:r>
            <a:r>
              <a:rPr lang="ru-RU" altLang="ru-RU" sz="2800" dirty="0"/>
              <a:t>поддерживает  активность  желтого тела  с  8  дня  овуляции  и  является основным  гормоном  ранней </a:t>
            </a:r>
            <a:r>
              <a:rPr lang="ru-RU" altLang="ru-RU" sz="2800" dirty="0" smtClean="0"/>
              <a:t>беременности</a:t>
            </a:r>
            <a:r>
              <a:rPr lang="ru-RU" altLang="ru-RU" sz="2000" dirty="0" smtClean="0"/>
              <a:t>   </a:t>
            </a:r>
            <a:r>
              <a:rPr lang="ru-RU" altLang="ru-RU" sz="2400" dirty="0" smtClean="0"/>
              <a:t>(определяется  </a:t>
            </a:r>
            <a:r>
              <a:rPr lang="ru-RU" altLang="ru-RU" sz="2400" dirty="0"/>
              <a:t>в  крови  с  10-12  дня  беременности  и  постепенно повышается  до  конца  первого </a:t>
            </a:r>
            <a:r>
              <a:rPr lang="ru-RU" altLang="ru-RU" sz="2400" dirty="0" smtClean="0"/>
              <a:t>триместра).  </a:t>
            </a:r>
            <a:endParaRPr lang="ru-RU" altLang="ru-RU" sz="2400" dirty="0"/>
          </a:p>
          <a:p>
            <a:pPr algn="ctr"/>
            <a:r>
              <a:rPr lang="ru-RU" sz="20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NB!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Уменьшение  концентрации  –  признак  </a:t>
            </a:r>
            <a:r>
              <a:rPr lang="ru-RU" sz="2400" dirty="0">
                <a:solidFill>
                  <a:srgbClr val="FFC000"/>
                </a:solidFill>
              </a:rPr>
              <a:t>внематочной </a:t>
            </a:r>
            <a:r>
              <a:rPr lang="ru-RU" sz="2400" dirty="0" smtClean="0">
                <a:solidFill>
                  <a:srgbClr val="FFC000"/>
                </a:solidFill>
              </a:rPr>
              <a:t>беременности  и  </a:t>
            </a:r>
            <a:r>
              <a:rPr lang="ru-RU" sz="2400" dirty="0">
                <a:solidFill>
                  <a:srgbClr val="FFC000"/>
                </a:solidFill>
              </a:rPr>
              <a:t>угрожающего </a:t>
            </a:r>
            <a:r>
              <a:rPr lang="ru-RU" sz="2400" dirty="0" smtClean="0">
                <a:solidFill>
                  <a:srgbClr val="FFC000"/>
                </a:solidFill>
              </a:rPr>
              <a:t> выкидыша</a:t>
            </a:r>
            <a:r>
              <a:rPr lang="ru-RU" sz="2400" dirty="0">
                <a:solidFill>
                  <a:srgbClr val="FFC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Граница  нормы:   </a:t>
            </a:r>
            <a:r>
              <a:rPr lang="ru-RU" sz="2400" dirty="0" smtClean="0"/>
              <a:t>не  выше  5 </a:t>
            </a:r>
            <a:r>
              <a:rPr lang="ru-RU" sz="2400" dirty="0" err="1" smtClean="0"/>
              <a:t>МЕд</a:t>
            </a:r>
            <a:r>
              <a:rPr lang="ru-RU" sz="2400" dirty="0" smtClean="0"/>
              <a:t>/мл</a:t>
            </a:r>
          </a:p>
          <a:p>
            <a:endParaRPr lang="ru-RU" sz="1000" dirty="0" smtClean="0"/>
          </a:p>
          <a:p>
            <a:r>
              <a:rPr lang="ru-RU" sz="2400" dirty="0" smtClean="0">
                <a:solidFill>
                  <a:srgbClr val="FFFF00"/>
                </a:solidFill>
              </a:rPr>
              <a:t>Онкопатология</a:t>
            </a:r>
            <a:r>
              <a:rPr lang="ru-RU" sz="2400" dirty="0" smtClean="0"/>
              <a:t> – маркер  </a:t>
            </a:r>
            <a:r>
              <a:rPr lang="ru-RU" sz="2400" dirty="0" err="1" smtClean="0"/>
              <a:t>хориокарциномы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                                    карциномы   яичка  (</a:t>
            </a:r>
            <a:r>
              <a:rPr lang="ru-RU" sz="2400" b="1" dirty="0" smtClean="0">
                <a:solidFill>
                  <a:srgbClr val="FF0000"/>
                </a:solidFill>
              </a:rPr>
              <a:t>+ АФП!</a:t>
            </a:r>
            <a:r>
              <a:rPr lang="ru-RU" sz="2400" dirty="0" smtClean="0"/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8298" y="5445224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NB! 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Для  ХГЧ  характерна  высокая  </a:t>
            </a:r>
            <a:r>
              <a:rPr lang="ru-RU" sz="2400" dirty="0">
                <a:solidFill>
                  <a:srgbClr val="FFC000"/>
                </a:solidFill>
              </a:rPr>
              <a:t>опухолевая </a:t>
            </a:r>
            <a:r>
              <a:rPr lang="ru-RU" sz="2400" dirty="0" smtClean="0">
                <a:solidFill>
                  <a:srgbClr val="FFC000"/>
                </a:solidFill>
              </a:rPr>
              <a:t>чувствительность,   но  </a:t>
            </a:r>
            <a:r>
              <a:rPr lang="ru-RU" sz="2400" b="1" dirty="0" smtClean="0">
                <a:solidFill>
                  <a:srgbClr val="FFC000"/>
                </a:solidFill>
              </a:rPr>
              <a:t>гемолиз</a:t>
            </a:r>
            <a:r>
              <a:rPr lang="ru-RU" sz="2400" dirty="0" smtClean="0">
                <a:solidFill>
                  <a:srgbClr val="FFC000"/>
                </a:solidFill>
              </a:rPr>
              <a:t>  или  </a:t>
            </a:r>
            <a:r>
              <a:rPr lang="ru-RU" sz="2400" b="1" dirty="0" err="1" smtClean="0">
                <a:solidFill>
                  <a:srgbClr val="FFC000"/>
                </a:solidFill>
              </a:rPr>
              <a:t>липемия</a:t>
            </a:r>
            <a:r>
              <a:rPr lang="ru-RU" sz="2400" dirty="0" smtClean="0">
                <a:solidFill>
                  <a:srgbClr val="FFC000"/>
                </a:solidFill>
              </a:rPr>
              <a:t>  могут значительно  завышать  результаты  исследований.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860" y="116633"/>
            <a:ext cx="8786874" cy="663635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72" y="69876"/>
            <a:ext cx="87594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Раково-эмбриональный антиген (РЭА) </a:t>
            </a:r>
            <a:r>
              <a:rPr lang="ru-RU" sz="2800" dirty="0" smtClean="0"/>
              <a:t> </a:t>
            </a:r>
            <a:r>
              <a:rPr lang="ru-RU" sz="2000" dirty="0" smtClean="0"/>
              <a:t>–  </a:t>
            </a:r>
            <a:r>
              <a:rPr lang="ru-RU" sz="2400" dirty="0" smtClean="0"/>
              <a:t>эмбриональный гликопротеин,  синтезируется  </a:t>
            </a:r>
            <a:r>
              <a:rPr lang="ru-RU" sz="2400" dirty="0"/>
              <a:t>в </a:t>
            </a:r>
            <a:r>
              <a:rPr lang="ru-RU" sz="2400" dirty="0" smtClean="0"/>
              <a:t> тканях  ЖКТ  </a:t>
            </a:r>
            <a:r>
              <a:rPr lang="ru-RU" sz="2400" dirty="0"/>
              <a:t>плода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FF00"/>
                </a:solidFill>
              </a:rPr>
              <a:t>Локализация</a:t>
            </a:r>
            <a:r>
              <a:rPr lang="ru-RU" sz="2400" dirty="0" smtClean="0"/>
              <a:t>  –  определяется  в  кишечнике,  печени,  поджелудочной железе  взрослых</a:t>
            </a:r>
          </a:p>
          <a:p>
            <a:endParaRPr lang="ru-RU" sz="1000" dirty="0" smtClean="0"/>
          </a:p>
          <a:p>
            <a:r>
              <a:rPr lang="ru-RU" sz="2400" dirty="0" smtClean="0">
                <a:solidFill>
                  <a:srgbClr val="FFFF00"/>
                </a:solidFill>
              </a:rPr>
              <a:t>Границы нормы:   </a:t>
            </a:r>
            <a:r>
              <a:rPr lang="ru-RU" sz="2400" dirty="0" smtClean="0"/>
              <a:t>до  5 </a:t>
            </a:r>
            <a:r>
              <a:rPr lang="ru-RU" sz="2400" dirty="0" err="1" smtClean="0"/>
              <a:t>нг</a:t>
            </a:r>
            <a:r>
              <a:rPr lang="ru-RU" sz="2400" dirty="0" smtClean="0"/>
              <a:t>/мл,  </a:t>
            </a:r>
            <a:r>
              <a:rPr lang="en-US" sz="2400" dirty="0" smtClean="0">
                <a:solidFill>
                  <a:srgbClr val="FF0000"/>
                </a:solidFill>
              </a:rPr>
              <a:t>NB!</a:t>
            </a:r>
            <a:r>
              <a:rPr lang="ru-RU" sz="2400" dirty="0" smtClean="0"/>
              <a:t>  </a:t>
            </a:r>
            <a:r>
              <a:rPr lang="ru-RU" sz="2400" u="sng" dirty="0" smtClean="0"/>
              <a:t>у  курящих</a:t>
            </a:r>
            <a:r>
              <a:rPr lang="ru-RU" sz="2400" dirty="0" smtClean="0"/>
              <a:t>  –   7-10  </a:t>
            </a:r>
            <a:r>
              <a:rPr lang="ru-RU" sz="2400" dirty="0" err="1" smtClean="0"/>
              <a:t>нг</a:t>
            </a:r>
            <a:r>
              <a:rPr lang="ru-RU" sz="2400" dirty="0" smtClean="0"/>
              <a:t>/мл</a:t>
            </a:r>
          </a:p>
          <a:p>
            <a:endParaRPr lang="ru-RU" sz="1000" dirty="0" smtClean="0"/>
          </a:p>
          <a:p>
            <a:r>
              <a:rPr lang="ru-RU" sz="2400" dirty="0" smtClean="0">
                <a:solidFill>
                  <a:srgbClr val="FFFF00"/>
                </a:solidFill>
              </a:rPr>
              <a:t>Физиологическое  увеличение  концентрации  </a:t>
            </a:r>
            <a:r>
              <a:rPr lang="ru-RU" sz="2400" dirty="0" smtClean="0"/>
              <a:t>происходит  только  в сыворотке  плода,  но  не  матери.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6572" y="5047825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Соматическая  патология  </a:t>
            </a:r>
            <a:r>
              <a:rPr lang="ru-RU" sz="2400" dirty="0" smtClean="0"/>
              <a:t>–  аутоиммунные  и  воспалительные  заболевания</a:t>
            </a:r>
          </a:p>
          <a:p>
            <a:r>
              <a:rPr lang="ru-RU" sz="2400" dirty="0" smtClean="0"/>
              <a:t>Концентрация  -  до  10  </a:t>
            </a:r>
            <a:r>
              <a:rPr lang="ru-RU" sz="2400" dirty="0" err="1" smtClean="0"/>
              <a:t>нг</a:t>
            </a:r>
            <a:r>
              <a:rPr lang="ru-RU" sz="2400" dirty="0" smtClean="0"/>
              <a:t>/мл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478165"/>
            <a:ext cx="8606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Онкопатология</a:t>
            </a:r>
            <a:r>
              <a:rPr lang="ru-RU" sz="2400" dirty="0" smtClean="0"/>
              <a:t>   –  </a:t>
            </a:r>
            <a:r>
              <a:rPr lang="ru-RU" sz="2400" dirty="0" err="1" smtClean="0"/>
              <a:t>колоректальный</a:t>
            </a:r>
            <a:r>
              <a:rPr lang="ru-RU" sz="2400" dirty="0" smtClean="0"/>
              <a:t>  рак  (главный маркер), </a:t>
            </a:r>
          </a:p>
          <a:p>
            <a:r>
              <a:rPr lang="ru-RU" sz="2400" dirty="0" smtClean="0"/>
              <a:t>рак  желудка ,   поджелудочной  железы,  легких  и  молочной  железы   (вторичный маркер)</a:t>
            </a:r>
          </a:p>
          <a:p>
            <a:r>
              <a:rPr lang="ru-RU" sz="2400" dirty="0" smtClean="0"/>
              <a:t>Концентрация  –  более  25  </a:t>
            </a:r>
            <a:r>
              <a:rPr lang="ru-RU" sz="2400" dirty="0" err="1" smtClean="0"/>
              <a:t>нг</a:t>
            </a:r>
            <a:r>
              <a:rPr lang="ru-RU" sz="2400" dirty="0" smtClean="0"/>
              <a:t>/л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572" y="6182045"/>
            <a:ext cx="5416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NB! 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solidFill>
                  <a:srgbClr val="FFC000"/>
                </a:solidFill>
              </a:rPr>
              <a:t>Является  белком  острой  фазы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86874" cy="650085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612" y="18312"/>
            <a:ext cx="867876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СА-19-9</a:t>
            </a:r>
            <a:r>
              <a:rPr lang="ru-RU" sz="2800" dirty="0" smtClean="0"/>
              <a:t>  –   гликопротеин,  обнаруживаемый  в  фетальном  эпителии  поджелудочной  </a:t>
            </a:r>
            <a:r>
              <a:rPr lang="ru-RU" sz="2800" dirty="0"/>
              <a:t>железы</a:t>
            </a:r>
            <a:r>
              <a:rPr lang="ru-RU" sz="2800" dirty="0" smtClean="0"/>
              <a:t>,  </a:t>
            </a:r>
            <a:r>
              <a:rPr lang="ru-RU" sz="2800" dirty="0"/>
              <a:t>желудка, </a:t>
            </a:r>
            <a:r>
              <a:rPr lang="ru-RU" sz="2800" dirty="0" smtClean="0"/>
              <a:t> печени,  </a:t>
            </a:r>
            <a:r>
              <a:rPr lang="ru-RU" sz="2800" dirty="0"/>
              <a:t>тонкой, </a:t>
            </a:r>
            <a:r>
              <a:rPr lang="ru-RU" sz="2800" dirty="0" smtClean="0"/>
              <a:t> толстой  кишки  и </a:t>
            </a:r>
            <a:r>
              <a:rPr lang="ru-RU" sz="2800" dirty="0"/>
              <a:t>легких. </a:t>
            </a:r>
            <a:r>
              <a:rPr lang="ru-RU" sz="2800" dirty="0" smtClean="0"/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NB!</a:t>
            </a:r>
            <a:r>
              <a:rPr lang="ru-RU" sz="2400" dirty="0" smtClean="0"/>
              <a:t>  Выводится   исключительно   с   </a:t>
            </a:r>
            <a:r>
              <a:rPr lang="ru-RU" sz="2400" dirty="0"/>
              <a:t>желчью, </a:t>
            </a:r>
            <a:r>
              <a:rPr lang="ru-RU" sz="2400" dirty="0" smtClean="0"/>
              <a:t>  поэтому  </a:t>
            </a:r>
            <a:r>
              <a:rPr lang="ru-RU" sz="2400" dirty="0"/>
              <a:t>даже </a:t>
            </a:r>
            <a:r>
              <a:rPr lang="ru-RU" sz="2400" dirty="0" smtClean="0"/>
              <a:t> при  незначительном   </a:t>
            </a:r>
            <a:r>
              <a:rPr lang="ru-RU" sz="2400" dirty="0" err="1" smtClean="0"/>
              <a:t>холестазе</a:t>
            </a:r>
            <a:r>
              <a:rPr lang="ru-RU" sz="2400" dirty="0" smtClean="0"/>
              <a:t>   может   </a:t>
            </a:r>
            <a:r>
              <a:rPr lang="ru-RU" sz="2400" dirty="0"/>
              <a:t>быть 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значитель-ное</a:t>
            </a:r>
            <a:r>
              <a:rPr lang="ru-RU" sz="2400" dirty="0" smtClean="0"/>
              <a:t>   повышение   его   уровня   в   крови  (для  уточнения </a:t>
            </a:r>
            <a:r>
              <a:rPr lang="ru-RU" sz="2400" dirty="0"/>
              <a:t>диагноза </a:t>
            </a:r>
            <a:r>
              <a:rPr lang="ru-RU" sz="2400" dirty="0" smtClean="0"/>
              <a:t> используются  показатели  ГГТП  </a:t>
            </a:r>
            <a:r>
              <a:rPr lang="ru-RU" sz="2400" dirty="0"/>
              <a:t>и </a:t>
            </a:r>
            <a:r>
              <a:rPr lang="ru-RU" sz="2400" dirty="0" smtClean="0"/>
              <a:t> ЩФ). </a:t>
            </a:r>
          </a:p>
          <a:p>
            <a:r>
              <a:rPr lang="ru-RU" sz="2400" dirty="0"/>
              <a:t>Имея </a:t>
            </a:r>
            <a:r>
              <a:rPr lang="ru-RU" sz="2400" dirty="0" smtClean="0"/>
              <a:t> чувствительность  82</a:t>
            </a:r>
            <a:r>
              <a:rPr lang="ru-RU" sz="2400" dirty="0"/>
              <a:t>%, </a:t>
            </a:r>
            <a:r>
              <a:rPr lang="ru-RU" sz="2400" dirty="0" smtClean="0"/>
              <a:t> СА  </a:t>
            </a:r>
            <a:r>
              <a:rPr lang="ru-RU" sz="2400" dirty="0"/>
              <a:t>19-9 </a:t>
            </a:r>
            <a:r>
              <a:rPr lang="ru-RU" sz="2400" dirty="0" smtClean="0"/>
              <a:t> является  </a:t>
            </a:r>
            <a:r>
              <a:rPr lang="ru-RU" sz="2400" dirty="0"/>
              <a:t>маркером </a:t>
            </a:r>
            <a:r>
              <a:rPr lang="ru-RU" sz="2400" dirty="0" smtClean="0"/>
              <a:t>выбора  при  </a:t>
            </a:r>
            <a:r>
              <a:rPr lang="ru-RU" sz="2400" dirty="0"/>
              <a:t>карциноме </a:t>
            </a:r>
            <a:r>
              <a:rPr lang="ru-RU" sz="2400" dirty="0" smtClean="0"/>
              <a:t> поджелудочной  </a:t>
            </a:r>
            <a:r>
              <a:rPr lang="ru-RU" sz="2400" dirty="0"/>
              <a:t>железы.</a:t>
            </a:r>
          </a:p>
          <a:p>
            <a:r>
              <a:rPr lang="ru-RU" sz="2400" dirty="0" smtClean="0"/>
              <a:t>Повышение  его  уровня  также  наблюдается при карциноме  желудка  </a:t>
            </a:r>
            <a:r>
              <a:rPr lang="ru-RU" sz="2400" dirty="0"/>
              <a:t>и 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колоноректальном</a:t>
            </a:r>
            <a:r>
              <a:rPr lang="ru-RU" sz="2400" dirty="0" smtClean="0"/>
              <a:t>  раке  (выше  </a:t>
            </a:r>
            <a:r>
              <a:rPr lang="ru-RU" sz="2400" dirty="0"/>
              <a:t>100  </a:t>
            </a:r>
            <a:r>
              <a:rPr lang="ru-RU" sz="2400" dirty="0" err="1"/>
              <a:t>ед</a:t>
            </a:r>
            <a:r>
              <a:rPr lang="ru-RU" sz="2400" dirty="0"/>
              <a:t>/мл</a:t>
            </a:r>
            <a:r>
              <a:rPr lang="ru-RU" sz="2400" dirty="0" smtClean="0"/>
              <a:t>),  при  </a:t>
            </a:r>
            <a:r>
              <a:rPr lang="ru-RU" sz="2400" dirty="0" err="1" smtClean="0"/>
              <a:t>муковисцидозе</a:t>
            </a:r>
            <a:r>
              <a:rPr lang="ru-RU" sz="2400" dirty="0" smtClean="0"/>
              <a:t>  и  воспалительных  заболеваниях  ЖКТ  и  печени  (до  100  </a:t>
            </a:r>
            <a:r>
              <a:rPr lang="ru-RU" sz="2400" dirty="0" err="1"/>
              <a:t>ед</a:t>
            </a:r>
            <a:r>
              <a:rPr lang="ru-RU" sz="2400" dirty="0"/>
              <a:t>/мл</a:t>
            </a:r>
            <a:r>
              <a:rPr lang="ru-RU" sz="2400" dirty="0" smtClean="0"/>
              <a:t>).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Границы нормы :   </a:t>
            </a:r>
            <a:r>
              <a:rPr lang="ru-RU" sz="2400" dirty="0"/>
              <a:t>37  </a:t>
            </a:r>
            <a:r>
              <a:rPr lang="ru-RU" sz="2400" dirty="0" err="1"/>
              <a:t>Ед</a:t>
            </a:r>
            <a:r>
              <a:rPr lang="ru-RU" sz="2400" dirty="0"/>
              <a:t>/мл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NB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  <a:r>
              <a:rPr lang="ru-RU" sz="2400" dirty="0"/>
              <a:t> </a:t>
            </a:r>
            <a:r>
              <a:rPr lang="ru-RU" sz="2400" dirty="0" smtClean="0"/>
              <a:t> У  10</a:t>
            </a:r>
            <a:r>
              <a:rPr lang="ru-RU" sz="2400" dirty="0"/>
              <a:t>% </a:t>
            </a:r>
            <a:r>
              <a:rPr lang="ru-RU" sz="2400" dirty="0" smtClean="0"/>
              <a:t> людей  -  дефицит  </a:t>
            </a:r>
            <a:r>
              <a:rPr lang="ru-RU" sz="2400" dirty="0" err="1" smtClean="0"/>
              <a:t>фукозилтрансферазы</a:t>
            </a:r>
            <a:r>
              <a:rPr lang="ru-RU" sz="2400" dirty="0"/>
              <a:t>, </a:t>
            </a:r>
            <a:r>
              <a:rPr lang="ru-RU" sz="2400" dirty="0" smtClean="0"/>
              <a:t>необходимой  для  </a:t>
            </a:r>
            <a:r>
              <a:rPr lang="ru-RU" sz="2400" dirty="0"/>
              <a:t>синтеза </a:t>
            </a:r>
            <a:r>
              <a:rPr lang="ru-RU" sz="2400" dirty="0" smtClean="0"/>
              <a:t> СА </a:t>
            </a:r>
            <a:r>
              <a:rPr lang="ru-RU" sz="2400" dirty="0"/>
              <a:t>19-9 </a:t>
            </a:r>
            <a:r>
              <a:rPr lang="ru-RU" sz="2400" dirty="0" smtClean="0"/>
              <a:t> и  антигена  </a:t>
            </a:r>
            <a:r>
              <a:rPr lang="ru-RU" sz="2400" dirty="0"/>
              <a:t>Льюиса</a:t>
            </a:r>
            <a:r>
              <a:rPr lang="ru-RU" sz="2400" dirty="0" smtClean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11580"/>
            <a:ext cx="8856984" cy="662978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0"/>
            <a:ext cx="88594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СА-72-4</a:t>
            </a:r>
            <a:r>
              <a:rPr lang="ru-RU" sz="2800" dirty="0" smtClean="0"/>
              <a:t>  –  </a:t>
            </a:r>
            <a:r>
              <a:rPr lang="ru-RU" sz="2800" dirty="0" err="1" smtClean="0"/>
              <a:t>муциноподобный</a:t>
            </a:r>
            <a:r>
              <a:rPr lang="ru-RU" sz="2800" dirty="0" smtClean="0"/>
              <a:t>  гликопротеин – </a:t>
            </a:r>
            <a:r>
              <a:rPr lang="ru-RU" sz="2800" dirty="0" err="1" smtClean="0"/>
              <a:t>экспрессируется</a:t>
            </a:r>
            <a:r>
              <a:rPr lang="ru-RU" sz="2800" dirty="0" smtClean="0"/>
              <a:t>  в  эпителиальных  тканях  плода; </a:t>
            </a:r>
            <a:r>
              <a:rPr lang="ru-RU" sz="2800" dirty="0"/>
              <a:t>практически </a:t>
            </a:r>
            <a:r>
              <a:rPr lang="ru-RU" sz="2800" dirty="0" smtClean="0"/>
              <a:t> не  обнаруживается  у  взрослых,  являясь   опухоль-ассоциированным   антигеном  </a:t>
            </a:r>
            <a:r>
              <a:rPr lang="ru-RU" sz="2800" dirty="0" err="1" smtClean="0"/>
              <a:t>метастазирующих</a:t>
            </a:r>
            <a:r>
              <a:rPr lang="ru-RU" sz="2800" dirty="0" smtClean="0"/>
              <a:t>  </a:t>
            </a:r>
            <a:r>
              <a:rPr lang="ru-RU" sz="2800" dirty="0"/>
              <a:t>опухолевых  </a:t>
            </a:r>
            <a:r>
              <a:rPr lang="ru-RU" sz="2800" dirty="0" smtClean="0"/>
              <a:t>клеток.</a:t>
            </a:r>
          </a:p>
          <a:p>
            <a:pPr algn="ctr"/>
            <a:r>
              <a:rPr lang="ru-RU" sz="2400" dirty="0" smtClean="0"/>
              <a:t>(повышается  </a:t>
            </a:r>
            <a:r>
              <a:rPr lang="ru-RU" sz="2400" dirty="0"/>
              <a:t>в </a:t>
            </a:r>
            <a:r>
              <a:rPr lang="ru-RU" sz="2400" dirty="0" smtClean="0"/>
              <a:t> сыворотке  </a:t>
            </a:r>
            <a:r>
              <a:rPr lang="ru-RU" sz="2400" dirty="0"/>
              <a:t>крови </a:t>
            </a:r>
            <a:r>
              <a:rPr lang="ru-RU" sz="2400" dirty="0" smtClean="0"/>
              <a:t> при  злокачественных  опухолях  железистого  генеза  -  карцинома  </a:t>
            </a:r>
            <a:r>
              <a:rPr lang="ru-RU" sz="2400" dirty="0"/>
              <a:t>желудка, </a:t>
            </a:r>
            <a:r>
              <a:rPr lang="ru-RU" sz="2400" dirty="0" smtClean="0"/>
              <a:t> толстой  </a:t>
            </a:r>
            <a:r>
              <a:rPr lang="ru-RU" sz="2400" dirty="0"/>
              <a:t>кишки, </a:t>
            </a:r>
            <a:r>
              <a:rPr lang="ru-RU" sz="2400" dirty="0" smtClean="0"/>
              <a:t> яичников,  </a:t>
            </a:r>
            <a:r>
              <a:rPr lang="ru-RU" sz="2400" dirty="0"/>
              <a:t>лёгких</a:t>
            </a:r>
            <a:r>
              <a:rPr lang="ru-RU" sz="2800" dirty="0" smtClean="0"/>
              <a:t>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Границы нормы: </a:t>
            </a:r>
            <a:r>
              <a:rPr lang="ru-RU" sz="2400" dirty="0" smtClean="0"/>
              <a:t>4 </a:t>
            </a:r>
            <a:r>
              <a:rPr lang="ru-RU" sz="2400" dirty="0" err="1" smtClean="0"/>
              <a:t>Ед</a:t>
            </a:r>
            <a:r>
              <a:rPr lang="ru-RU" sz="2400" dirty="0" smtClean="0"/>
              <a:t>/мл</a:t>
            </a:r>
          </a:p>
          <a:p>
            <a:r>
              <a:rPr lang="ru-RU" sz="2400" dirty="0" err="1" smtClean="0">
                <a:solidFill>
                  <a:srgbClr val="FFFF00"/>
                </a:solidFill>
              </a:rPr>
              <a:t>Онкопатология</a:t>
            </a:r>
            <a:r>
              <a:rPr lang="ru-RU" sz="2400" dirty="0" smtClean="0"/>
              <a:t> – карцинома  желудка  (главный  маркер)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NB!</a:t>
            </a:r>
            <a:r>
              <a:rPr lang="ru-RU" sz="2400" dirty="0"/>
              <a:t>  </a:t>
            </a:r>
            <a:r>
              <a:rPr lang="ru-RU" sz="2400" dirty="0">
                <a:solidFill>
                  <a:srgbClr val="FFC000"/>
                </a:solidFill>
              </a:rPr>
              <a:t>Абсолютная  опухолевая  специфичность  СА-72-4  при  карциноме  желудка </a:t>
            </a:r>
            <a:r>
              <a:rPr lang="ru-RU" sz="2400" dirty="0"/>
              <a:t> (</a:t>
            </a:r>
            <a:r>
              <a:rPr lang="ru-RU" sz="2400" b="1" dirty="0">
                <a:solidFill>
                  <a:srgbClr val="FF0000"/>
                </a:solidFill>
              </a:rPr>
              <a:t>100%!</a:t>
            </a:r>
            <a:r>
              <a:rPr lang="ru-RU" sz="2400" dirty="0"/>
              <a:t>)  </a:t>
            </a:r>
            <a:r>
              <a:rPr lang="ru-RU" sz="2400" dirty="0" smtClean="0">
                <a:solidFill>
                  <a:srgbClr val="FFC000"/>
                </a:solidFill>
              </a:rPr>
              <a:t>-  важное  значение  для  дифференциация  </a:t>
            </a:r>
            <a:r>
              <a:rPr lang="ru-RU" sz="2400" dirty="0">
                <a:solidFill>
                  <a:srgbClr val="FFC000"/>
                </a:solidFill>
              </a:rPr>
              <a:t>ее </a:t>
            </a:r>
            <a:r>
              <a:rPr lang="ru-RU" sz="2400" dirty="0" smtClean="0">
                <a:solidFill>
                  <a:srgbClr val="FFC000"/>
                </a:solidFill>
              </a:rPr>
              <a:t> с доброкачественными  </a:t>
            </a:r>
            <a:r>
              <a:rPr lang="ru-RU" sz="2400" dirty="0">
                <a:solidFill>
                  <a:srgbClr val="FFC000"/>
                </a:solidFill>
              </a:rPr>
              <a:t>желудочно-кишечными </a:t>
            </a:r>
            <a:r>
              <a:rPr lang="ru-RU" sz="2400" dirty="0" smtClean="0">
                <a:solidFill>
                  <a:srgbClr val="FFC000"/>
                </a:solidFill>
              </a:rPr>
              <a:t> заболеваниями; 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чувствительность  -   </a:t>
            </a:r>
            <a:r>
              <a:rPr lang="ru-RU" sz="2400" b="1" dirty="0">
                <a:solidFill>
                  <a:srgbClr val="FF0000"/>
                </a:solidFill>
              </a:rPr>
              <a:t>48</a:t>
            </a:r>
            <a:r>
              <a:rPr lang="ru-RU" sz="2400" b="1" dirty="0" smtClean="0">
                <a:solidFill>
                  <a:srgbClr val="FF0000"/>
                </a:solidFill>
              </a:rPr>
              <a:t>%</a:t>
            </a:r>
            <a:r>
              <a:rPr lang="ru-RU" sz="2400" dirty="0" smtClean="0">
                <a:solidFill>
                  <a:srgbClr val="FFC000"/>
                </a:solidFill>
              </a:rPr>
              <a:t>) </a:t>
            </a:r>
            <a:r>
              <a:rPr lang="ru-RU" sz="2400" dirty="0">
                <a:solidFill>
                  <a:srgbClr val="FFC000"/>
                </a:solidFill>
              </a:rPr>
              <a:t>.</a:t>
            </a:r>
          </a:p>
          <a:p>
            <a:r>
              <a:rPr lang="ru-RU" sz="2400" dirty="0" smtClean="0"/>
              <a:t>слизеобразующая  карцинома   яичника  (вторичный  маркер)</a:t>
            </a:r>
          </a:p>
          <a:p>
            <a:r>
              <a:rPr lang="ru-RU" sz="2400" dirty="0" err="1"/>
              <a:t>б</a:t>
            </a:r>
            <a:r>
              <a:rPr lang="ru-RU" sz="2400" dirty="0" err="1" smtClean="0"/>
              <a:t>ронхогенный</a:t>
            </a:r>
            <a:r>
              <a:rPr lang="ru-RU" sz="2400" dirty="0" smtClean="0"/>
              <a:t>  </a:t>
            </a:r>
            <a:r>
              <a:rPr lang="ru-RU" sz="2400" dirty="0" err="1" smtClean="0"/>
              <a:t>немелкоклеточный</a:t>
            </a:r>
            <a:r>
              <a:rPr lang="ru-RU" sz="2400" dirty="0" smtClean="0"/>
              <a:t>  рак  легкого  (втор. </a:t>
            </a:r>
            <a:r>
              <a:rPr lang="ru-RU" sz="2400" dirty="0" err="1" smtClean="0"/>
              <a:t>марк</a:t>
            </a:r>
            <a:r>
              <a:rPr lang="ru-RU" sz="2400" dirty="0" smtClean="0"/>
              <a:t>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16632"/>
            <a:ext cx="8859420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36712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Способностью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злокачественного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роста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обладают   раковые  (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злокачественные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  неопластические,   опухолевые,  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малигнизированные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клетки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которые   образуются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нормоцитов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в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многостадийном процессе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канцерогенеза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9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СА -15-3  </a:t>
            </a:r>
            <a:r>
              <a:rPr lang="ru-RU" sz="2800" dirty="0" smtClean="0"/>
              <a:t>-  высокомолекулярный  гликопротеин </a:t>
            </a:r>
            <a:r>
              <a:rPr lang="ru-RU" sz="2800" dirty="0" err="1" smtClean="0"/>
              <a:t>муцинового</a:t>
            </a:r>
            <a:r>
              <a:rPr lang="ru-RU" sz="2800" dirty="0" smtClean="0"/>
              <a:t>  </a:t>
            </a:r>
            <a:r>
              <a:rPr lang="ru-RU" sz="2800" dirty="0"/>
              <a:t>типа, </a:t>
            </a:r>
            <a:r>
              <a:rPr lang="ru-RU" sz="2800" dirty="0" smtClean="0"/>
              <a:t> который  вырабатывается </a:t>
            </a:r>
            <a:r>
              <a:rPr lang="ru-RU" sz="2800" dirty="0"/>
              <a:t>нормальными </a:t>
            </a:r>
            <a:r>
              <a:rPr lang="ru-RU" sz="2800" dirty="0" smtClean="0"/>
              <a:t> клетками  молочной  железы</a:t>
            </a:r>
            <a:r>
              <a:rPr lang="ru-RU" sz="2800" dirty="0"/>
              <a:t>.</a:t>
            </a:r>
          </a:p>
          <a:p>
            <a:pPr algn="ctr"/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NB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C000"/>
                </a:solidFill>
              </a:rPr>
              <a:t>Для  СА  15-3  характерна  </a:t>
            </a:r>
            <a:r>
              <a:rPr lang="ru-RU" sz="2400" dirty="0">
                <a:solidFill>
                  <a:srgbClr val="FFC000"/>
                </a:solidFill>
              </a:rPr>
              <a:t>высокая </a:t>
            </a:r>
            <a:r>
              <a:rPr lang="ru-RU" sz="2400" dirty="0" smtClean="0">
                <a:solidFill>
                  <a:srgbClr val="FFC000"/>
                </a:solidFill>
              </a:rPr>
              <a:t> опухолевая специфичность,  но  недостаточная  чувствительность   </a:t>
            </a:r>
            <a:r>
              <a:rPr lang="ru-RU" sz="2400" dirty="0">
                <a:solidFill>
                  <a:srgbClr val="FFC000"/>
                </a:solidFill>
              </a:rPr>
              <a:t>для диагностики </a:t>
            </a:r>
            <a:r>
              <a:rPr lang="ru-RU" sz="2400" dirty="0" smtClean="0">
                <a:solidFill>
                  <a:srgbClr val="FFC000"/>
                </a:solidFill>
              </a:rPr>
              <a:t> ранней  стадии  рака  (его  </a:t>
            </a:r>
            <a:r>
              <a:rPr lang="ru-RU" sz="2400" dirty="0">
                <a:solidFill>
                  <a:srgbClr val="FFC000"/>
                </a:solidFill>
              </a:rPr>
              <a:t>у</a:t>
            </a:r>
            <a:r>
              <a:rPr lang="ru-RU" sz="2400" dirty="0" smtClean="0">
                <a:solidFill>
                  <a:srgbClr val="FFC000"/>
                </a:solidFill>
              </a:rPr>
              <a:t>ровень  повышен  </a:t>
            </a:r>
            <a:r>
              <a:rPr lang="ru-RU" sz="2400" dirty="0">
                <a:solidFill>
                  <a:srgbClr val="FFC000"/>
                </a:solidFill>
              </a:rPr>
              <a:t>у </a:t>
            </a:r>
            <a:r>
              <a:rPr lang="ru-RU" sz="2400" dirty="0" smtClean="0">
                <a:solidFill>
                  <a:srgbClr val="FFC000"/>
                </a:solidFill>
              </a:rPr>
              <a:t> 10</a:t>
            </a:r>
            <a:r>
              <a:rPr lang="ru-RU" sz="2400" dirty="0">
                <a:solidFill>
                  <a:srgbClr val="FFC000"/>
                </a:solidFill>
              </a:rPr>
              <a:t> % </a:t>
            </a:r>
            <a:r>
              <a:rPr lang="ru-RU" sz="2400" dirty="0" smtClean="0">
                <a:solidFill>
                  <a:srgbClr val="FFC000"/>
                </a:solidFill>
              </a:rPr>
              <a:t> женщин  на  ранней  стадии  </a:t>
            </a:r>
            <a:r>
              <a:rPr lang="ru-RU" sz="2400" dirty="0">
                <a:solidFill>
                  <a:srgbClr val="FFC000"/>
                </a:solidFill>
              </a:rPr>
              <a:t>опухоли </a:t>
            </a:r>
            <a:r>
              <a:rPr lang="ru-RU" sz="2400" dirty="0" smtClean="0">
                <a:solidFill>
                  <a:srgbClr val="FFC000"/>
                </a:solidFill>
              </a:rPr>
              <a:t> молочной  железы  </a:t>
            </a:r>
            <a:r>
              <a:rPr lang="ru-RU" sz="2400" dirty="0">
                <a:solidFill>
                  <a:srgbClr val="FFC000"/>
                </a:solidFill>
              </a:rPr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 у  70</a:t>
            </a:r>
            <a:r>
              <a:rPr lang="ru-RU" sz="2400" dirty="0">
                <a:solidFill>
                  <a:srgbClr val="FFC000"/>
                </a:solidFill>
              </a:rPr>
              <a:t> % </a:t>
            </a:r>
            <a:r>
              <a:rPr lang="ru-RU" sz="2400" dirty="0" smtClean="0">
                <a:solidFill>
                  <a:srgbClr val="FFC000"/>
                </a:solidFill>
              </a:rPr>
              <a:t> -  при   метастазах).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NB!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Диагностическая  ценность  анализа  на  СА </a:t>
            </a:r>
            <a:r>
              <a:rPr lang="ru-RU" sz="2400" dirty="0">
                <a:solidFill>
                  <a:srgbClr val="FFC000"/>
                </a:solidFill>
              </a:rPr>
              <a:t>15-3 </a:t>
            </a:r>
            <a:r>
              <a:rPr lang="ru-RU" sz="2400" dirty="0" smtClean="0">
                <a:solidFill>
                  <a:srgbClr val="FFC000"/>
                </a:solidFill>
              </a:rPr>
              <a:t> возрастает  при  одновременном  определении  РЭА. </a:t>
            </a:r>
            <a:endParaRPr lang="ru-RU" sz="2400" dirty="0">
              <a:solidFill>
                <a:srgbClr val="FFC000"/>
              </a:solidFill>
            </a:endParaRPr>
          </a:p>
          <a:p>
            <a:endParaRPr lang="ru-RU" sz="1400" dirty="0" smtClean="0"/>
          </a:p>
          <a:p>
            <a:r>
              <a:rPr lang="ru-RU" sz="2400" dirty="0" smtClean="0">
                <a:solidFill>
                  <a:srgbClr val="FFFF00"/>
                </a:solidFill>
              </a:rPr>
              <a:t>Границы нормы :  </a:t>
            </a:r>
            <a:r>
              <a:rPr lang="ru-RU" sz="2400" dirty="0" smtClean="0"/>
              <a:t>28 </a:t>
            </a:r>
            <a:r>
              <a:rPr lang="ru-RU" sz="2400" dirty="0" err="1" smtClean="0"/>
              <a:t>Ед</a:t>
            </a:r>
            <a:r>
              <a:rPr lang="ru-RU" sz="2400" dirty="0" smtClean="0"/>
              <a:t>/мл</a:t>
            </a:r>
          </a:p>
          <a:p>
            <a:endParaRPr lang="ru-RU" sz="2400" dirty="0" smtClean="0">
              <a:solidFill>
                <a:srgbClr val="FFFF00"/>
              </a:solidFill>
              <a:cs typeface="Arial" pitchFamily="34" charset="0"/>
            </a:endParaRPr>
          </a:p>
          <a:p>
            <a:endParaRPr lang="ru-RU" sz="2400" dirty="0">
              <a:solidFill>
                <a:srgbClr val="FFFF00"/>
              </a:solidFill>
              <a:cs typeface="Arial" pitchFamily="34" charset="0"/>
            </a:endParaRPr>
          </a:p>
          <a:p>
            <a:endParaRPr lang="ru-RU" sz="2400" dirty="0" smtClean="0">
              <a:solidFill>
                <a:srgbClr val="FFFF00"/>
              </a:solidFill>
              <a:cs typeface="Arial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NB!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FF00"/>
                </a:solidFill>
                <a:cs typeface="Arial" pitchFamily="34" charset="0"/>
              </a:rPr>
              <a:t>Физиологическое  увеличение  концентрации  </a:t>
            </a:r>
            <a:r>
              <a:rPr lang="ru-RU" sz="2400" dirty="0" smtClean="0">
                <a:cs typeface="Arial" pitchFamily="34" charset="0"/>
              </a:rPr>
              <a:t>–  </a:t>
            </a:r>
            <a:r>
              <a:rPr lang="en-US" sz="2400" dirty="0" smtClean="0">
                <a:cs typeface="Arial" pitchFamily="34" charset="0"/>
              </a:rPr>
              <a:t>III</a:t>
            </a:r>
            <a:r>
              <a:rPr lang="ru-RU" sz="2400" dirty="0" smtClean="0">
                <a:cs typeface="Arial" pitchFamily="34" charset="0"/>
              </a:rPr>
              <a:t> триместр  беременности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8905" y="4869160"/>
            <a:ext cx="8534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Онкопатология</a:t>
            </a:r>
            <a:r>
              <a:rPr lang="ru-RU" sz="2400" dirty="0" smtClean="0"/>
              <a:t>  –  рак  </a:t>
            </a:r>
            <a:r>
              <a:rPr lang="ru-RU" sz="2400" dirty="0"/>
              <a:t>молочной  </a:t>
            </a:r>
            <a:r>
              <a:rPr lang="ru-RU" sz="2400" dirty="0" smtClean="0"/>
              <a:t>железы  (более  </a:t>
            </a:r>
            <a:r>
              <a:rPr lang="ru-RU" sz="2400" dirty="0"/>
              <a:t>50 </a:t>
            </a:r>
            <a:r>
              <a:rPr lang="ru-RU" sz="2400" dirty="0" err="1" smtClean="0"/>
              <a:t>Ед</a:t>
            </a:r>
            <a:r>
              <a:rPr lang="ru-RU" sz="2400" dirty="0" smtClean="0"/>
              <a:t>/мл)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Соматическая  патология  </a:t>
            </a:r>
            <a:r>
              <a:rPr lang="ru-RU" sz="2400" dirty="0" smtClean="0"/>
              <a:t>–  </a:t>
            </a:r>
            <a:r>
              <a:rPr lang="ru-RU" sz="2400" dirty="0"/>
              <a:t>цирроз </a:t>
            </a:r>
            <a:r>
              <a:rPr lang="ru-RU" sz="2400" dirty="0" smtClean="0"/>
              <a:t> печени  (до  50 </a:t>
            </a:r>
            <a:r>
              <a:rPr lang="ru-RU" sz="2400" dirty="0" err="1" smtClean="0"/>
              <a:t>Ед</a:t>
            </a:r>
            <a:r>
              <a:rPr lang="ru-RU" sz="2400" dirty="0" smtClean="0"/>
              <a:t>/мл)</a:t>
            </a:r>
            <a:endParaRPr lang="ru-RU" sz="2400" dirty="0"/>
          </a:p>
          <a:p>
            <a:endParaRPr lang="ru-RU" sz="24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42852"/>
            <a:ext cx="8856984" cy="659851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684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Простат-специфические   маркеры   (PSA  и  РАР)</a:t>
            </a:r>
          </a:p>
          <a:p>
            <a:endParaRPr lang="ru-RU" sz="1000" dirty="0" smtClean="0"/>
          </a:p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</a:rPr>
              <a:t>Простат-специфический антиген (</a:t>
            </a:r>
            <a:r>
              <a:rPr lang="en-US" sz="2400" b="1" dirty="0" smtClean="0">
                <a:solidFill>
                  <a:srgbClr val="FF0000"/>
                </a:solidFill>
              </a:rPr>
              <a:t>PSA)</a:t>
            </a:r>
            <a:r>
              <a:rPr lang="ru-RU" sz="2400" dirty="0" smtClean="0">
                <a:solidFill>
                  <a:srgbClr val="FFFF00"/>
                </a:solidFill>
              </a:rPr>
              <a:t>  </a:t>
            </a:r>
            <a:r>
              <a:rPr lang="ru-RU" sz="2400" dirty="0" smtClean="0"/>
              <a:t>–  </a:t>
            </a:r>
            <a:r>
              <a:rPr lang="ru-RU" sz="2400" dirty="0" err="1" smtClean="0"/>
              <a:t>сериновая</a:t>
            </a:r>
            <a:r>
              <a:rPr lang="ru-RU" sz="2400" dirty="0" smtClean="0"/>
              <a:t>  протеаза  </a:t>
            </a:r>
            <a:r>
              <a:rPr lang="ru-RU" sz="2400" dirty="0" err="1" smtClean="0"/>
              <a:t>химотрипсинового</a:t>
            </a:r>
            <a:r>
              <a:rPr lang="ru-RU" sz="2400" dirty="0" smtClean="0"/>
              <a:t>  типа.  </a:t>
            </a:r>
          </a:p>
          <a:p>
            <a:r>
              <a:rPr lang="ru-RU" sz="2400" dirty="0" smtClean="0"/>
              <a:t>В  сыворотке  находится  </a:t>
            </a:r>
            <a:r>
              <a:rPr lang="ru-RU" sz="2400" dirty="0"/>
              <a:t>в 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свободном</a:t>
            </a:r>
            <a:r>
              <a:rPr lang="ru-RU" sz="2400" dirty="0" smtClean="0"/>
              <a:t>  виде  и  </a:t>
            </a:r>
            <a:r>
              <a:rPr lang="ru-RU" sz="2400" b="1" dirty="0" smtClean="0">
                <a:solidFill>
                  <a:srgbClr val="FFC000"/>
                </a:solidFill>
              </a:rPr>
              <a:t>связанном</a:t>
            </a:r>
            <a:r>
              <a:rPr lang="ru-RU" sz="2400" dirty="0" smtClean="0"/>
              <a:t>   </a:t>
            </a:r>
            <a:r>
              <a:rPr lang="ru-RU" sz="2400" dirty="0"/>
              <a:t>с  </a:t>
            </a:r>
            <a:r>
              <a:rPr lang="ru-RU" sz="2400" dirty="0" smtClean="0"/>
              <a:t>α-1-антихимотрипсином   и   α-2-макроглобулином</a:t>
            </a:r>
            <a:r>
              <a:rPr lang="ru-RU" sz="2400" dirty="0"/>
              <a:t>.</a:t>
            </a:r>
          </a:p>
          <a:p>
            <a:endParaRPr lang="ru-RU" sz="1000" dirty="0" smtClean="0"/>
          </a:p>
          <a:p>
            <a:r>
              <a:rPr lang="ru-RU" sz="2400" dirty="0" smtClean="0">
                <a:solidFill>
                  <a:srgbClr val="FFFF00"/>
                </a:solidFill>
              </a:rPr>
              <a:t>Граница  нормы:  </a:t>
            </a:r>
            <a:r>
              <a:rPr lang="ru-RU" sz="2400" dirty="0" smtClean="0"/>
              <a:t>4  мг/л  у  мужчин  без  гипертрофии  простаты  </a:t>
            </a:r>
            <a:r>
              <a:rPr lang="ru-RU" sz="2400" dirty="0" smtClean="0">
                <a:solidFill>
                  <a:srgbClr val="FFC000"/>
                </a:solidFill>
              </a:rPr>
              <a:t>(высокая  специфичность)</a:t>
            </a:r>
            <a:endParaRPr lang="ru-RU" sz="2400" dirty="0" smtClean="0"/>
          </a:p>
          <a:p>
            <a:endParaRPr lang="ru-RU" sz="1000" dirty="0" smtClean="0"/>
          </a:p>
          <a:p>
            <a:r>
              <a:rPr lang="ru-RU" sz="2400" dirty="0" smtClean="0">
                <a:solidFill>
                  <a:srgbClr val="FFFF00"/>
                </a:solidFill>
                <a:cs typeface="Arial" pitchFamily="34" charset="0"/>
              </a:rPr>
              <a:t>Физиологическое  увеличение  концентрации  </a:t>
            </a:r>
            <a:r>
              <a:rPr lang="ru-RU" sz="2400" dirty="0" smtClean="0">
                <a:cs typeface="Arial" pitchFamily="34" charset="0"/>
              </a:rPr>
              <a:t>–  </a:t>
            </a:r>
            <a:r>
              <a:rPr lang="ru-RU" sz="2400" dirty="0">
                <a:cs typeface="Arial" pitchFamily="34" charset="0"/>
              </a:rPr>
              <a:t>у  </a:t>
            </a:r>
            <a:r>
              <a:rPr lang="ru-RU" sz="2400" dirty="0" smtClean="0">
                <a:cs typeface="Arial" pitchFamily="34" charset="0"/>
              </a:rPr>
              <a:t>пожилых мужчин  и  после  диагностических  процедур (пальцевого  исследования,  цистоскопии,  </a:t>
            </a:r>
            <a:r>
              <a:rPr lang="ru-RU" sz="2400" dirty="0" err="1" smtClean="0">
                <a:cs typeface="Arial" pitchFamily="34" charset="0"/>
              </a:rPr>
              <a:t>колоноскопии</a:t>
            </a:r>
            <a:r>
              <a:rPr lang="ru-RU" sz="2400" dirty="0" smtClean="0">
                <a:cs typeface="Arial" pitchFamily="34" charset="0"/>
              </a:rPr>
              <a:t>,  биопсии  и  др.)</a:t>
            </a:r>
            <a:endParaRPr lang="ru-RU" sz="1200" dirty="0" smtClean="0">
              <a:cs typeface="Arial" pitchFamily="34" charset="0"/>
            </a:endParaRPr>
          </a:p>
          <a:p>
            <a:r>
              <a:rPr lang="ru-RU" sz="2400" dirty="0" err="1" smtClean="0">
                <a:solidFill>
                  <a:srgbClr val="FFFF00"/>
                </a:solidFill>
              </a:rPr>
              <a:t>Онкопатология</a:t>
            </a:r>
            <a:r>
              <a:rPr lang="ru-RU" sz="2400" dirty="0" smtClean="0"/>
              <a:t>  –  карцинома  простаты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Соматическая патология  </a:t>
            </a:r>
            <a:r>
              <a:rPr lang="ru-RU" sz="2400" dirty="0" smtClean="0"/>
              <a:t>-  гипертрофия  железы,  простатит.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40326"/>
            <a:ext cx="8677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2) Простат-специфическая  кислая  фосфатаза (РАР)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/>
              <a:t>–</a:t>
            </a:r>
            <a:r>
              <a:rPr lang="ru-RU" sz="2400" dirty="0" smtClean="0">
                <a:solidFill>
                  <a:srgbClr val="FFFF00"/>
                </a:solidFill>
              </a:rPr>
              <a:t>Граница  нормы:  </a:t>
            </a:r>
            <a:r>
              <a:rPr lang="ru-RU" sz="2400" dirty="0" smtClean="0"/>
              <a:t>4  </a:t>
            </a:r>
            <a:r>
              <a:rPr lang="ru-RU" sz="2400" dirty="0" err="1" smtClean="0"/>
              <a:t>нг</a:t>
            </a:r>
            <a:r>
              <a:rPr lang="ru-RU" sz="2400" dirty="0" smtClean="0"/>
              <a:t>/мл  у  мужчин  без  гипертрофии. </a:t>
            </a:r>
          </a:p>
          <a:p>
            <a:r>
              <a:rPr lang="ru-RU" sz="2400" dirty="0" smtClean="0"/>
              <a:t>Чувствительность  этого  маркера  гораздо  ниже,  чем  PSA.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50" y="185682"/>
            <a:ext cx="8786874" cy="664371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3804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Нейрон-специфическая  </a:t>
            </a:r>
            <a:r>
              <a:rPr lang="ru-RU" sz="2800" b="1" dirty="0" err="1" smtClean="0">
                <a:solidFill>
                  <a:srgbClr val="FF0000"/>
                </a:solidFill>
              </a:rPr>
              <a:t>енолаза</a:t>
            </a:r>
            <a:r>
              <a:rPr lang="ru-RU" sz="2800" b="1" dirty="0" smtClean="0">
                <a:solidFill>
                  <a:srgbClr val="FF0000"/>
                </a:solidFill>
              </a:rPr>
              <a:t>  (НСЕ) </a:t>
            </a:r>
            <a:r>
              <a:rPr lang="ru-RU" sz="2400" dirty="0" smtClean="0"/>
              <a:t>–      нейрон-специфический изофермент  широко  распространенного фермента  гликолиза  </a:t>
            </a:r>
            <a:r>
              <a:rPr lang="ru-RU" sz="2400" dirty="0" err="1" smtClean="0"/>
              <a:t>енолазы</a:t>
            </a:r>
            <a:r>
              <a:rPr lang="ru-RU" sz="2400" dirty="0" smtClean="0"/>
              <a:t>.</a:t>
            </a:r>
            <a:endParaRPr lang="ru-RU" sz="2400" dirty="0" smtClean="0">
              <a:solidFill>
                <a:srgbClr val="FFFF00"/>
              </a:solidFill>
            </a:endParaRPr>
          </a:p>
          <a:p>
            <a:endParaRPr lang="ru-RU" sz="10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Локализация</a:t>
            </a:r>
            <a:r>
              <a:rPr lang="ru-RU" sz="2400" dirty="0" smtClean="0"/>
              <a:t>  -  нейроны,  нейроэндокринные  клетки (хромаффинные  клетки  мозгового  </a:t>
            </a:r>
            <a:r>
              <a:rPr lang="ru-RU" sz="2400" dirty="0"/>
              <a:t>вещества надпочечников, 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парафолликулярные</a:t>
            </a:r>
            <a:r>
              <a:rPr lang="ru-RU" sz="2400" dirty="0" smtClean="0"/>
              <a:t>  клетки  </a:t>
            </a:r>
            <a:r>
              <a:rPr lang="ru-RU" sz="2400" dirty="0"/>
              <a:t>щитовидной железы, </a:t>
            </a:r>
            <a:r>
              <a:rPr lang="ru-RU" sz="2400" dirty="0" smtClean="0"/>
              <a:t> клетки   </a:t>
            </a:r>
            <a:r>
              <a:rPr lang="en-US" sz="2400" dirty="0" smtClean="0"/>
              <a:t>APUD</a:t>
            </a:r>
            <a:r>
              <a:rPr lang="ru-RU" sz="2400" dirty="0" smtClean="0"/>
              <a:t>-системы),   а  также  эритроциты  и  тромбоциты.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</a:p>
          <a:p>
            <a:endParaRPr lang="ru-RU" sz="10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Граница  нормы:  </a:t>
            </a:r>
            <a:r>
              <a:rPr lang="ru-RU" sz="2400" dirty="0" smtClean="0"/>
              <a:t>не  выше  12,5  </a:t>
            </a:r>
            <a:r>
              <a:rPr lang="ru-RU" sz="2400" dirty="0" err="1" smtClean="0"/>
              <a:t>нг</a:t>
            </a:r>
            <a:r>
              <a:rPr lang="ru-RU" sz="2400" dirty="0" smtClean="0"/>
              <a:t>/мл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64016"/>
            <a:ext cx="8750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Соматическая  патология  </a:t>
            </a:r>
            <a:r>
              <a:rPr lang="ru-RU" sz="2400" dirty="0" smtClean="0"/>
              <a:t>-  доброкачественные  заболевания  легких  (концентрация  -  до  20 </a:t>
            </a:r>
            <a:r>
              <a:rPr lang="ru-RU" sz="2400" dirty="0" err="1" smtClean="0"/>
              <a:t>нг</a:t>
            </a:r>
            <a:r>
              <a:rPr lang="ru-RU" sz="2400" dirty="0" smtClean="0"/>
              <a:t>/мл)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678989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Онкопатология</a:t>
            </a:r>
            <a:r>
              <a:rPr lang="ru-RU" sz="2400" dirty="0" smtClean="0"/>
              <a:t>  -   мелкоклеточная  карцинома  легких, </a:t>
            </a:r>
          </a:p>
          <a:p>
            <a:r>
              <a:rPr lang="ru-RU" sz="2400" dirty="0" smtClean="0"/>
              <a:t>опухоли  нейроэндокринного  происхождения  и </a:t>
            </a:r>
            <a:r>
              <a:rPr lang="ru-RU" sz="2400" dirty="0" err="1" smtClean="0"/>
              <a:t>нейробластомы</a:t>
            </a:r>
            <a:r>
              <a:rPr lang="ru-RU" sz="2400" dirty="0" smtClean="0"/>
              <a:t>  (к</a:t>
            </a:r>
            <a:r>
              <a:rPr lang="ru-RU" sz="2400" dirty="0" smtClean="0">
                <a:cs typeface="Arial" pitchFamily="34" charset="0"/>
              </a:rPr>
              <a:t>онцентрация  –  </a:t>
            </a:r>
            <a:r>
              <a:rPr lang="ru-RU" sz="2400" dirty="0" smtClean="0"/>
              <a:t>более  25  </a:t>
            </a:r>
            <a:r>
              <a:rPr lang="ru-RU" sz="2400" dirty="0" err="1" smtClean="0"/>
              <a:t>нг</a:t>
            </a:r>
            <a:r>
              <a:rPr lang="ru-RU" sz="2400" dirty="0" smtClean="0"/>
              <a:t>/мл)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2618" y="5878331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NB! 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Гемолиз  и  отсроченное  центрифугирование существенно  завышают  результаты  анализа.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16632"/>
            <a:ext cx="8858312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9374" y="404664"/>
            <a:ext cx="8929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Фрагмент  </a:t>
            </a:r>
            <a:r>
              <a:rPr lang="ru-RU" sz="2800" b="1" dirty="0" err="1" smtClean="0">
                <a:solidFill>
                  <a:srgbClr val="FF0000"/>
                </a:solidFill>
              </a:rPr>
              <a:t>цитокератина</a:t>
            </a:r>
            <a:r>
              <a:rPr lang="ru-RU" sz="2800" b="1" dirty="0" smtClean="0">
                <a:solidFill>
                  <a:srgbClr val="FF0000"/>
                </a:solidFill>
              </a:rPr>
              <a:t>  19  (CYFRA21 -1)</a:t>
            </a:r>
          </a:p>
          <a:p>
            <a:pPr algn="ctr"/>
            <a:r>
              <a:rPr lang="ru-RU" sz="2400" dirty="0" err="1" smtClean="0"/>
              <a:t>Цитокератины</a:t>
            </a:r>
            <a:r>
              <a:rPr lang="ru-RU" sz="2400" dirty="0" smtClean="0"/>
              <a:t>  -  нерастворимые  </a:t>
            </a:r>
            <a:r>
              <a:rPr lang="ru-RU" sz="2400" dirty="0"/>
              <a:t>каркасные </a:t>
            </a:r>
            <a:r>
              <a:rPr lang="ru-RU" sz="2400" dirty="0" smtClean="0"/>
              <a:t> белки</a:t>
            </a:r>
            <a:r>
              <a:rPr lang="ru-RU" sz="2400" dirty="0"/>
              <a:t>. 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В  отличие  </a:t>
            </a:r>
            <a:r>
              <a:rPr lang="ru-RU" sz="2400" dirty="0"/>
              <a:t>от </a:t>
            </a:r>
            <a:r>
              <a:rPr lang="ru-RU" sz="2400" dirty="0" smtClean="0"/>
              <a:t> </a:t>
            </a:r>
            <a:r>
              <a:rPr lang="ru-RU" sz="2400" dirty="0" err="1" smtClean="0"/>
              <a:t>цитокератинов</a:t>
            </a:r>
            <a:r>
              <a:rPr lang="ru-RU" sz="2400" dirty="0"/>
              <a:t>, </a:t>
            </a:r>
            <a:r>
              <a:rPr lang="ru-RU" sz="2400" dirty="0" smtClean="0"/>
              <a:t> фрагменты  </a:t>
            </a:r>
            <a:r>
              <a:rPr lang="ru-RU" sz="2400" dirty="0" err="1" smtClean="0"/>
              <a:t>цитокератина</a:t>
            </a:r>
            <a:r>
              <a:rPr lang="ru-RU" sz="2400" dirty="0" smtClean="0"/>
              <a:t> растворимы  </a:t>
            </a:r>
            <a:r>
              <a:rPr lang="ru-RU" sz="2400" dirty="0"/>
              <a:t>в </a:t>
            </a:r>
            <a:r>
              <a:rPr lang="ru-RU" sz="2400" dirty="0" smtClean="0"/>
              <a:t> сыворотке</a:t>
            </a:r>
            <a:r>
              <a:rPr lang="ru-RU" sz="2000" dirty="0"/>
              <a:t>.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1" y="2256472"/>
            <a:ext cx="885831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   </a:t>
            </a:r>
            <a:r>
              <a:rPr lang="ru-RU" sz="2400" dirty="0" smtClean="0">
                <a:solidFill>
                  <a:srgbClr val="FFFF00"/>
                </a:solidFill>
              </a:rPr>
              <a:t>Граница нормы : </a:t>
            </a:r>
            <a:r>
              <a:rPr lang="ru-RU" sz="2400" dirty="0" smtClean="0"/>
              <a:t>2,3 </a:t>
            </a:r>
            <a:r>
              <a:rPr lang="ru-RU" sz="2400" dirty="0" err="1" smtClean="0"/>
              <a:t>нг</a:t>
            </a:r>
            <a:r>
              <a:rPr lang="ru-RU" sz="2400" dirty="0" smtClean="0"/>
              <a:t>/мл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   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 </a:t>
            </a:r>
            <a:r>
              <a:rPr lang="ru-RU" sz="2400" dirty="0" err="1" smtClean="0">
                <a:solidFill>
                  <a:srgbClr val="FFFF00"/>
                </a:solidFill>
              </a:rPr>
              <a:t>Онкопатология</a:t>
            </a:r>
            <a:r>
              <a:rPr lang="ru-RU" sz="2400" dirty="0" smtClean="0">
                <a:solidFill>
                  <a:srgbClr val="FFFF00"/>
                </a:solidFill>
              </a:rPr>
              <a:t>  </a:t>
            </a:r>
            <a:r>
              <a:rPr lang="ru-RU" sz="2400" dirty="0" smtClean="0"/>
              <a:t>-  </a:t>
            </a:r>
            <a:r>
              <a:rPr lang="ru-RU" sz="2400" dirty="0" err="1" smtClean="0"/>
              <a:t>немелкоклеточная</a:t>
            </a:r>
            <a:r>
              <a:rPr lang="ru-RU" sz="2400" dirty="0" smtClean="0"/>
              <a:t>  (маркер  выбора)  и  плоскоклеточная  карцинома  легких,  </a:t>
            </a:r>
            <a:r>
              <a:rPr lang="ru-RU" sz="2400" dirty="0" err="1" smtClean="0"/>
              <a:t>аденокарцинома</a:t>
            </a:r>
            <a:r>
              <a:rPr lang="ru-RU" sz="2400" dirty="0" smtClean="0"/>
              <a:t>  легких,  мышечно-инвазивная  карцинома  мочевого  пузыря. 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Соматическая  патология </a:t>
            </a:r>
            <a:r>
              <a:rPr lang="ru-RU" sz="2400" dirty="0" smtClean="0"/>
              <a:t> -  доброкачественные  </a:t>
            </a:r>
            <a:r>
              <a:rPr lang="ru-RU" sz="2400" dirty="0" err="1" smtClean="0"/>
              <a:t>заболева-ния</a:t>
            </a:r>
            <a:r>
              <a:rPr lang="ru-RU" sz="2400" dirty="0" smtClean="0"/>
              <a:t>  печени,  ХПН   (концентрация  -  до  10  </a:t>
            </a:r>
            <a:r>
              <a:rPr lang="ru-RU" sz="2400" dirty="0" err="1" smtClean="0"/>
              <a:t>нг</a:t>
            </a:r>
            <a:r>
              <a:rPr lang="ru-RU" sz="2400" dirty="0" smtClean="0"/>
              <a:t>/мл)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1" y="5445224"/>
            <a:ext cx="8902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NB! 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Загрязнение  образцов  крови  слюной  ведет  к  завышенным результатам</a:t>
            </a:r>
            <a:r>
              <a:rPr lang="ru-RU" sz="2000" dirty="0" smtClean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32" y="188640"/>
            <a:ext cx="8932456" cy="655272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2656" y="0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Диагностическая  значимость  маркеров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918" y="86960"/>
            <a:ext cx="8932456" cy="662473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cdn3.rugrad.eu/blog/Diagnostika_i_lechenie/1cff87d0cfe9b35a22b8958fa619ced7/1e3c4010482597af408d9415091b8b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59" t="33587" r="14054" b="21582"/>
          <a:stretch/>
        </p:blipFill>
        <p:spPr bwMode="auto">
          <a:xfrm>
            <a:off x="89918" y="524379"/>
            <a:ext cx="8946578" cy="61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6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4400" dirty="0"/>
              <a:t>Нормальные </a:t>
            </a:r>
            <a:r>
              <a:rPr lang="ru-RU" sz="4400" dirty="0" smtClean="0"/>
              <a:t>  </a:t>
            </a:r>
            <a:r>
              <a:rPr lang="ru-RU" sz="4400" dirty="0"/>
              <a:t>клетки  </a:t>
            </a:r>
            <a:r>
              <a:rPr lang="ru-RU" sz="4400" dirty="0" smtClean="0"/>
              <a:t> человека </a:t>
            </a:r>
            <a:r>
              <a:rPr lang="ru-RU" sz="4400" dirty="0"/>
              <a:t>имеют </a:t>
            </a:r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ограниченное   коли-</a:t>
            </a:r>
            <a:r>
              <a:rPr lang="ru-RU" sz="4400" b="1" dirty="0" err="1" smtClean="0">
                <a:solidFill>
                  <a:srgbClr val="FF0000"/>
                </a:solidFill>
              </a:rPr>
              <a:t>чество</a:t>
            </a:r>
            <a:r>
              <a:rPr lang="ru-RU" sz="4400" b="1" dirty="0" smtClean="0">
                <a:solidFill>
                  <a:srgbClr val="FF0000"/>
                </a:solidFill>
              </a:rPr>
              <a:t>   </a:t>
            </a:r>
            <a:r>
              <a:rPr lang="ru-RU" sz="4400" b="1" dirty="0">
                <a:solidFill>
                  <a:srgbClr val="FF0000"/>
                </a:solidFill>
              </a:rPr>
              <a:t>клеточных </a:t>
            </a:r>
            <a:r>
              <a:rPr lang="ru-RU" sz="4400" b="1" dirty="0" smtClean="0">
                <a:solidFill>
                  <a:srgbClr val="FF0000"/>
                </a:solidFill>
              </a:rPr>
              <a:t>  удвоений</a:t>
            </a:r>
            <a:r>
              <a:rPr lang="ru-RU" sz="4400" dirty="0" smtClean="0"/>
              <a:t>. </a:t>
            </a:r>
          </a:p>
          <a:p>
            <a:pPr algn="ctr">
              <a:lnSpc>
                <a:spcPct val="95000"/>
              </a:lnSpc>
            </a:pPr>
            <a:r>
              <a:rPr lang="ru-RU" sz="4400" dirty="0" smtClean="0"/>
              <a:t>В  60 </a:t>
            </a:r>
            <a:r>
              <a:rPr lang="ru-RU" sz="4400" dirty="0" err="1" smtClean="0"/>
              <a:t>г.г</a:t>
            </a:r>
            <a:r>
              <a:rPr lang="ru-RU" sz="4400" dirty="0" smtClean="0"/>
              <a:t>.  ХХ ст.   </a:t>
            </a:r>
            <a:r>
              <a:rPr lang="ru-RU" sz="4400" b="1" dirty="0"/>
              <a:t>Леонард 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Хейфлик</a:t>
            </a:r>
            <a:r>
              <a:rPr lang="ru-RU" sz="4400" b="1" dirty="0" smtClean="0"/>
              <a:t>  </a:t>
            </a:r>
            <a:r>
              <a:rPr lang="ru-RU" sz="4400" dirty="0"/>
              <a:t>и </a:t>
            </a:r>
            <a:r>
              <a:rPr lang="ru-RU" sz="4400" dirty="0" smtClean="0"/>
              <a:t> </a:t>
            </a:r>
            <a:r>
              <a:rPr lang="ru-RU" sz="4400" b="1" dirty="0" smtClean="0"/>
              <a:t>Пол  </a:t>
            </a:r>
            <a:r>
              <a:rPr lang="ru-RU" sz="4400" b="1" dirty="0" err="1" smtClean="0"/>
              <a:t>Мурхед</a:t>
            </a:r>
            <a:r>
              <a:rPr lang="ru-RU" sz="4400" b="1" dirty="0" smtClean="0"/>
              <a:t>   </a:t>
            </a:r>
            <a:r>
              <a:rPr lang="ru-RU" sz="4400" dirty="0" smtClean="0"/>
              <a:t>впервые   на  культуре  </a:t>
            </a:r>
            <a:r>
              <a:rPr lang="ru-RU" sz="4400" dirty="0"/>
              <a:t>фибробластов </a:t>
            </a:r>
            <a:r>
              <a:rPr lang="ru-RU" sz="4400" dirty="0" smtClean="0"/>
              <a:t> доказали</a:t>
            </a:r>
            <a:r>
              <a:rPr lang="ru-RU" sz="4400" dirty="0"/>
              <a:t>, </a:t>
            </a:r>
            <a:r>
              <a:rPr lang="ru-RU" sz="4400" dirty="0" smtClean="0"/>
              <a:t> что  </a:t>
            </a:r>
            <a:r>
              <a:rPr lang="ru-RU" sz="4400" dirty="0" err="1" smtClean="0"/>
              <a:t>нормоциты</a:t>
            </a:r>
            <a:r>
              <a:rPr lang="ru-RU" sz="4400" dirty="0" smtClean="0"/>
              <a:t>   совершают  приблизительно    </a:t>
            </a:r>
            <a:r>
              <a:rPr lang="ru-RU" sz="4400" b="1" dirty="0" smtClean="0">
                <a:solidFill>
                  <a:srgbClr val="FF0000"/>
                </a:solidFill>
              </a:rPr>
              <a:t>50 </a:t>
            </a:r>
            <a:r>
              <a:rPr lang="ru-RU" sz="4400" b="1" dirty="0">
                <a:solidFill>
                  <a:srgbClr val="FF0000"/>
                </a:solidFill>
              </a:rPr>
              <a:t>± 10 </a:t>
            </a:r>
            <a:r>
              <a:rPr lang="ru-RU" sz="4400" dirty="0"/>
              <a:t>клеточных </a:t>
            </a:r>
            <a:r>
              <a:rPr lang="ru-RU" sz="4400" dirty="0" smtClean="0"/>
              <a:t>  удвоений,   </a:t>
            </a:r>
            <a:r>
              <a:rPr lang="ru-RU" sz="4400" dirty="0"/>
              <a:t>после </a:t>
            </a:r>
            <a:r>
              <a:rPr lang="ru-RU" sz="4400" dirty="0" smtClean="0"/>
              <a:t> чего перестают  </a:t>
            </a:r>
            <a:r>
              <a:rPr lang="ru-RU" sz="4400" dirty="0"/>
              <a:t>делиться. 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35831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4400" dirty="0" smtClean="0"/>
              <a:t>Эту  </a:t>
            </a:r>
            <a:r>
              <a:rPr lang="ru-RU" sz="4400" dirty="0"/>
              <a:t>особенность </a:t>
            </a:r>
            <a:r>
              <a:rPr lang="ru-RU" sz="4400" dirty="0" smtClean="0"/>
              <a:t> </a:t>
            </a:r>
            <a:r>
              <a:rPr lang="ru-RU" sz="4400" dirty="0" err="1" smtClean="0"/>
              <a:t>репликативных</a:t>
            </a:r>
            <a:r>
              <a:rPr lang="ru-RU" sz="4400" dirty="0" smtClean="0"/>
              <a:t>  </a:t>
            </a:r>
            <a:r>
              <a:rPr lang="ru-RU" sz="4400" dirty="0"/>
              <a:t>возможностей </a:t>
            </a:r>
            <a:r>
              <a:rPr lang="ru-RU" sz="4400" dirty="0" smtClean="0"/>
              <a:t>  в   последующем  </a:t>
            </a:r>
            <a:r>
              <a:rPr lang="ru-RU" sz="4400" dirty="0"/>
              <a:t>не </a:t>
            </a:r>
            <a:r>
              <a:rPr lang="ru-RU" sz="4400" dirty="0" smtClean="0"/>
              <a:t>  удалось   выявить   лишь  у </a:t>
            </a:r>
            <a:r>
              <a:rPr lang="ru-RU" sz="4400" b="1" dirty="0">
                <a:solidFill>
                  <a:srgbClr val="FF0000"/>
                </a:solidFill>
              </a:rPr>
              <a:t>герминативных</a:t>
            </a:r>
            <a:r>
              <a:rPr lang="ru-RU" sz="4400" dirty="0"/>
              <a:t>, </a:t>
            </a:r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раковых</a:t>
            </a:r>
            <a:r>
              <a:rPr lang="ru-RU" sz="4400" dirty="0" smtClean="0"/>
              <a:t>  и </a:t>
            </a:r>
            <a:r>
              <a:rPr lang="ru-RU" sz="4400" b="1" dirty="0">
                <a:solidFill>
                  <a:srgbClr val="FF0000"/>
                </a:solidFill>
              </a:rPr>
              <a:t>стволовых </a:t>
            </a:r>
            <a:r>
              <a:rPr lang="ru-RU" sz="4400" b="1" dirty="0" smtClean="0">
                <a:solidFill>
                  <a:srgbClr val="FF0000"/>
                </a:solidFill>
              </a:rPr>
              <a:t>  клеток</a:t>
            </a:r>
            <a:r>
              <a:rPr lang="ru-RU" sz="4400" dirty="0" smtClean="0"/>
              <a:t>. Трансформированная   клетка  обладает  </a:t>
            </a:r>
            <a:r>
              <a:rPr lang="ru-RU" sz="4400" dirty="0"/>
              <a:t>способностью  </a:t>
            </a:r>
            <a:r>
              <a:rPr lang="ru-RU" sz="4400" dirty="0" smtClean="0"/>
              <a:t> к  </a:t>
            </a:r>
            <a:r>
              <a:rPr lang="ru-RU" sz="4400" dirty="0"/>
              <a:t>неограниченному </a:t>
            </a:r>
            <a:r>
              <a:rPr lang="ru-RU" sz="4400" dirty="0" smtClean="0"/>
              <a:t>  числу   удвоений  –  </a:t>
            </a:r>
            <a:r>
              <a:rPr lang="ru-RU" sz="4400" b="1" dirty="0" err="1" smtClean="0">
                <a:solidFill>
                  <a:srgbClr val="FF0000"/>
                </a:solidFill>
              </a:rPr>
              <a:t>иммортальностью</a:t>
            </a:r>
            <a:r>
              <a:rPr lang="ru-RU" sz="4400" dirty="0"/>
              <a:t> </a:t>
            </a:r>
            <a:r>
              <a:rPr lang="ru-RU" sz="4400" dirty="0" smtClean="0"/>
              <a:t>(</a:t>
            </a:r>
            <a:r>
              <a:rPr lang="ru-RU" sz="4400" b="1" dirty="0" smtClean="0"/>
              <a:t>наследуемое   свойство</a:t>
            </a:r>
            <a:r>
              <a:rPr lang="ru-RU" sz="4400" b="1" dirty="0" smtClean="0">
                <a:solidFill>
                  <a:srgbClr val="FF0000"/>
                </a:solidFill>
              </a:rPr>
              <a:t>!!!</a:t>
            </a:r>
            <a:r>
              <a:rPr lang="ru-RU" sz="4400" dirty="0" smtClean="0"/>
              <a:t>).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795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/>
              <a:t>Лимит   </a:t>
            </a:r>
            <a:r>
              <a:rPr lang="ru-RU" sz="4400" b="1" dirty="0" err="1" smtClean="0"/>
              <a:t>Хейфлика</a:t>
            </a:r>
            <a:r>
              <a:rPr lang="ru-RU" sz="4400" b="1" dirty="0" smtClean="0"/>
              <a:t>   </a:t>
            </a:r>
            <a:r>
              <a:rPr lang="ru-RU" sz="4400" dirty="0" smtClean="0"/>
              <a:t>связан   с сокращением  </a:t>
            </a:r>
            <a:r>
              <a:rPr lang="ru-RU" sz="4400" dirty="0"/>
              <a:t>размера </a:t>
            </a:r>
            <a:r>
              <a:rPr lang="ru-RU" sz="4400" dirty="0" smtClean="0"/>
              <a:t> </a:t>
            </a:r>
            <a:r>
              <a:rPr lang="ru-RU" sz="4400" dirty="0" err="1" smtClean="0"/>
              <a:t>специаль-ных</a:t>
            </a:r>
            <a:r>
              <a:rPr lang="ru-RU" sz="4400" dirty="0" smtClean="0"/>
              <a:t>   участков  </a:t>
            </a:r>
            <a:r>
              <a:rPr lang="ru-RU" sz="4400" dirty="0"/>
              <a:t>ДНК </a:t>
            </a:r>
            <a:r>
              <a:rPr lang="ru-RU" sz="4400" dirty="0" smtClean="0"/>
              <a:t>  </a:t>
            </a:r>
            <a:r>
              <a:rPr lang="ru-RU" sz="4400" dirty="0"/>
              <a:t>на </a:t>
            </a:r>
            <a:r>
              <a:rPr lang="ru-RU" sz="4400" dirty="0" smtClean="0"/>
              <a:t>  концах  хромосом  –  </a:t>
            </a:r>
            <a:r>
              <a:rPr lang="ru-RU" sz="4400" b="1" dirty="0" smtClean="0">
                <a:solidFill>
                  <a:srgbClr val="FF0000"/>
                </a:solidFill>
              </a:rPr>
              <a:t>теломер</a:t>
            </a:r>
            <a:r>
              <a:rPr lang="ru-RU" sz="4400" dirty="0" smtClean="0"/>
              <a:t>. Большинство   </a:t>
            </a:r>
            <a:r>
              <a:rPr lang="ru-RU" sz="4400" dirty="0"/>
              <a:t>соматических клеток</a:t>
            </a:r>
            <a:r>
              <a:rPr lang="ru-RU" sz="4400" dirty="0" smtClean="0"/>
              <a:t>   не   </a:t>
            </a:r>
            <a:r>
              <a:rPr lang="ru-RU" sz="4400" dirty="0"/>
              <a:t>имеет </a:t>
            </a:r>
            <a:r>
              <a:rPr lang="ru-RU" sz="4400" dirty="0" smtClean="0"/>
              <a:t>  активной </a:t>
            </a:r>
            <a:r>
              <a:rPr lang="ru-RU" sz="4400" b="1" dirty="0" smtClean="0">
                <a:solidFill>
                  <a:srgbClr val="FF0000"/>
                </a:solidFill>
              </a:rPr>
              <a:t>теломеразы</a:t>
            </a:r>
            <a:r>
              <a:rPr lang="ru-RU" sz="4400" dirty="0" smtClean="0"/>
              <a:t>,  поэтому  при </a:t>
            </a:r>
            <a:r>
              <a:rPr lang="ru-RU" sz="4400" dirty="0"/>
              <a:t>каждом </a:t>
            </a:r>
            <a:r>
              <a:rPr lang="ru-RU" sz="4400" dirty="0" smtClean="0"/>
              <a:t> делении  размер  теломер  сокращается  (</a:t>
            </a:r>
            <a:r>
              <a:rPr lang="ru-RU" sz="4400" b="1" dirty="0" smtClean="0">
                <a:solidFill>
                  <a:srgbClr val="FF0000"/>
                </a:solidFill>
              </a:rPr>
              <a:t>ДНК-полимераза  </a:t>
            </a:r>
            <a:r>
              <a:rPr lang="ru-RU" sz="4400" b="1" dirty="0">
                <a:solidFill>
                  <a:srgbClr val="FF0000"/>
                </a:solidFill>
              </a:rPr>
              <a:t>не </a:t>
            </a:r>
            <a:r>
              <a:rPr lang="ru-RU" sz="4400" b="1" dirty="0" smtClean="0">
                <a:solidFill>
                  <a:srgbClr val="FF0000"/>
                </a:solidFill>
              </a:rPr>
              <a:t>  способна   реплицировать  концы   молекулы   ДНК</a:t>
            </a:r>
            <a:r>
              <a:rPr lang="ru-RU" sz="4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238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795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dirty="0"/>
              <a:t>П</a:t>
            </a:r>
            <a:r>
              <a:rPr lang="ru-RU" sz="4400" dirty="0" smtClean="0"/>
              <a:t>осле  определённого  числа  деле-</a:t>
            </a:r>
            <a:r>
              <a:rPr lang="ru-RU" sz="4400" dirty="0" err="1" smtClean="0"/>
              <a:t>ний</a:t>
            </a:r>
            <a:r>
              <a:rPr lang="ru-RU" sz="4400" dirty="0" smtClean="0"/>
              <a:t>  </a:t>
            </a:r>
            <a:r>
              <a:rPr lang="ru-RU" sz="4400" dirty="0" err="1" smtClean="0"/>
              <a:t>теломеры</a:t>
            </a:r>
            <a:r>
              <a:rPr lang="ru-RU" sz="4400" dirty="0" smtClean="0"/>
              <a:t>  исчезают  совсем</a:t>
            </a:r>
            <a:r>
              <a:rPr lang="ru-RU" sz="4400" dirty="0"/>
              <a:t>, </a:t>
            </a:r>
            <a:r>
              <a:rPr lang="ru-RU" sz="4400" dirty="0" smtClean="0"/>
              <a:t> и  клетка  </a:t>
            </a:r>
            <a:r>
              <a:rPr lang="ru-RU" sz="4400" dirty="0"/>
              <a:t>замирает </a:t>
            </a:r>
            <a:r>
              <a:rPr lang="ru-RU" sz="4400" dirty="0" smtClean="0"/>
              <a:t> в   </a:t>
            </a:r>
            <a:r>
              <a:rPr lang="ru-RU" sz="4400" dirty="0" err="1" smtClean="0"/>
              <a:t>опреде-лённой</a:t>
            </a:r>
            <a:r>
              <a:rPr lang="ru-RU" sz="4400" dirty="0" smtClean="0"/>
              <a:t>  стадии  клеточного </a:t>
            </a:r>
            <a:r>
              <a:rPr lang="ru-RU" sz="4400" dirty="0"/>
              <a:t>цикла </a:t>
            </a:r>
            <a:r>
              <a:rPr lang="ru-RU" sz="4400" dirty="0" smtClean="0"/>
              <a:t> или  запускает  программу </a:t>
            </a:r>
            <a:r>
              <a:rPr lang="ru-RU" sz="4400" b="1" dirty="0">
                <a:solidFill>
                  <a:srgbClr val="FF0000"/>
                </a:solidFill>
              </a:rPr>
              <a:t>апоптоза</a:t>
            </a:r>
            <a:r>
              <a:rPr lang="ru-RU" sz="4400" dirty="0"/>
              <a:t> </a:t>
            </a:r>
            <a:r>
              <a:rPr lang="ru-RU" sz="4400" dirty="0" smtClean="0"/>
              <a:t>– плавного  разрушения </a:t>
            </a:r>
            <a:r>
              <a:rPr lang="ru-RU" sz="4400" dirty="0"/>
              <a:t>клетки, </a:t>
            </a:r>
            <a:r>
              <a:rPr lang="ru-RU" sz="4400" dirty="0" smtClean="0"/>
              <a:t>  проявляющегося  в уменьшении   её  размера  и  мини-</a:t>
            </a:r>
            <a:r>
              <a:rPr lang="ru-RU" sz="4400" dirty="0" err="1" smtClean="0"/>
              <a:t>мизации</a:t>
            </a:r>
            <a:r>
              <a:rPr lang="ru-RU" sz="4400" dirty="0" smtClean="0"/>
              <a:t>  </a:t>
            </a:r>
            <a:r>
              <a:rPr lang="ru-RU" sz="4400" dirty="0"/>
              <a:t>попадающего  в  </a:t>
            </a:r>
            <a:r>
              <a:rPr lang="ru-RU" sz="4400" dirty="0" err="1" smtClean="0"/>
              <a:t>межкле</a:t>
            </a:r>
            <a:r>
              <a:rPr lang="ru-RU" sz="4400" dirty="0" smtClean="0"/>
              <a:t>-точное   пространство  количества   вещества  после  ее  разрушения. </a:t>
            </a:r>
          </a:p>
        </p:txBody>
      </p:sp>
    </p:spTree>
    <p:extLst>
      <p:ext uri="{BB962C8B-B14F-4D97-AF65-F5344CB8AC3E}">
        <p14:creationId xmlns:p14="http://schemas.microsoft.com/office/powerpoint/2010/main" val="7223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795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>
                <a:solidFill>
                  <a:srgbClr val="FF0000"/>
                </a:solidFill>
              </a:rPr>
              <a:t>Теломераза</a:t>
            </a:r>
            <a:r>
              <a:rPr lang="ru-RU" sz="4400" dirty="0"/>
              <a:t> </a:t>
            </a:r>
            <a:r>
              <a:rPr lang="ru-RU" sz="4400" dirty="0" smtClean="0"/>
              <a:t> (</a:t>
            </a:r>
            <a:r>
              <a:rPr lang="ru-RU" sz="4400" b="1" dirty="0" smtClean="0"/>
              <a:t>обратная  транс-</a:t>
            </a:r>
            <a:r>
              <a:rPr lang="ru-RU" sz="4400" b="1" dirty="0" err="1" smtClean="0"/>
              <a:t>криптаза</a:t>
            </a:r>
            <a:r>
              <a:rPr lang="ru-RU" sz="4400" dirty="0" smtClean="0"/>
              <a:t>)  —  фермент</a:t>
            </a:r>
            <a:r>
              <a:rPr lang="ru-RU" sz="4400" dirty="0"/>
              <a:t>, </a:t>
            </a:r>
            <a:r>
              <a:rPr lang="ru-RU" sz="4400" dirty="0" smtClean="0"/>
              <a:t>  </a:t>
            </a:r>
            <a:r>
              <a:rPr lang="ru-RU" sz="4400" dirty="0" err="1" smtClean="0"/>
              <a:t>добав-ляющий</a:t>
            </a:r>
            <a:r>
              <a:rPr lang="ru-RU" sz="4400" dirty="0" smtClean="0"/>
              <a:t>   особые  </a:t>
            </a:r>
            <a:r>
              <a:rPr lang="ru-RU" sz="4400" dirty="0"/>
              <a:t>повторяющиеся </a:t>
            </a:r>
            <a:r>
              <a:rPr lang="ru-RU" sz="4400" dirty="0" smtClean="0"/>
              <a:t>последовательности   нуклеотидов  к   3</a:t>
            </a:r>
            <a:r>
              <a:rPr lang="ru-RU" sz="4400" dirty="0"/>
              <a:t>'-концу </a:t>
            </a:r>
            <a:r>
              <a:rPr lang="ru-RU" sz="4400" dirty="0" smtClean="0"/>
              <a:t>  цепи   ДНК   на   </a:t>
            </a:r>
            <a:r>
              <a:rPr lang="ru-RU" sz="4400" dirty="0" err="1" smtClean="0"/>
              <a:t>участ-ках</a:t>
            </a:r>
            <a:r>
              <a:rPr lang="ru-RU" sz="4400" dirty="0" smtClean="0"/>
              <a:t>   теломер</a:t>
            </a:r>
            <a:r>
              <a:rPr lang="ru-RU" sz="4400" dirty="0"/>
              <a:t>, </a:t>
            </a:r>
            <a:r>
              <a:rPr lang="ru-RU" sz="4400" dirty="0" smtClean="0"/>
              <a:t>  расположенных  </a:t>
            </a:r>
            <a:r>
              <a:rPr lang="ru-RU" sz="4400" dirty="0"/>
              <a:t>на </a:t>
            </a:r>
            <a:r>
              <a:rPr lang="ru-RU" sz="4400" dirty="0" smtClean="0"/>
              <a:t>  концах   хромосом  в   </a:t>
            </a:r>
            <a:r>
              <a:rPr lang="ru-RU" sz="4400" dirty="0" err="1" smtClean="0"/>
              <a:t>эукарио-тических</a:t>
            </a:r>
            <a:r>
              <a:rPr lang="ru-RU" sz="4400" dirty="0" smtClean="0"/>
              <a:t>   клетках</a:t>
            </a:r>
            <a:r>
              <a:rPr lang="ru-RU" sz="4400" dirty="0"/>
              <a:t>. </a:t>
            </a:r>
            <a:r>
              <a:rPr lang="ru-RU" sz="4400" dirty="0" smtClean="0"/>
              <a:t>  </a:t>
            </a:r>
          </a:p>
          <a:p>
            <a:pPr algn="ctr">
              <a:lnSpc>
                <a:spcPct val="90000"/>
              </a:lnSpc>
            </a:pPr>
            <a:r>
              <a:rPr lang="ru-RU" sz="4400" dirty="0" smtClean="0"/>
              <a:t>С  ней  связана  особая  </a:t>
            </a:r>
            <a:r>
              <a:rPr lang="ru-RU" sz="4400" dirty="0"/>
              <a:t>молекула </a:t>
            </a:r>
            <a:r>
              <a:rPr lang="ru-RU" sz="4400" dirty="0" smtClean="0"/>
              <a:t> </a:t>
            </a:r>
            <a:r>
              <a:rPr lang="ru-RU" sz="4400" b="1" dirty="0" smtClean="0"/>
              <a:t>РНК</a:t>
            </a:r>
            <a:r>
              <a:rPr lang="ru-RU" sz="4400" dirty="0" smtClean="0"/>
              <a:t>  –  матрица   для   обратной транскрипции.</a:t>
            </a:r>
          </a:p>
        </p:txBody>
      </p:sp>
    </p:spTree>
    <p:extLst>
      <p:ext uri="{BB962C8B-B14F-4D97-AF65-F5344CB8AC3E}">
        <p14:creationId xmlns:p14="http://schemas.microsoft.com/office/powerpoint/2010/main" val="13545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echnayamolodost.ru/img/009-11/imm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" t="9014" r="2079" b="3963"/>
          <a:stretch/>
        </p:blipFill>
        <p:spPr bwMode="auto">
          <a:xfrm>
            <a:off x="0" y="2636629"/>
            <a:ext cx="9144000" cy="422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echnayamolodost.ru/img/009-11/imm2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" t="11128" r="2439" b="5960"/>
          <a:stretch/>
        </p:blipFill>
        <p:spPr bwMode="auto">
          <a:xfrm>
            <a:off x="1547664" y="-9459"/>
            <a:ext cx="5904656" cy="25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3570</TotalTime>
  <Words>1755</Words>
  <Application>Microsoft Office PowerPoint</Application>
  <PresentationFormat>Экран (4:3)</PresentationFormat>
  <Paragraphs>193</Paragraphs>
  <Slides>34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</vt:lpstr>
      <vt:lpstr>Franklin Gothic Book</vt:lpstr>
      <vt:lpstr>Perpetua</vt:lpstr>
      <vt:lpstr>Tahoma</vt:lpstr>
      <vt:lpstr>Times New Roman</vt:lpstr>
      <vt:lpstr>Wingdings</vt:lpstr>
      <vt:lpstr>Wingdings 2</vt:lpstr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UserNout</dc:creator>
  <cp:lastModifiedBy>Home</cp:lastModifiedBy>
  <cp:revision>284</cp:revision>
  <dcterms:created xsi:type="dcterms:W3CDTF">2009-05-09T17:00:54Z</dcterms:created>
  <dcterms:modified xsi:type="dcterms:W3CDTF">2016-01-24T18:16:27Z</dcterms:modified>
</cp:coreProperties>
</file>