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381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381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381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381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381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381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3366"/>
          </a:solidFill>
        </a:fill>
      </a:tcStyle>
    </a:band2H>
    <a:firstCol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381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3366"/>
        </a:fontRef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381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2"/>
          <p:cNvGrpSpPr/>
          <p:nvPr/>
        </p:nvGrpSpPr>
        <p:grpSpPr>
          <a:xfrm>
            <a:off x="-1" y="-1"/>
            <a:ext cx="9145589" cy="6856415"/>
            <a:chOff x="0" y="0"/>
            <a:chExt cx="9145587" cy="6856413"/>
          </a:xfrm>
        </p:grpSpPr>
        <p:sp>
          <p:nvSpPr>
            <p:cNvPr id="12" name="Freeform 3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53535"/>
                </a:gs>
                <a:gs pos="100000">
                  <a:srgbClr val="53535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Freeform 4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1F3E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Freeform 5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3F3F"/>
                </a:gs>
                <a:gs pos="100000">
                  <a:srgbClr val="53535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Freeform 6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35353"/>
                </a:gs>
                <a:gs pos="100000">
                  <a:srgbClr val="0033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Freeform 7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A54"/>
                </a:gs>
                <a:gs pos="100000">
                  <a:srgbClr val="0033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Freeform 8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Freeform 9"/>
            <p:cNvSpPr/>
            <p:nvPr/>
          </p:nvSpPr>
          <p:spPr>
            <a:xfrm>
              <a:off x="5745162" y="6056313"/>
              <a:ext cx="3395663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Freeform 10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4A"/>
                </a:gs>
                <a:gs pos="100000">
                  <a:srgbClr val="0033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Freeform 11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Freeform 12"/>
            <p:cNvSpPr/>
            <p:nvPr/>
          </p:nvSpPr>
          <p:spPr>
            <a:xfrm>
              <a:off x="6911975" y="6142038"/>
              <a:ext cx="2228850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66"/>
                </a:gs>
                <a:gs pos="100000">
                  <a:srgbClr val="08396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Freeform 13"/>
            <p:cNvSpPr/>
            <p:nvPr/>
          </p:nvSpPr>
          <p:spPr>
            <a:xfrm>
              <a:off x="7985125" y="5002213"/>
              <a:ext cx="11557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Freeform 14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1C38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Freeform 15"/>
            <p:cNvSpPr/>
            <p:nvPr/>
          </p:nvSpPr>
          <p:spPr>
            <a:xfrm>
              <a:off x="7985125" y="4840287"/>
              <a:ext cx="1155700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35353"/>
                </a:gs>
                <a:gs pos="100000">
                  <a:srgbClr val="0033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Freeform 16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73737"/>
                </a:gs>
                <a:gs pos="100000">
                  <a:srgbClr val="53535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Freeform 17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447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Freeform 18"/>
            <p:cNvSpPr/>
            <p:nvPr/>
          </p:nvSpPr>
          <p:spPr>
            <a:xfrm>
              <a:off x="8628062" y="4289425"/>
              <a:ext cx="512763" cy="47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66"/>
                </a:gs>
                <a:gs pos="100000">
                  <a:srgbClr val="0F3F6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Freeform 19"/>
            <p:cNvSpPr/>
            <p:nvPr/>
          </p:nvSpPr>
          <p:spPr>
            <a:xfrm>
              <a:off x="8694737" y="4108450"/>
              <a:ext cx="446088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Freeform 20"/>
            <p:cNvSpPr/>
            <p:nvPr/>
          </p:nvSpPr>
          <p:spPr>
            <a:xfrm>
              <a:off x="3895725" y="0"/>
              <a:ext cx="4951413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182F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2" name="Freeform 21"/>
            <p:cNvGrpSpPr/>
            <p:nvPr/>
          </p:nvGrpSpPr>
          <p:grpSpPr>
            <a:xfrm>
              <a:off x="8931274" y="4022725"/>
              <a:ext cx="209551" cy="209551"/>
              <a:chOff x="0" y="0"/>
              <a:chExt cx="209550" cy="209550"/>
            </a:xfrm>
          </p:grpSpPr>
          <p:sp>
            <p:nvSpPr>
              <p:cNvPr id="30" name="Линия"/>
              <p:cNvSpPr/>
              <p:nvPr/>
            </p:nvSpPr>
            <p:spPr>
              <a:xfrm flipH="1" flipV="1">
                <a:off x="-1" y="0"/>
                <a:ext cx="209551" cy="2095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Линия"/>
              <p:cNvSpPr/>
              <p:nvPr/>
            </p:nvSpPr>
            <p:spPr>
              <a:xfrm>
                <a:off x="-1" y="0"/>
                <a:ext cx="209551" cy="2095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3" name="Freeform 22"/>
            <p:cNvSpPr/>
            <p:nvPr/>
          </p:nvSpPr>
          <p:spPr>
            <a:xfrm>
              <a:off x="4940300" y="0"/>
              <a:ext cx="3990975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1A34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Freeform 23"/>
            <p:cNvSpPr/>
            <p:nvPr/>
          </p:nvSpPr>
          <p:spPr>
            <a:xfrm>
              <a:off x="5537200" y="0"/>
              <a:ext cx="3489325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14141"/>
                </a:gs>
                <a:gs pos="100000">
                  <a:srgbClr val="53535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Freeform 24"/>
            <p:cNvSpPr/>
            <p:nvPr/>
          </p:nvSpPr>
          <p:spPr>
            <a:xfrm>
              <a:off x="9007475" y="3927475"/>
              <a:ext cx="133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66"/>
                </a:gs>
                <a:gs pos="100000">
                  <a:srgbClr val="17457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Freeform 25"/>
            <p:cNvSpPr/>
            <p:nvPr/>
          </p:nvSpPr>
          <p:spPr>
            <a:xfrm>
              <a:off x="8894762" y="1349375"/>
              <a:ext cx="246063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3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26"/>
            <p:cNvSpPr/>
            <p:nvPr/>
          </p:nvSpPr>
          <p:spPr>
            <a:xfrm>
              <a:off x="8107362" y="-1"/>
              <a:ext cx="909638" cy="165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73737"/>
                </a:gs>
                <a:gs pos="100000">
                  <a:srgbClr val="53535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Freeform 27"/>
            <p:cNvSpPr/>
            <p:nvPr/>
          </p:nvSpPr>
          <p:spPr>
            <a:xfrm>
              <a:off x="8589962" y="-1"/>
              <a:ext cx="541338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3A3A"/>
                </a:gs>
                <a:gs pos="100000">
                  <a:srgbClr val="53535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Freeform 28"/>
            <p:cNvSpPr/>
            <p:nvPr/>
          </p:nvSpPr>
          <p:spPr>
            <a:xfrm>
              <a:off x="9045575" y="1036637"/>
              <a:ext cx="95250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5353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Freeform 29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41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30"/>
            <p:cNvSpPr/>
            <p:nvPr/>
          </p:nvSpPr>
          <p:spPr>
            <a:xfrm>
              <a:off x="9132887" y="55276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31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1F3E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32"/>
            <p:cNvSpPr/>
            <p:nvPr/>
          </p:nvSpPr>
          <p:spPr>
            <a:xfrm>
              <a:off x="3175" y="5043487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56"/>
                </a:gs>
                <a:gs pos="100000">
                  <a:srgbClr val="003366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Freeform 33"/>
            <p:cNvSpPr/>
            <p:nvPr/>
          </p:nvSpPr>
          <p:spPr>
            <a:xfrm>
              <a:off x="2058987" y="-1"/>
              <a:ext cx="7075488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1932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Freeform 34"/>
            <p:cNvSpPr/>
            <p:nvPr/>
          </p:nvSpPr>
          <p:spPr>
            <a:xfrm>
              <a:off x="5272087" y="-1"/>
              <a:ext cx="3862388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56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Freeform 35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14141"/>
                </a:gs>
                <a:gs pos="100000">
                  <a:srgbClr val="53535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Freeform 36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1D3B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Freeform 37"/>
            <p:cNvSpPr/>
            <p:nvPr/>
          </p:nvSpPr>
          <p:spPr>
            <a:xfrm>
              <a:off x="7451725" y="0"/>
              <a:ext cx="1682750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4A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Freeform 38"/>
            <p:cNvSpPr/>
            <p:nvPr/>
          </p:nvSpPr>
          <p:spPr>
            <a:xfrm>
              <a:off x="7907337" y="0"/>
              <a:ext cx="1227138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850"/>
                </a:gs>
                <a:gs pos="100000">
                  <a:srgbClr val="00336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52" name="Group 39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5" cy="2949575"/>
            </a:xfrm>
          </p:grpSpPr>
          <p:sp>
            <p:nvSpPr>
              <p:cNvPr id="50" name="Freeform 40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54A"/>
                  </a:gs>
                  <a:gs pos="100000">
                    <a:srgbClr val="003366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Freeform 41"/>
              <p:cNvSpPr/>
              <p:nvPr/>
            </p:nvSpPr>
            <p:spPr>
              <a:xfrm>
                <a:off x="5788025" y="1846262"/>
                <a:ext cx="3352800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66"/>
                  </a:gs>
                  <a:gs pos="100000">
                    <a:srgbClr val="174574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3600"/>
            </a:lvl1pPr>
            <a:lvl2pPr marL="852852" indent="-395652" algn="ctr">
              <a:buClrTx/>
              <a:defRPr sz="3600"/>
            </a:lvl2pPr>
            <a:lvl3pPr marL="1257300" indent="-342900" algn="ctr">
              <a:buClrTx/>
              <a:defRPr sz="3600"/>
            </a:lvl3pPr>
            <a:lvl4pPr marL="1783078" indent="-411478" algn="ctr">
              <a:buClrTx/>
              <a:defRPr sz="3600"/>
            </a:lvl4pPr>
            <a:lvl5pPr marL="2286000" indent="-457200" algn="ctr">
              <a:buClrTx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/>
          <p:cNvSpPr/>
          <p:nvPr/>
        </p:nvSpPr>
        <p:spPr>
          <a:xfrm>
            <a:off x="-135" y="842962"/>
            <a:ext cx="2897323" cy="6015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0000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2858" y="6332271"/>
            <a:ext cx="302543" cy="289458"/>
          </a:xfrm>
          <a:prstGeom prst="rect">
            <a:avLst/>
          </a:prstGeom>
          <a:ln w="12700">
            <a:miter lim="400000"/>
          </a:ln>
        </p:spPr>
        <p:txBody>
          <a:bodyPr wrap="none" lIns="46037" tIns="46037" rIns="46037" bIns="46037" anchor="ctr"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60000"/>
        <a:buFontTx/>
        <a:buChar char="–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764930" marR="0" indent="-3077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65000"/>
        <a:buFontTx/>
        <a:buChar char="◆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11811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65000"/>
        <a:buFontTx/>
        <a:buChar char="★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1691638" marR="0" indent="-32003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–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"/>
          <p:cNvSpPr txBox="1">
            <a:spLocks noGrp="1"/>
          </p:cNvSpPr>
          <p:nvPr>
            <p:ph type="body" sz="quarter" idx="1"/>
          </p:nvPr>
        </p:nvSpPr>
        <p:spPr>
          <a:xfrm>
            <a:off x="422593" y="5265989"/>
            <a:ext cx="8367712" cy="9353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 i="1"/>
            </a:pPr>
            <a:r>
              <a:t>Лекція для 3 курсу медичного факультету</a:t>
            </a:r>
          </a:p>
          <a:p>
            <a:pPr>
              <a:lnSpc>
                <a:spcPct val="90000"/>
              </a:lnSpc>
              <a:defRPr sz="2400" i="1"/>
            </a:pPr>
            <a:r>
              <a:t>Лектор: доцент Шулятнікова Тетяна Володимирівна</a:t>
            </a:r>
          </a:p>
        </p:txBody>
      </p:sp>
      <p:sp>
        <p:nvSpPr>
          <p:cNvPr id="75" name="Rectangle 8"/>
          <p:cNvSpPr txBox="1"/>
          <p:nvPr/>
        </p:nvSpPr>
        <p:spPr>
          <a:xfrm>
            <a:off x="274636" y="400375"/>
            <a:ext cx="8594727" cy="66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>
            <a:spAutoFit/>
          </a:bodyPr>
          <a:lstStyle/>
          <a:p>
            <a:pPr algn="ctr">
              <a:defRPr sz="2000">
                <a:solidFill>
                  <a:srgbClr val="CCFFFF"/>
                </a:solidFill>
              </a:defRPr>
            </a:pPr>
            <a:r>
              <a:t>Запорізький державний медичний університет </a:t>
            </a:r>
          </a:p>
          <a:p>
            <a:pPr algn="ctr">
              <a:defRPr sz="2000">
                <a:solidFill>
                  <a:srgbClr val="CCFFFF"/>
                </a:solidFill>
              </a:defRPr>
            </a:pPr>
            <a:r>
              <a:t>Кафедра патологічної анатомії та судової медицини</a:t>
            </a:r>
          </a:p>
        </p:txBody>
      </p:sp>
      <p:grpSp>
        <p:nvGrpSpPr>
          <p:cNvPr id="78" name="AutoShape 9"/>
          <p:cNvGrpSpPr/>
          <p:nvPr/>
        </p:nvGrpSpPr>
        <p:grpSpPr>
          <a:xfrm>
            <a:off x="578317" y="2276872"/>
            <a:ext cx="7882116" cy="1728193"/>
            <a:chOff x="0" y="0"/>
            <a:chExt cx="7882114" cy="1728191"/>
          </a:xfrm>
        </p:grpSpPr>
        <p:sp>
          <p:nvSpPr>
            <p:cNvPr id="76" name="Сквиркл"/>
            <p:cNvSpPr/>
            <p:nvPr/>
          </p:nvSpPr>
          <p:spPr>
            <a:xfrm>
              <a:off x="0" y="0"/>
              <a:ext cx="7882115" cy="1728192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0"/>
              </a:srgbClr>
            </a:solidFill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7" name="ТУБЕРКУЛЬОЗ"/>
            <p:cNvSpPr txBox="1"/>
            <p:nvPr/>
          </p:nvSpPr>
          <p:spPr>
            <a:xfrm>
              <a:off x="1284922" y="24092"/>
              <a:ext cx="5312270" cy="168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800" b="1">
                  <a:solidFill>
                    <a:srgbClr val="FFFF00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/>
            </a:p>
            <a:p>
              <a:pPr algn="ctr">
                <a:defRPr sz="5400" b="1">
                  <a:solidFill>
                    <a:srgbClr val="FFFF00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ТУБЕРКУЛЬОЗ</a:t>
              </a:r>
            </a:p>
            <a:p>
              <a:pPr algn="ctr">
                <a:defRPr sz="2800" b="1">
                  <a:solidFill>
                    <a:srgbClr val="FFFF00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 </a:t>
              </a:r>
            </a:p>
          </p:txBody>
        </p:sp>
      </p:grpSp>
      <p:sp>
        <p:nvSpPr>
          <p:cNvPr id="79" name="Sh"/>
          <p:cNvSpPr txBox="1"/>
          <p:nvPr/>
        </p:nvSpPr>
        <p:spPr>
          <a:xfrm>
            <a:off x="45718" y="0"/>
            <a:ext cx="376876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66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Baskerville Old Face"/>
                <a:ea typeface="Baskerville Old Face"/>
                <a:cs typeface="Baskerville Old Face"/>
                <a:sym typeface="Baskerville Old Face"/>
              </a:defRPr>
            </a:lvl1pPr>
          </a:lstStyle>
          <a:p>
            <a:r>
              <a:t>Sh</a:t>
            </a:r>
          </a:p>
        </p:txBody>
      </p:sp>
      <p:sp>
        <p:nvSpPr>
          <p:cNvPr id="80" name="Овал"/>
          <p:cNvSpPr/>
          <p:nvPr/>
        </p:nvSpPr>
        <p:spPr>
          <a:xfrm>
            <a:off x="-1" y="0"/>
            <a:ext cx="395290" cy="333376"/>
          </a:xfrm>
          <a:prstGeom prst="ellipse">
            <a:avLst/>
          </a:prstGeom>
          <a:ln>
            <a:solidFill>
              <a:srgbClr val="00FFFF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build="p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Туберкульозні гранульоми</a:t>
            </a:r>
          </a:p>
        </p:txBody>
      </p:sp>
      <p:pic>
        <p:nvPicPr>
          <p:cNvPr id="11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6612"/>
            <a:ext cx="4392613" cy="2951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883025"/>
            <a:ext cx="4392613" cy="287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65562"/>
            <a:ext cx="4440238" cy="2917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13" descr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36612"/>
            <a:ext cx="4441825" cy="2955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2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buSzTx/>
              <a:buNone/>
              <a:defRPr>
                <a:solidFill>
                  <a:srgbClr val="FF00FF"/>
                </a:solidFill>
              </a:defRPr>
            </a:pPr>
            <a:r>
              <a:t>При аліментарному зараженні:</a:t>
            </a:r>
          </a:p>
          <a:p>
            <a:pPr algn="ctr">
              <a:lnSpc>
                <a:spcPct val="90000"/>
              </a:lnSpc>
              <a:buSzTx/>
              <a:buNone/>
              <a:defRPr>
                <a:solidFill>
                  <a:srgbClr val="FF00FF"/>
                </a:solidFill>
              </a:defRPr>
            </a:pPr>
            <a:r>
              <a:t> </a:t>
            </a:r>
            <a:r>
              <a:rPr>
                <a:solidFill>
                  <a:srgbClr val="FF00FF">
                    <a:alpha val="59620"/>
                  </a:srgbClr>
                </a:solidFill>
              </a:rPr>
              <a:t>первинний афект</a:t>
            </a:r>
            <a:r>
              <a:t> </a:t>
            </a:r>
            <a:r>
              <a:rPr>
                <a:solidFill>
                  <a:srgbClr val="FFFB00"/>
                </a:solidFill>
              </a:rPr>
              <a:t>у вигляді виразки в лімфоїдной тканині нижнього відділу тонкої або сліпої кишки</a:t>
            </a:r>
          </a:p>
          <a:p>
            <a:pPr algn="ctr">
              <a:lnSpc>
                <a:spcPct val="90000"/>
              </a:lnSpc>
              <a:buSzTx/>
              <a:buNone/>
              <a:defRPr>
                <a:solidFill>
                  <a:srgbClr val="FF00FF"/>
                </a:solidFill>
              </a:defRPr>
            </a:pPr>
            <a:r>
              <a:t> туберкульозний лімфангіт</a:t>
            </a:r>
          </a:p>
          <a:p>
            <a:pPr algn="ctr">
              <a:lnSpc>
                <a:spcPct val="90000"/>
              </a:lnSpc>
              <a:buSzTx/>
              <a:buNone/>
              <a:defRPr>
                <a:solidFill>
                  <a:srgbClr val="FF00FF"/>
                </a:solidFill>
              </a:defRPr>
            </a:pPr>
            <a:r>
              <a:t> казеозний лімфаденіт</a:t>
            </a:r>
            <a:r>
              <a:rPr>
                <a:solidFill>
                  <a:srgbClr val="FFFB00"/>
                </a:solidFill>
              </a:rPr>
              <a:t> регіонарних лімфатичних вузлів.</a:t>
            </a:r>
          </a:p>
          <a:p>
            <a:pPr algn="ctr">
              <a:lnSpc>
                <a:spcPct val="90000"/>
              </a:lnSpc>
              <a:buSzTx/>
              <a:buNone/>
              <a:defRPr>
                <a:solidFill>
                  <a:srgbClr val="FF00FF"/>
                </a:solidFill>
              </a:defRPr>
            </a:pPr>
            <a:r>
              <a:t> </a:t>
            </a:r>
          </a:p>
          <a:p>
            <a:pPr algn="ctr">
              <a:lnSpc>
                <a:spcPct val="90000"/>
              </a:lnSpc>
              <a:buSzTx/>
              <a:buNone/>
              <a:defRPr>
                <a:solidFill>
                  <a:srgbClr val="FF00FF"/>
                </a:solidFill>
              </a:defRPr>
            </a:pPr>
            <a:r>
              <a:t> </a:t>
            </a:r>
            <a:r>
              <a:rPr>
                <a:solidFill>
                  <a:srgbClr val="FFFB00"/>
                </a:solidFill>
              </a:rPr>
              <a:t>Можливий первинний туберкульозний афект в </a:t>
            </a:r>
            <a:r>
              <a:t>мигдаликах </a:t>
            </a:r>
            <a:r>
              <a:rPr>
                <a:solidFill>
                  <a:srgbClr val="FFFB00"/>
                </a:solidFill>
              </a:rPr>
              <a:t>із лімфангітом і казеозним некрозом лімфатичних вузлів шиї або</a:t>
            </a:r>
          </a:p>
          <a:p>
            <a:pPr algn="ctr">
              <a:lnSpc>
                <a:spcPct val="90000"/>
              </a:lnSpc>
              <a:buSzTx/>
              <a:buNone/>
              <a:defRPr>
                <a:solidFill>
                  <a:srgbClr val="FFFB00"/>
                </a:solidFill>
              </a:defRPr>
            </a:pPr>
            <a:r>
              <a:rPr>
                <a:solidFill>
                  <a:srgbClr val="FF40FF"/>
                </a:solidFill>
              </a:rPr>
              <a:t> в шкірі</a:t>
            </a:r>
            <a:r>
              <a:t> (у вигляді виразки з лімфангітом і регіонарним казеозним лимфаденитом).</a:t>
            </a:r>
          </a:p>
        </p:txBody>
      </p:sp>
      <p:sp>
        <p:nvSpPr>
          <p:cNvPr id="118" name="AutoShape 3"/>
          <p:cNvSpPr txBox="1">
            <a:spLocks noGrp="1"/>
          </p:cNvSpPr>
          <p:nvPr>
            <p:ph type="title"/>
          </p:nvPr>
        </p:nvSpPr>
        <p:spPr>
          <a:xfrm>
            <a:off x="217205" y="153705"/>
            <a:ext cx="8709591" cy="69906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Превинний туберкульозний комплекс в ШКТ: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utoShape 3"/>
          <p:cNvSpPr txBox="1">
            <a:spLocks noGrp="1"/>
          </p:cNvSpPr>
          <p:nvPr>
            <p:ph type="title"/>
          </p:nvPr>
        </p:nvSpPr>
        <p:spPr>
          <a:xfrm>
            <a:off x="249753" y="186254"/>
            <a:ext cx="8644495" cy="1300718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Наслідки первинного туберкульозного комплексу (загоєння або генералізація)</a:t>
            </a:r>
          </a:p>
        </p:txBody>
      </p:sp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2"/>
          <a:srcRect t="5067"/>
          <a:stretch>
            <a:fillRect/>
          </a:stretch>
        </p:blipFill>
        <p:spPr>
          <a:xfrm>
            <a:off x="107950" y="1700212"/>
            <a:ext cx="8928100" cy="5054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2800">
                <a:solidFill>
                  <a:srgbClr val="A50021"/>
                </a:solidFill>
              </a:defRPr>
            </a:lvl1pPr>
          </a:lstStyle>
          <a:p>
            <a:r>
              <a:t>Загоєння первинного туберкульозного комплексу</a:t>
            </a:r>
          </a:p>
        </p:txBody>
      </p:sp>
      <p:sp>
        <p:nvSpPr>
          <p:cNvPr id="124" name="Rectangle 5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t>Ексудативна тканинна реакція замінюється </a:t>
            </a:r>
            <a:r>
              <a:rPr>
                <a:solidFill>
                  <a:srgbClr val="FF40FF"/>
                </a:solidFill>
              </a:rPr>
              <a:t>продуктивною;</a:t>
            </a:r>
            <a:r>
              <a:t>  туберкульозні гранульоми піддаються фіброзу, а казеозні маси - </a:t>
            </a:r>
            <a:r>
              <a:rPr>
                <a:solidFill>
                  <a:srgbClr val="FF40FF"/>
                </a:solidFill>
              </a:rPr>
              <a:t>петрифікації</a:t>
            </a:r>
            <a:r>
              <a:t>, а в подальшому і </a:t>
            </a:r>
            <a:r>
              <a:rPr>
                <a:solidFill>
                  <a:srgbClr val="FF40FF"/>
                </a:solidFill>
              </a:rPr>
              <a:t>осифікації. </a:t>
            </a:r>
            <a:r>
              <a:t> На місці первинного афекту утворюється загоєний первинний осередок </a:t>
            </a:r>
            <a:r>
              <a:rPr>
                <a:solidFill>
                  <a:srgbClr val="FF2600"/>
                </a:solidFill>
              </a:rPr>
              <a:t>(вогнище Гона).</a:t>
            </a: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t> На місці туберкульозного лімфангіту утворюється фіброзний тяж.</a:t>
            </a: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t> Загоєння в лімфатичних вузлах - осередки казеоза зневодюються , стають вапнянистими та костеніють .</a:t>
            </a: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40FF"/>
                </a:solidFill>
              </a:defRPr>
            </a:pPr>
            <a:r>
              <a:t> У зв'язку з просторістю поразки в лімфатичних вузлах загоєння протікає повільніше, ніж в легеневому вогнищі.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utoShape 2"/>
          <p:cNvSpPr txBox="1">
            <a:spLocks noGrp="1"/>
          </p:cNvSpPr>
          <p:nvPr>
            <p:ph type="title"/>
          </p:nvPr>
        </p:nvSpPr>
        <p:spPr>
          <a:xfrm>
            <a:off x="157236" y="165175"/>
            <a:ext cx="8829528" cy="91107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>
              <a:defRPr sz="2800">
                <a:solidFill>
                  <a:srgbClr val="A50021"/>
                </a:solidFill>
              </a:defRPr>
            </a:lvl1pPr>
          </a:lstStyle>
          <a:p>
            <a:r>
              <a:t>Петрифікація казеозного некрозу в лімфатичних вузлах</a:t>
            </a:r>
          </a:p>
        </p:txBody>
      </p:sp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295400"/>
            <a:ext cx="7488238" cy="5441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Класифікація</a:t>
            </a:r>
          </a:p>
        </p:txBody>
      </p:sp>
      <p:sp>
        <p:nvSpPr>
          <p:cNvPr id="130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150937"/>
            <a:ext cx="8642351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just">
              <a:defRPr sz="3600"/>
            </a:pPr>
            <a:endParaRPr/>
          </a:p>
          <a:p>
            <a:pPr algn="just">
              <a:defRPr sz="3200"/>
            </a:pPr>
            <a:endParaRPr/>
          </a:p>
          <a:p>
            <a:pPr algn="just">
              <a:buClr>
                <a:srgbClr val="FF3300"/>
              </a:buClr>
              <a:buChar char="✦"/>
              <a:defRPr sz="3200">
                <a:solidFill>
                  <a:srgbClr val="FFFF00"/>
                </a:solidFill>
              </a:defRPr>
            </a:pPr>
            <a:r>
              <a:t>Первинний туберкульоз</a:t>
            </a:r>
          </a:p>
          <a:p>
            <a:pPr algn="just">
              <a:buClr>
                <a:srgbClr val="FF3300"/>
              </a:buClr>
              <a:buChar char="✦"/>
              <a:defRPr sz="3200">
                <a:solidFill>
                  <a:srgbClr val="FFFF00"/>
                </a:solidFill>
              </a:defRPr>
            </a:pPr>
            <a:r>
              <a:t>Гематогенний туберкульоз </a:t>
            </a:r>
          </a:p>
          <a:p>
            <a:pPr algn="just">
              <a:buClr>
                <a:srgbClr val="FF3300"/>
              </a:buClr>
              <a:buChar char="✦"/>
              <a:defRPr sz="3200">
                <a:solidFill>
                  <a:srgbClr val="FFFF00"/>
                </a:solidFill>
              </a:defRPr>
            </a:pPr>
            <a:r>
              <a:t>Вторинний туберкульоз.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 defTabSz="621791">
              <a:defRPr sz="3264">
                <a:solidFill>
                  <a:srgbClr val="FF2600"/>
                </a:solidFill>
              </a:defRPr>
            </a:lvl1pPr>
          </a:lstStyle>
          <a:p>
            <a:r>
              <a:rPr dirty="0" err="1">
                <a:solidFill>
                  <a:srgbClr val="C00000"/>
                </a:solidFill>
              </a:rPr>
              <a:t>Первинний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туберкульоз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3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buSzTx/>
              <a:buNone/>
              <a:defRPr>
                <a:solidFill>
                  <a:srgbClr val="99FF66"/>
                </a:solidFill>
              </a:defRPr>
            </a:pPr>
            <a:r>
              <a:t>Характеризується</a:t>
            </a:r>
          </a:p>
          <a:p>
            <a:pPr>
              <a:lnSpc>
                <a:spcPct val="90000"/>
              </a:lnSpc>
              <a:buSzTx/>
              <a:buNone/>
              <a:defRPr>
                <a:solidFill>
                  <a:srgbClr val="FFFB00"/>
                </a:solidFill>
              </a:defRPr>
            </a:pPr>
            <a:r>
              <a:t>1) розвитком захворювання в період інфікування;</a:t>
            </a:r>
          </a:p>
          <a:p>
            <a:pPr>
              <a:lnSpc>
                <a:spcPct val="90000"/>
              </a:lnSpc>
              <a:buSzTx/>
              <a:buNone/>
              <a:defRPr>
                <a:solidFill>
                  <a:srgbClr val="FFFB00"/>
                </a:solidFill>
              </a:defRPr>
            </a:pPr>
            <a:r>
              <a:t>2) сенсибилизація та алергія;</a:t>
            </a:r>
          </a:p>
          <a:p>
            <a:pPr>
              <a:lnSpc>
                <a:spcPct val="90000"/>
              </a:lnSpc>
              <a:buSzTx/>
              <a:buNone/>
              <a:defRPr>
                <a:solidFill>
                  <a:srgbClr val="FFFB00"/>
                </a:solidFill>
              </a:defRPr>
            </a:pPr>
            <a:r>
              <a:t>3) реакціями гіперчутливості негайного типу;</a:t>
            </a:r>
          </a:p>
          <a:p>
            <a:pPr>
              <a:lnSpc>
                <a:spcPct val="90000"/>
              </a:lnSpc>
              <a:buSzTx/>
              <a:buNone/>
              <a:defRPr>
                <a:solidFill>
                  <a:srgbClr val="FFFB00"/>
                </a:solidFill>
              </a:defRPr>
            </a:pPr>
            <a:r>
              <a:t>4) переважанням ексудативно-некротичних змін;</a:t>
            </a:r>
          </a:p>
          <a:p>
            <a:pPr>
              <a:lnSpc>
                <a:spcPct val="90000"/>
              </a:lnSpc>
              <a:buSzTx/>
              <a:buNone/>
              <a:defRPr>
                <a:solidFill>
                  <a:srgbClr val="FFFB00"/>
                </a:solidFill>
              </a:defRPr>
            </a:pPr>
            <a:r>
              <a:t>5) схильністю до гематогенної і лімфогенної генералізації;</a:t>
            </a:r>
          </a:p>
          <a:p>
            <a:pPr>
              <a:lnSpc>
                <a:spcPct val="90000"/>
              </a:lnSpc>
              <a:buSzTx/>
              <a:buNone/>
              <a:defRPr>
                <a:solidFill>
                  <a:srgbClr val="FFFB00"/>
                </a:solidFill>
              </a:defRPr>
            </a:pPr>
            <a:r>
              <a:t>6) параспецифічними реакціями у вигляді васкулітів, артритів, серозитів і т.д.</a:t>
            </a:r>
          </a:p>
          <a:p>
            <a:pPr>
              <a:lnSpc>
                <a:spcPct val="90000"/>
              </a:lnSpc>
              <a:buSzTx/>
              <a:buNone/>
              <a:defRPr sz="2600">
                <a:solidFill>
                  <a:srgbClr val="FFFB00"/>
                </a:solidFill>
              </a:defRPr>
            </a:pPr>
            <a:r>
              <a:t>7) Хворіють переважно діти, але в даний час первинний туберкульоз став частіше зустрічатися у підлітків і дорослих.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 defTabSz="621791">
              <a:defRPr sz="3264">
                <a:solidFill>
                  <a:srgbClr val="FF2600"/>
                </a:solidFill>
              </a:defRPr>
            </a:lvl1pPr>
          </a:lstStyle>
          <a:p>
            <a:r>
              <a:rPr dirty="0" err="1">
                <a:solidFill>
                  <a:srgbClr val="C00000"/>
                </a:solidFill>
              </a:rPr>
              <a:t>Первинний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туберкульоз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6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315468" indent="-315468" algn="ctr" defTabSz="841247">
              <a:lnSpc>
                <a:spcPct val="90000"/>
              </a:lnSpc>
              <a:spcBef>
                <a:spcPts val="500"/>
              </a:spcBef>
              <a:buSzTx/>
              <a:buNone/>
              <a:defRPr sz="2576">
                <a:solidFill>
                  <a:srgbClr val="99FF66"/>
                </a:solidFill>
              </a:defRPr>
            </a:pPr>
            <a:r>
              <a:t>Гематогенна форма прогресування</a:t>
            </a:r>
          </a:p>
          <a:p>
            <a:pPr marL="315468" indent="-315468" algn="ctr" defTabSz="841247">
              <a:lnSpc>
                <a:spcPct val="90000"/>
              </a:lnSpc>
              <a:spcBef>
                <a:spcPts val="500"/>
              </a:spcBef>
              <a:buSzTx/>
              <a:buNone/>
              <a:defRPr sz="2576">
                <a:solidFill>
                  <a:srgbClr val="99FF66"/>
                </a:solidFill>
              </a:defRPr>
            </a:pPr>
            <a:r>
              <a:t> (Генералізація процесу)</a:t>
            </a:r>
          </a:p>
          <a:p>
            <a:pPr marL="315468" indent="-315468" algn="ctr" defTabSz="841247">
              <a:lnSpc>
                <a:spcPct val="90000"/>
              </a:lnSpc>
              <a:spcBef>
                <a:spcPts val="500"/>
              </a:spcBef>
              <a:buSzTx/>
              <a:buNone/>
              <a:defRPr sz="2576">
                <a:solidFill>
                  <a:srgbClr val="99FF66"/>
                </a:solidFill>
              </a:defRPr>
            </a:pPr>
            <a:r>
              <a:t> </a:t>
            </a:r>
            <a:r>
              <a:rPr>
                <a:solidFill>
                  <a:srgbClr val="FFFB00"/>
                </a:solidFill>
              </a:rPr>
              <a:t>- раннє </a:t>
            </a:r>
            <a:r>
              <a:rPr>
                <a:solidFill>
                  <a:srgbClr val="FF40FF"/>
                </a:solidFill>
              </a:rPr>
              <a:t>потрапляння мікобактерій в кров </a:t>
            </a:r>
            <a:r>
              <a:rPr>
                <a:solidFill>
                  <a:srgbClr val="FFFB00"/>
                </a:solidFill>
              </a:rPr>
              <a:t>(дисемінація) із первинного афекту або казеозно-змінених лімфатичних вузлів.</a:t>
            </a:r>
          </a:p>
          <a:p>
            <a:pPr marL="315468" indent="-315468" algn="ctr" defTabSz="841247">
              <a:lnSpc>
                <a:spcPct val="90000"/>
              </a:lnSpc>
              <a:spcBef>
                <a:spcPts val="500"/>
              </a:spcBef>
              <a:buSzTx/>
              <a:buNone/>
              <a:defRPr sz="2576">
                <a:solidFill>
                  <a:srgbClr val="FFFB00"/>
                </a:solidFill>
              </a:defRPr>
            </a:pPr>
            <a:r>
              <a:t>- розрізняють </a:t>
            </a:r>
            <a:r>
              <a:rPr>
                <a:solidFill>
                  <a:srgbClr val="FF40FF"/>
                </a:solidFill>
              </a:rPr>
              <a:t>міліарну і крупновогнищеву форми </a:t>
            </a:r>
            <a:r>
              <a:t>гематогенної генералізації.</a:t>
            </a:r>
          </a:p>
          <a:p>
            <a:pPr marL="315468" indent="-315468" algn="ctr" defTabSz="841247">
              <a:lnSpc>
                <a:spcPct val="90000"/>
              </a:lnSpc>
              <a:spcBef>
                <a:spcPts val="500"/>
              </a:spcBef>
              <a:buSzTx/>
              <a:buNone/>
              <a:defRPr sz="2576">
                <a:solidFill>
                  <a:srgbClr val="FFFB00"/>
                </a:solidFill>
              </a:defRPr>
            </a:pPr>
            <a:r>
              <a:t> - особливо небезпечне висипання міліарний туберкульозних горбків в м'яких мозкових оболонках з розвитком </a:t>
            </a:r>
            <a:r>
              <a:rPr>
                <a:solidFill>
                  <a:srgbClr val="FF40FF"/>
                </a:solidFill>
              </a:rPr>
              <a:t>туберкульозного лептоменінгіту</a:t>
            </a:r>
            <a:r>
              <a:t>.</a:t>
            </a:r>
          </a:p>
          <a:p>
            <a:pPr marL="315468" indent="-315468" algn="ctr" defTabSz="841247">
              <a:lnSpc>
                <a:spcPct val="90000"/>
              </a:lnSpc>
              <a:spcBef>
                <a:spcPts val="500"/>
              </a:spcBef>
              <a:buSzTx/>
              <a:buNone/>
              <a:defRPr sz="2576">
                <a:solidFill>
                  <a:srgbClr val="FFFB00"/>
                </a:solidFill>
              </a:defRPr>
            </a:pPr>
            <a:r>
              <a:t> - характерні поодинокі відсівання в різні органи, в тому числі у верхівки легких </a:t>
            </a:r>
            <a:r>
              <a:rPr>
                <a:solidFill>
                  <a:srgbClr val="FF40FF"/>
                </a:solidFill>
              </a:rPr>
              <a:t>(осередки Симона)</a:t>
            </a:r>
            <a:r>
              <a:t>, які через багато років після затихання первинної інфекції дають початок </a:t>
            </a:r>
            <a:r>
              <a:rPr>
                <a:solidFill>
                  <a:srgbClr val="FF40FF"/>
                </a:solidFill>
              </a:rPr>
              <a:t>вторинному туберкульозу.</a:t>
            </a:r>
            <a:r>
              <a:rPr sz="2208"/>
              <a:t>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Міліарний туберкульоз легень</a:t>
            </a:r>
          </a:p>
        </p:txBody>
      </p:sp>
      <p:pic>
        <p:nvPicPr>
          <p:cNvPr id="139" name="Picture 7" descr="Picture 7"/>
          <p:cNvPicPr>
            <a:picLocks noChangeAspect="1"/>
          </p:cNvPicPr>
          <p:nvPr/>
        </p:nvPicPr>
        <p:blipFill>
          <a:blip r:embed="rId2"/>
          <a:srcRect l="7027" r="792"/>
          <a:stretch>
            <a:fillRect/>
          </a:stretch>
        </p:blipFill>
        <p:spPr>
          <a:xfrm>
            <a:off x="107950" y="3716337"/>
            <a:ext cx="4248150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7" y="3721100"/>
            <a:ext cx="4608513" cy="3028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908050"/>
            <a:ext cx="4248150" cy="2719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0" descr="Picture 10"/>
          <p:cNvPicPr>
            <a:picLocks noChangeAspect="1"/>
          </p:cNvPicPr>
          <p:nvPr/>
        </p:nvPicPr>
        <p:blipFill>
          <a:blip r:embed="rId5"/>
          <a:srcRect b="519"/>
          <a:stretch>
            <a:fillRect/>
          </a:stretch>
        </p:blipFill>
        <p:spPr>
          <a:xfrm>
            <a:off x="4427537" y="908050"/>
            <a:ext cx="4608513" cy="2736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Крупновогнещевий гематогенний туберкульоз</a:t>
            </a:r>
          </a:p>
        </p:txBody>
      </p:sp>
      <p:pic>
        <p:nvPicPr>
          <p:cNvPr id="145" name="Picture 5" descr="Picture 5"/>
          <p:cNvPicPr>
            <a:picLocks noChangeAspect="1"/>
          </p:cNvPicPr>
          <p:nvPr/>
        </p:nvPicPr>
        <p:blipFill>
          <a:blip r:embed="rId2"/>
          <a:srcRect t="9190"/>
          <a:stretch>
            <a:fillRect/>
          </a:stretch>
        </p:blipFill>
        <p:spPr>
          <a:xfrm>
            <a:off x="250825" y="904875"/>
            <a:ext cx="8713789" cy="5834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buSzTx/>
              <a:buNone/>
              <a:defRPr>
                <a:solidFill>
                  <a:srgbClr val="99FF66"/>
                </a:solidFill>
              </a:defRPr>
            </a:pPr>
            <a:r>
              <a:t>Туберкульоз - це хронічне інфекційне захворювання, яке викликається мікобактерією Коха</a:t>
            </a:r>
          </a:p>
          <a:p>
            <a:pPr algn="ctr">
              <a:buSzTx/>
              <a:buNone/>
              <a:defRPr>
                <a:solidFill>
                  <a:srgbClr val="99FF66"/>
                </a:solidFill>
              </a:defRPr>
            </a:pPr>
            <a:endParaRPr>
              <a:solidFill>
                <a:srgbClr val="00CC00"/>
              </a:solidFill>
            </a:endParaRPr>
          </a:p>
          <a:p>
            <a:pPr algn="ctr"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t>В Україні з 1995 року офіційно оголошено епідемію.  Триває до теперішнього часу</a:t>
            </a:r>
          </a:p>
          <a:p>
            <a:pPr algn="ctr"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t>(Більше 50 хворих на 100 тис населення)</a:t>
            </a:r>
          </a:p>
          <a:p>
            <a:pPr algn="ctr"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/>
          </a:p>
          <a:p>
            <a:pPr algn="ctr"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t>Найбільше хворих - у місцях позбавлення волі</a:t>
            </a:r>
          </a:p>
        </p:txBody>
      </p:sp>
      <p:sp>
        <p:nvSpPr>
          <p:cNvPr id="83" name="AutoShape 3"/>
          <p:cNvSpPr txBox="1">
            <a:spLocks noGrp="1"/>
          </p:cNvSpPr>
          <p:nvPr>
            <p:ph type="title"/>
          </p:nvPr>
        </p:nvSpPr>
        <p:spPr>
          <a:xfrm>
            <a:off x="2522256" y="153705"/>
            <a:ext cx="3956615" cy="69906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600">
                <a:solidFill>
                  <a:srgbClr val="A50021"/>
                </a:solidFill>
              </a:defRPr>
            </a:lvl1pPr>
          </a:lstStyle>
          <a:p>
            <a:r>
              <a:t>Актуальність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Туберкульозний лептоменінгіт</a:t>
            </a:r>
          </a:p>
        </p:txBody>
      </p:sp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908050"/>
            <a:ext cx="8281989" cy="5851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 defTabSz="621791">
              <a:defRPr sz="3264">
                <a:solidFill>
                  <a:srgbClr val="FF2600"/>
                </a:solidFill>
              </a:defRPr>
            </a:lvl1pPr>
          </a:lstStyle>
          <a:p>
            <a:r>
              <a:rPr dirty="0" err="1">
                <a:solidFill>
                  <a:srgbClr val="C00000"/>
                </a:solidFill>
              </a:rPr>
              <a:t>Первинний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туберкульоз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51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6"/>
            <a:ext cx="8642350" cy="557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r>
              <a:rPr dirty="0" err="1"/>
              <a:t>Лімфогенна</a:t>
            </a:r>
            <a:r>
              <a:rPr dirty="0"/>
              <a:t> </a:t>
            </a:r>
            <a:r>
              <a:rPr dirty="0" err="1"/>
              <a:t>форма</a:t>
            </a:r>
            <a:r>
              <a:rPr dirty="0"/>
              <a:t> </a:t>
            </a:r>
            <a:r>
              <a:rPr dirty="0" err="1"/>
              <a:t>прогресування</a:t>
            </a:r>
            <a:r>
              <a:rPr dirty="0"/>
              <a:t> (</a:t>
            </a:r>
            <a:r>
              <a:rPr dirty="0" err="1"/>
              <a:t>генералізація</a:t>
            </a:r>
            <a:r>
              <a:rPr dirty="0"/>
              <a:t> </a:t>
            </a:r>
            <a:r>
              <a:rPr dirty="0" err="1"/>
              <a:t>процесу</a:t>
            </a:r>
            <a:r>
              <a:rPr dirty="0"/>
              <a:t>)</a:t>
            </a:r>
          </a:p>
          <a:p>
            <a:pPr algn="ctr">
              <a:lnSpc>
                <a:spcPct val="9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endParaRPr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600">
                <a:solidFill>
                  <a:srgbClr val="FFFF00"/>
                </a:solidFill>
              </a:defRPr>
            </a:pPr>
            <a:r>
              <a:rPr dirty="0" err="1"/>
              <a:t>залучення</a:t>
            </a:r>
            <a:r>
              <a:rPr dirty="0"/>
              <a:t> в </a:t>
            </a: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специфічного</a:t>
            </a:r>
            <a:r>
              <a:rPr dirty="0"/>
              <a:t> </a:t>
            </a:r>
            <a:r>
              <a:rPr dirty="0" err="1"/>
              <a:t>запалення</a:t>
            </a:r>
            <a:r>
              <a:rPr dirty="0"/>
              <a:t> </a:t>
            </a:r>
            <a:r>
              <a:rPr dirty="0" err="1"/>
              <a:t>бронхіальних</a:t>
            </a:r>
            <a:r>
              <a:rPr dirty="0"/>
              <a:t>, </a:t>
            </a:r>
            <a:r>
              <a:rPr dirty="0" err="1"/>
              <a:t>біфуркаційних</a:t>
            </a:r>
            <a:r>
              <a:rPr dirty="0"/>
              <a:t>, </a:t>
            </a:r>
            <a:r>
              <a:rPr dirty="0" err="1"/>
              <a:t>навколотрахеальних</a:t>
            </a:r>
            <a:r>
              <a:rPr dirty="0"/>
              <a:t>, </a:t>
            </a:r>
            <a:r>
              <a:rPr dirty="0" err="1"/>
              <a:t>над</a:t>
            </a:r>
            <a:r>
              <a:rPr dirty="0"/>
              <a:t>- і </a:t>
            </a:r>
            <a:r>
              <a:rPr dirty="0" err="1"/>
              <a:t>підключичних</a:t>
            </a:r>
            <a:r>
              <a:rPr dirty="0"/>
              <a:t>, </a:t>
            </a:r>
            <a:r>
              <a:rPr dirty="0" err="1"/>
              <a:t>шийних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інших</a:t>
            </a:r>
            <a:r>
              <a:rPr dirty="0"/>
              <a:t> </a:t>
            </a:r>
            <a:r>
              <a:rPr dirty="0" err="1"/>
              <a:t>лімфатичних</a:t>
            </a:r>
            <a:r>
              <a:rPr dirty="0"/>
              <a:t> </a:t>
            </a:r>
            <a:r>
              <a:rPr dirty="0" err="1"/>
              <a:t>вузлів</a:t>
            </a:r>
            <a:r>
              <a:rPr dirty="0"/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особливо</a:t>
            </a:r>
            <a:r>
              <a:rPr dirty="0"/>
              <a:t> </a:t>
            </a:r>
            <a:r>
              <a:rPr dirty="0" err="1"/>
              <a:t>велике</a:t>
            </a:r>
            <a:r>
              <a:rPr dirty="0"/>
              <a:t> </a:t>
            </a:r>
            <a:r>
              <a:rPr dirty="0" err="1"/>
              <a:t>значення</a:t>
            </a:r>
            <a:r>
              <a:rPr dirty="0"/>
              <a:t> в </a:t>
            </a:r>
            <a:r>
              <a:rPr dirty="0" err="1"/>
              <a:t>клініці</a:t>
            </a:r>
            <a:r>
              <a:rPr dirty="0"/>
              <a:t> </a:t>
            </a:r>
            <a:r>
              <a:rPr dirty="0" err="1"/>
              <a:t>має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туберкульозний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бронхаденіт</a:t>
            </a:r>
            <a:r>
              <a:rPr dirty="0">
                <a:solidFill>
                  <a:srgbClr val="FF40FF"/>
                </a:solidFill>
              </a:rPr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700">
                <a:solidFill>
                  <a:srgbClr val="FF40FF"/>
                </a:solidFill>
              </a:defRPr>
            </a:pPr>
            <a:r>
              <a:rPr dirty="0"/>
              <a:t> </a:t>
            </a:r>
            <a:r>
              <a:rPr dirty="0" err="1"/>
              <a:t>Можливе</a:t>
            </a:r>
            <a:r>
              <a:rPr dirty="0"/>
              <a:t> </a:t>
            </a:r>
            <a:r>
              <a:rPr dirty="0" err="1"/>
              <a:t>утворення</a:t>
            </a:r>
            <a:r>
              <a:rPr dirty="0"/>
              <a:t> </a:t>
            </a:r>
            <a:r>
              <a:rPr dirty="0" err="1"/>
              <a:t>аденобронхіальних</a:t>
            </a:r>
            <a:r>
              <a:rPr dirty="0"/>
              <a:t> </a:t>
            </a:r>
            <a:r>
              <a:rPr dirty="0" err="1"/>
              <a:t>свищів</a:t>
            </a:r>
            <a:r>
              <a:rPr dirty="0"/>
              <a:t>, </a:t>
            </a:r>
            <a:r>
              <a:rPr dirty="0" err="1"/>
              <a:t>здавлення</a:t>
            </a:r>
            <a:r>
              <a:rPr dirty="0"/>
              <a:t> </a:t>
            </a:r>
            <a:r>
              <a:rPr dirty="0" err="1"/>
              <a:t>бронха</a:t>
            </a:r>
            <a:r>
              <a:rPr dirty="0"/>
              <a:t> </a:t>
            </a:r>
            <a:r>
              <a:rPr dirty="0" err="1"/>
              <a:t>збільшеними</a:t>
            </a:r>
            <a:r>
              <a:rPr dirty="0"/>
              <a:t> </a:t>
            </a:r>
            <a:r>
              <a:rPr dirty="0" err="1"/>
              <a:t>лімфатичними</a:t>
            </a:r>
            <a:r>
              <a:rPr dirty="0"/>
              <a:t> </a:t>
            </a:r>
            <a:r>
              <a:rPr dirty="0" err="1"/>
              <a:t>вузлами</a:t>
            </a:r>
            <a:r>
              <a:rPr dirty="0"/>
              <a:t>, </a:t>
            </a:r>
            <a:r>
              <a:rPr dirty="0" err="1"/>
              <a:t>що</a:t>
            </a:r>
            <a:r>
              <a:rPr dirty="0"/>
              <a:t> </a:t>
            </a:r>
            <a:r>
              <a:rPr dirty="0" err="1"/>
              <a:t>веде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розвитку</a:t>
            </a:r>
            <a:r>
              <a:rPr dirty="0"/>
              <a:t> </a:t>
            </a:r>
            <a:r>
              <a:rPr dirty="0" err="1"/>
              <a:t>вогнищ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ателектазу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пневмонії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бронхоектазів</a:t>
            </a:r>
            <a:endParaRPr dirty="0">
              <a:solidFill>
                <a:srgbClr val="FF40FF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Лімфатичні вузли при туберкульозу</a:t>
            </a:r>
          </a:p>
        </p:txBody>
      </p:sp>
      <p:pic>
        <p:nvPicPr>
          <p:cNvPr id="154" name="Picture 11" descr="Picture 11"/>
          <p:cNvPicPr>
            <a:picLocks noChangeAspect="1"/>
          </p:cNvPicPr>
          <p:nvPr/>
        </p:nvPicPr>
        <p:blipFill>
          <a:blip r:embed="rId2"/>
          <a:srcRect l="7673"/>
          <a:stretch>
            <a:fillRect/>
          </a:stretch>
        </p:blipFill>
        <p:spPr>
          <a:xfrm>
            <a:off x="4643437" y="908050"/>
            <a:ext cx="4392613" cy="583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14" descr="Picture 14"/>
          <p:cNvPicPr>
            <a:picLocks noChangeAspect="1"/>
          </p:cNvPicPr>
          <p:nvPr/>
        </p:nvPicPr>
        <p:blipFill>
          <a:blip r:embed="rId3"/>
          <a:srcRect r="6267"/>
          <a:stretch>
            <a:fillRect/>
          </a:stretch>
        </p:blipFill>
        <p:spPr>
          <a:xfrm>
            <a:off x="107949" y="3573462"/>
            <a:ext cx="4464051" cy="317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15" descr="Picture 15"/>
          <p:cNvPicPr>
            <a:picLocks noChangeAspect="1"/>
          </p:cNvPicPr>
          <p:nvPr/>
        </p:nvPicPr>
        <p:blipFill>
          <a:blip r:embed="rId4"/>
          <a:srcRect r="6267" b="17023"/>
          <a:stretch>
            <a:fillRect/>
          </a:stretch>
        </p:blipFill>
        <p:spPr>
          <a:xfrm>
            <a:off x="107949" y="908050"/>
            <a:ext cx="4464051" cy="2592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rPr dirty="0" err="1"/>
              <a:t>Лімфатичні</a:t>
            </a:r>
            <a:r>
              <a:rPr dirty="0"/>
              <a:t> </a:t>
            </a:r>
            <a:r>
              <a:rPr dirty="0" err="1"/>
              <a:t>вузли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туберкульоз</a:t>
            </a:r>
            <a:r>
              <a:rPr lang="uk-UA" dirty="0"/>
              <a:t>і</a:t>
            </a:r>
            <a:endParaRPr dirty="0"/>
          </a:p>
        </p:txBody>
      </p:sp>
      <p:pic>
        <p:nvPicPr>
          <p:cNvPr id="159" name="Picture 6" descr="Picture 6"/>
          <p:cNvPicPr>
            <a:picLocks noChangeAspect="1"/>
          </p:cNvPicPr>
          <p:nvPr/>
        </p:nvPicPr>
        <p:blipFill>
          <a:blip r:embed="rId2"/>
          <a:srcRect b="4147"/>
          <a:stretch>
            <a:fillRect/>
          </a:stretch>
        </p:blipFill>
        <p:spPr>
          <a:xfrm>
            <a:off x="107950" y="908050"/>
            <a:ext cx="4105275" cy="583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3"/>
          <a:srcRect t="8337" b="6505"/>
          <a:stretch>
            <a:fillRect/>
          </a:stretch>
        </p:blipFill>
        <p:spPr>
          <a:xfrm>
            <a:off x="4284662" y="3789362"/>
            <a:ext cx="4751388" cy="2951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2" y="908050"/>
            <a:ext cx="4751388" cy="2798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 defTabSz="621791">
              <a:defRPr sz="3264">
                <a:solidFill>
                  <a:srgbClr val="FF2600"/>
                </a:solidFill>
              </a:defRPr>
            </a:lvl1pPr>
          </a:lstStyle>
          <a:p>
            <a:r>
              <a:rPr dirty="0" err="1">
                <a:solidFill>
                  <a:srgbClr val="C00000"/>
                </a:solidFill>
              </a:rPr>
              <a:t>Первинний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туберкульоз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4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r>
              <a:rPr dirty="0" err="1"/>
              <a:t>Зріст</a:t>
            </a:r>
            <a:r>
              <a:rPr dirty="0"/>
              <a:t> </a:t>
            </a:r>
            <a:r>
              <a:rPr dirty="0" err="1"/>
              <a:t>первинного</a:t>
            </a:r>
            <a:r>
              <a:rPr dirty="0"/>
              <a:t> </a:t>
            </a:r>
            <a:r>
              <a:rPr dirty="0" err="1"/>
              <a:t>афекта</a:t>
            </a:r>
            <a:r>
              <a:rPr dirty="0"/>
              <a:t> : </a:t>
            </a:r>
          </a:p>
          <a:p>
            <a:pPr algn="ctr">
              <a:lnSpc>
                <a:spcPct val="90000"/>
              </a:lnSpc>
              <a:buSzTx/>
              <a:buNone/>
              <a:defRPr i="1">
                <a:solidFill>
                  <a:srgbClr val="FFFB00"/>
                </a:solidFill>
              </a:defRPr>
            </a:pPr>
            <a:r>
              <a:rPr dirty="0" err="1"/>
              <a:t>настає</a:t>
            </a:r>
            <a:r>
              <a:rPr dirty="0"/>
              <a:t> </a:t>
            </a:r>
            <a:r>
              <a:rPr dirty="0" err="1"/>
              <a:t>казеозний</a:t>
            </a:r>
            <a:r>
              <a:rPr dirty="0"/>
              <a:t> </a:t>
            </a:r>
            <a:r>
              <a:rPr dirty="0" err="1"/>
              <a:t>некроз</a:t>
            </a:r>
            <a:r>
              <a:rPr dirty="0"/>
              <a:t> </a:t>
            </a:r>
            <a:r>
              <a:rPr dirty="0" err="1"/>
              <a:t>зони</a:t>
            </a:r>
            <a:r>
              <a:rPr dirty="0"/>
              <a:t> </a:t>
            </a:r>
            <a:r>
              <a:rPr dirty="0" err="1"/>
              <a:t>перифокального</a:t>
            </a:r>
            <a:r>
              <a:rPr dirty="0"/>
              <a:t> </a:t>
            </a:r>
            <a:r>
              <a:rPr dirty="0" err="1"/>
              <a:t>запалення</a:t>
            </a:r>
            <a:r>
              <a:rPr dirty="0"/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збільшення</a:t>
            </a:r>
            <a:r>
              <a:rPr dirty="0"/>
              <a:t> </a:t>
            </a:r>
            <a:r>
              <a:rPr dirty="0" err="1"/>
              <a:t>площі</a:t>
            </a:r>
            <a:r>
              <a:rPr dirty="0"/>
              <a:t> </a:t>
            </a:r>
            <a:r>
              <a:rPr dirty="0" err="1"/>
              <a:t>казеоза</a:t>
            </a:r>
            <a:r>
              <a:rPr dirty="0"/>
              <a:t> </a:t>
            </a:r>
            <a:r>
              <a:rPr dirty="0" err="1"/>
              <a:t>веде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лобарної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казеозної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пневмонії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/>
              <a:t>- </a:t>
            </a:r>
            <a:r>
              <a:rPr dirty="0" err="1"/>
              <a:t>найважчої</a:t>
            </a:r>
            <a:r>
              <a:rPr dirty="0"/>
              <a:t> </a:t>
            </a:r>
            <a:r>
              <a:rPr dirty="0" err="1"/>
              <a:t>форми</a:t>
            </a:r>
            <a:r>
              <a:rPr dirty="0"/>
              <a:t> </a:t>
            </a:r>
            <a:r>
              <a:rPr dirty="0" err="1"/>
              <a:t>первинного</a:t>
            </a:r>
            <a:r>
              <a:rPr dirty="0"/>
              <a:t> </a:t>
            </a:r>
            <a:r>
              <a:rPr dirty="0" err="1"/>
              <a:t>туберкульозу</a:t>
            </a:r>
            <a:r>
              <a:rPr dirty="0"/>
              <a:t>, </a:t>
            </a:r>
            <a:r>
              <a:rPr dirty="0" err="1"/>
              <a:t>швидко</a:t>
            </a:r>
            <a:r>
              <a:rPr dirty="0"/>
              <a:t> </a:t>
            </a:r>
            <a:r>
              <a:rPr dirty="0" err="1"/>
              <a:t>закінчується</a:t>
            </a:r>
            <a:r>
              <a:rPr dirty="0"/>
              <a:t> </a:t>
            </a:r>
            <a:r>
              <a:rPr dirty="0" err="1"/>
              <a:t>смертю</a:t>
            </a:r>
            <a:r>
              <a:rPr dirty="0"/>
              <a:t> ( "</a:t>
            </a:r>
            <a:r>
              <a:rPr dirty="0" err="1">
                <a:solidFill>
                  <a:srgbClr val="FF2600"/>
                </a:solidFill>
              </a:rPr>
              <a:t>швидкоплинн</a:t>
            </a:r>
            <a:r>
              <a:rPr lang="uk-UA" dirty="0">
                <a:solidFill>
                  <a:srgbClr val="FF2600"/>
                </a:solidFill>
              </a:rPr>
              <a:t>а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сухот</a:t>
            </a:r>
            <a:r>
              <a:rPr lang="uk-UA" dirty="0">
                <a:solidFill>
                  <a:srgbClr val="FF2600"/>
                </a:solidFill>
              </a:rPr>
              <a:t>ка</a:t>
            </a:r>
            <a:r>
              <a:rPr dirty="0"/>
              <a:t>").</a:t>
            </a:r>
          </a:p>
          <a:p>
            <a:pPr marL="342899" indent="-342899" algn="just">
              <a:lnSpc>
                <a:spcPct val="90000"/>
              </a:lnSpc>
              <a:buClr>
                <a:srgbClr val="FF3300"/>
              </a:buClr>
              <a:buChar char="✦"/>
              <a:defRPr sz="2200">
                <a:solidFill>
                  <a:srgbClr val="FFFF00"/>
                </a:solidFill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розплавленні</a:t>
            </a:r>
            <a:r>
              <a:rPr dirty="0"/>
              <a:t> </a:t>
            </a:r>
            <a:r>
              <a:rPr dirty="0" err="1"/>
              <a:t>вогнища</a:t>
            </a:r>
            <a:r>
              <a:rPr dirty="0"/>
              <a:t> </a:t>
            </a:r>
            <a:r>
              <a:rPr dirty="0" err="1"/>
              <a:t>лобулярної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сегментарної</a:t>
            </a:r>
            <a:r>
              <a:rPr dirty="0"/>
              <a:t> </a:t>
            </a:r>
            <a:r>
              <a:rPr dirty="0" err="1"/>
              <a:t>казеозної</a:t>
            </a:r>
            <a:r>
              <a:rPr dirty="0"/>
              <a:t> </a:t>
            </a:r>
            <a:r>
              <a:rPr dirty="0" err="1"/>
              <a:t>пневмонії</a:t>
            </a:r>
            <a:r>
              <a:rPr dirty="0"/>
              <a:t> </a:t>
            </a:r>
            <a:r>
              <a:rPr dirty="0" err="1"/>
              <a:t>утворюється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первинна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легенева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каверна</a:t>
            </a:r>
            <a:r>
              <a:rPr dirty="0">
                <a:solidFill>
                  <a:srgbClr val="FF40FF"/>
                </a:solidFill>
              </a:rPr>
              <a:t>.</a:t>
            </a:r>
            <a:r>
              <a:rPr dirty="0"/>
              <a:t>  </a:t>
            </a: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набуває</a:t>
            </a:r>
            <a:r>
              <a:rPr dirty="0"/>
              <a:t> </a:t>
            </a:r>
            <a:r>
              <a:rPr dirty="0" err="1"/>
              <a:t>хронічного</a:t>
            </a:r>
            <a:r>
              <a:rPr dirty="0"/>
              <a:t> </a:t>
            </a:r>
            <a:r>
              <a:rPr dirty="0" err="1"/>
              <a:t>перебігу</a:t>
            </a:r>
            <a:r>
              <a:rPr dirty="0"/>
              <a:t>, </a:t>
            </a:r>
            <a:r>
              <a:rPr dirty="0" err="1"/>
              <a:t>розвивається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первинна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легенева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сухота</a:t>
            </a:r>
            <a:r>
              <a:rPr dirty="0">
                <a:solidFill>
                  <a:srgbClr val="FF40FF"/>
                </a:solidFill>
              </a:rPr>
              <a:t>,</a:t>
            </a:r>
            <a:r>
              <a:rPr dirty="0"/>
              <a:t> </a:t>
            </a:r>
            <a:r>
              <a:rPr dirty="0" err="1"/>
              <a:t>яка</a:t>
            </a:r>
            <a:r>
              <a:rPr dirty="0"/>
              <a:t> </a:t>
            </a:r>
            <a:r>
              <a:rPr dirty="0" err="1"/>
              <a:t>нагадує</a:t>
            </a:r>
            <a:r>
              <a:rPr dirty="0"/>
              <a:t> </a:t>
            </a:r>
            <a:r>
              <a:rPr dirty="0" err="1"/>
              <a:t>вторинний</a:t>
            </a:r>
            <a:r>
              <a:rPr dirty="0"/>
              <a:t> </a:t>
            </a:r>
            <a:r>
              <a:rPr dirty="0" err="1"/>
              <a:t>фіброзно-кавернозний</a:t>
            </a:r>
            <a:r>
              <a:rPr dirty="0"/>
              <a:t> </a:t>
            </a:r>
            <a:r>
              <a:rPr dirty="0" err="1"/>
              <a:t>туберкульоз</a:t>
            </a:r>
            <a:r>
              <a:rPr dirty="0"/>
              <a:t>, </a:t>
            </a:r>
            <a:r>
              <a:rPr dirty="0" err="1"/>
              <a:t>але</a:t>
            </a:r>
            <a:r>
              <a:rPr dirty="0"/>
              <a:t> </a:t>
            </a:r>
            <a:r>
              <a:rPr dirty="0" err="1"/>
              <a:t>відрізняється</a:t>
            </a:r>
            <a:r>
              <a:rPr dirty="0"/>
              <a:t> </a:t>
            </a:r>
            <a:r>
              <a:rPr dirty="0" err="1"/>
              <a:t>від</a:t>
            </a:r>
            <a:r>
              <a:rPr dirty="0"/>
              <a:t> </a:t>
            </a:r>
            <a:r>
              <a:rPr dirty="0" err="1"/>
              <a:t>нього</a:t>
            </a:r>
            <a:r>
              <a:rPr dirty="0"/>
              <a:t> </a:t>
            </a:r>
            <a:r>
              <a:rPr dirty="0" err="1"/>
              <a:t>наявністю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казеозного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бронхоаденіта</a:t>
            </a:r>
            <a:r>
              <a:rPr dirty="0">
                <a:solidFill>
                  <a:srgbClr val="FF40FF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Туберкульозна казеозна пневмонія </a:t>
            </a:r>
          </a:p>
        </p:txBody>
      </p:sp>
      <p:pic>
        <p:nvPicPr>
          <p:cNvPr id="1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981075"/>
            <a:ext cx="8640764" cy="5761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rPr dirty="0" err="1"/>
              <a:t>Туберкульозна</a:t>
            </a:r>
            <a:r>
              <a:rPr dirty="0"/>
              <a:t> </a:t>
            </a:r>
            <a:r>
              <a:rPr dirty="0" err="1"/>
              <a:t>пневмонія</a:t>
            </a:r>
            <a:r>
              <a:rPr dirty="0"/>
              <a:t>, </a:t>
            </a:r>
            <a:r>
              <a:rPr dirty="0" err="1"/>
              <a:t>каверни</a:t>
            </a:r>
            <a:endParaRPr dirty="0"/>
          </a:p>
        </p:txBody>
      </p:sp>
      <p:pic>
        <p:nvPicPr>
          <p:cNvPr id="170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836612"/>
            <a:ext cx="7620000" cy="584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Гематогенний туберкульоз</a:t>
            </a:r>
          </a:p>
        </p:txBody>
      </p:sp>
      <p:sp>
        <p:nvSpPr>
          <p:cNvPr id="173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50000"/>
              </a:lnSpc>
              <a:buClr>
                <a:srgbClr val="FF3300"/>
              </a:buClr>
              <a:buChar char="✦"/>
              <a:defRPr sz="2900">
                <a:solidFill>
                  <a:srgbClr val="FFFF00"/>
                </a:solidFill>
              </a:defRPr>
            </a:pPr>
            <a:r>
              <a:t>Генералізований гематогенний туберкульоз;</a:t>
            </a:r>
          </a:p>
          <a:p>
            <a:pPr>
              <a:lnSpc>
                <a:spcPct val="150000"/>
              </a:lnSpc>
              <a:buClr>
                <a:srgbClr val="FF3300"/>
              </a:buClr>
              <a:buChar char="✦"/>
              <a:defRPr sz="2900">
                <a:solidFill>
                  <a:srgbClr val="FFFF00"/>
                </a:solidFill>
              </a:defRPr>
            </a:pPr>
            <a:r>
              <a:t> Гематогенний туберкульоз з переважним ураженням </a:t>
            </a:r>
            <a:r>
              <a:rPr>
                <a:solidFill>
                  <a:srgbClr val="FF40FF"/>
                </a:solidFill>
              </a:rPr>
              <a:t>легень</a:t>
            </a:r>
          </a:p>
          <a:p>
            <a:pPr>
              <a:lnSpc>
                <a:spcPct val="150000"/>
              </a:lnSpc>
              <a:buClr>
                <a:srgbClr val="FF3300"/>
              </a:buClr>
              <a:buChar char="✦"/>
              <a:defRPr sz="2900">
                <a:solidFill>
                  <a:srgbClr val="FFFF00"/>
                </a:solidFill>
              </a:defRPr>
            </a:pPr>
            <a:r>
              <a:t> Гематогенний туберкульоз із переважними </a:t>
            </a:r>
            <a:r>
              <a:rPr>
                <a:solidFill>
                  <a:srgbClr val="FF40FF"/>
                </a:solidFill>
              </a:rPr>
              <a:t>позалегеневими ураженнями.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Гематогенний туберкульоз</a:t>
            </a:r>
          </a:p>
        </p:txBody>
      </p:sp>
      <p:sp>
        <p:nvSpPr>
          <p:cNvPr id="176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buSzTx/>
              <a:buNone/>
              <a:defRPr>
                <a:solidFill>
                  <a:srgbClr val="99FF66"/>
                </a:solidFill>
              </a:defRPr>
            </a:pPr>
            <a:r>
              <a:t>Генералізований - важка форма захворювання з рівномірним висипанням у багатьох органах туберкульозних горбків і вогнищ </a:t>
            </a:r>
          </a:p>
          <a:p>
            <a:pPr algn="just">
              <a:buClr>
                <a:srgbClr val="FF3300"/>
              </a:buClr>
              <a:buChar char="✦"/>
              <a:defRPr sz="2600" i="1">
                <a:solidFill>
                  <a:srgbClr val="FF99FF"/>
                </a:solidFill>
              </a:defRPr>
            </a:pPr>
            <a:r>
              <a:t>гострий туберкульозний сепсис - </a:t>
            </a:r>
            <a:r>
              <a:rPr>
                <a:solidFill>
                  <a:srgbClr val="FFFB00"/>
                </a:solidFill>
              </a:rPr>
              <a:t>у всіх органах формуються некротичні вогнища без проліферативної або зі слабко ексудативною реакцією</a:t>
            </a:r>
          </a:p>
          <a:p>
            <a:pPr algn="just">
              <a:buClr>
                <a:srgbClr val="FF3300"/>
              </a:buClr>
              <a:buChar char="✦"/>
              <a:defRPr sz="2600" i="1">
                <a:solidFill>
                  <a:srgbClr val="FF99FF"/>
                </a:solidFill>
              </a:defRPr>
            </a:pPr>
            <a:r>
              <a:t> гострий загальний міліарний туберкульоз </a:t>
            </a:r>
            <a:r>
              <a:rPr>
                <a:solidFill>
                  <a:srgbClr val="FFFB00"/>
                </a:solidFill>
              </a:rPr>
              <a:t>(часто розвивається туберкульозний менінгіт).</a:t>
            </a:r>
          </a:p>
          <a:p>
            <a:pPr algn="just">
              <a:buClr>
                <a:srgbClr val="FF3300"/>
              </a:buClr>
              <a:buChar char="✦"/>
              <a:defRPr sz="2600" i="1">
                <a:solidFill>
                  <a:srgbClr val="FF99FF"/>
                </a:solidFill>
              </a:defRPr>
            </a:pPr>
            <a:r>
              <a:t> гострий загальний крупновогнищевий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Селезінка прі туберкульозному сепсисі</a:t>
            </a:r>
          </a:p>
        </p:txBody>
      </p:sp>
      <p:pic>
        <p:nvPicPr>
          <p:cNvPr id="179" name="Picture 4" descr="Picture 4"/>
          <p:cNvPicPr>
            <a:picLocks noChangeAspect="1"/>
          </p:cNvPicPr>
          <p:nvPr/>
        </p:nvPicPr>
        <p:blipFill>
          <a:blip r:embed="rId2"/>
          <a:srcRect l="5667" t="12209" r="8207"/>
          <a:stretch>
            <a:fillRect/>
          </a:stretch>
        </p:blipFill>
        <p:spPr>
          <a:xfrm>
            <a:off x="395287" y="981074"/>
            <a:ext cx="8424864" cy="575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Мікобактерії туберкульозу</a:t>
            </a:r>
          </a:p>
        </p:txBody>
      </p:sp>
      <p:pic>
        <p:nvPicPr>
          <p:cNvPr id="8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4005262"/>
            <a:ext cx="2971800" cy="2736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3"/>
          <a:srcRect b="23583"/>
          <a:stretch>
            <a:fillRect/>
          </a:stretch>
        </p:blipFill>
        <p:spPr>
          <a:xfrm>
            <a:off x="4211637" y="1341438"/>
            <a:ext cx="4932363" cy="2592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11" descr="Picture 11"/>
          <p:cNvPicPr>
            <a:picLocks noChangeAspect="1"/>
          </p:cNvPicPr>
          <p:nvPr/>
        </p:nvPicPr>
        <p:blipFill>
          <a:blip r:embed="rId4"/>
          <a:srcRect t="2307" r="8927"/>
          <a:stretch>
            <a:fillRect/>
          </a:stretch>
        </p:blipFill>
        <p:spPr>
          <a:xfrm>
            <a:off x="7380288" y="4005262"/>
            <a:ext cx="1760538" cy="2736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12" descr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" y="1344612"/>
            <a:ext cx="4032250" cy="2601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icture 13" descr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" y="4005262"/>
            <a:ext cx="4152900" cy="2719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Гематогенний туберкульоз</a:t>
            </a:r>
          </a:p>
        </p:txBody>
      </p:sp>
      <p:sp>
        <p:nvSpPr>
          <p:cNvPr id="182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lnSpc>
                <a:spcPct val="80000"/>
              </a:lnSpc>
              <a:buSzTx/>
              <a:buNone/>
              <a:defRPr>
                <a:solidFill>
                  <a:srgbClr val="99FF66"/>
                </a:solidFill>
              </a:defRPr>
            </a:pPr>
            <a:r>
              <a:rPr dirty="0"/>
              <a:t>з </a:t>
            </a:r>
            <a:r>
              <a:rPr dirty="0" err="1"/>
              <a:t>переважним</a:t>
            </a:r>
            <a:r>
              <a:rPr dirty="0"/>
              <a:t> </a:t>
            </a:r>
            <a:r>
              <a:rPr dirty="0" err="1"/>
              <a:t>ураженням</a:t>
            </a:r>
            <a:r>
              <a:rPr dirty="0"/>
              <a:t> </a:t>
            </a:r>
            <a:r>
              <a:rPr dirty="0" err="1"/>
              <a:t>легень</a:t>
            </a:r>
            <a:endParaRPr sz="2400" dirty="0"/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 i="1">
                <a:solidFill>
                  <a:srgbClr val="FF99FF"/>
                </a:solidFill>
              </a:defRPr>
            </a:pPr>
            <a:r>
              <a:rPr dirty="0" err="1"/>
              <a:t>Гострий</a:t>
            </a:r>
            <a:r>
              <a:rPr dirty="0"/>
              <a:t> </a:t>
            </a:r>
            <a:r>
              <a:rPr dirty="0" err="1"/>
              <a:t>міліарний</a:t>
            </a:r>
            <a:r>
              <a:rPr dirty="0"/>
              <a:t> </a:t>
            </a:r>
            <a:r>
              <a:rPr dirty="0" err="1"/>
              <a:t>туберкульоз</a:t>
            </a:r>
            <a:r>
              <a:rPr dirty="0"/>
              <a:t> </a:t>
            </a:r>
            <a:r>
              <a:rPr dirty="0" err="1"/>
              <a:t>легень</a:t>
            </a:r>
            <a:r>
              <a:rPr dirty="0"/>
              <a:t> - </a:t>
            </a:r>
            <a:r>
              <a:rPr dirty="0" err="1">
                <a:solidFill>
                  <a:srgbClr val="FFFB00"/>
                </a:solidFill>
              </a:rPr>
              <a:t>зустрічається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рідко</a:t>
            </a:r>
            <a:r>
              <a:rPr dirty="0">
                <a:solidFill>
                  <a:srgbClr val="FFFB00"/>
                </a:solidFill>
              </a:rPr>
              <a:t>, </a:t>
            </a:r>
            <a:r>
              <a:rPr dirty="0" err="1">
                <a:solidFill>
                  <a:srgbClr val="FFFB00"/>
                </a:solidFill>
              </a:rPr>
              <a:t>закінчуючись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частіше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менінгітом</a:t>
            </a:r>
            <a:r>
              <a:rPr dirty="0">
                <a:solidFill>
                  <a:srgbClr val="FFFB00"/>
                </a:solidFill>
              </a:rPr>
              <a:t>.</a:t>
            </a: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 i="1">
                <a:solidFill>
                  <a:srgbClr val="FF99FF"/>
                </a:solidFill>
              </a:defRPr>
            </a:pPr>
            <a:endParaRPr lang="uk-UA" dirty="0"/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 i="1">
                <a:solidFill>
                  <a:srgbClr val="FF99FF"/>
                </a:solidFill>
              </a:defRPr>
            </a:pPr>
            <a:r>
              <a:rPr dirty="0" err="1"/>
              <a:t>Хронічний</a:t>
            </a:r>
            <a:r>
              <a:rPr dirty="0"/>
              <a:t> </a:t>
            </a:r>
            <a:r>
              <a:rPr dirty="0" err="1"/>
              <a:t>міліарний</a:t>
            </a:r>
            <a:r>
              <a:rPr dirty="0"/>
              <a:t> </a:t>
            </a:r>
            <a:r>
              <a:rPr dirty="0" err="1"/>
              <a:t>туберкульоз</a:t>
            </a:r>
            <a:r>
              <a:rPr dirty="0"/>
              <a:t> </a:t>
            </a:r>
            <a:r>
              <a:rPr dirty="0" err="1"/>
              <a:t>легень</a:t>
            </a:r>
            <a:r>
              <a:rPr dirty="0"/>
              <a:t> -</a:t>
            </a:r>
            <a:r>
              <a:rPr lang="uk-UA" dirty="0"/>
              <a:t> </a:t>
            </a:r>
            <a:r>
              <a:rPr dirty="0" err="1">
                <a:solidFill>
                  <a:srgbClr val="FFFB00"/>
                </a:solidFill>
              </a:rPr>
              <a:t>міліарні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горбки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рубцюються</a:t>
            </a:r>
            <a:r>
              <a:rPr dirty="0">
                <a:solidFill>
                  <a:srgbClr val="FFFB00"/>
                </a:solidFill>
              </a:rPr>
              <a:t>, </a:t>
            </a:r>
            <a:r>
              <a:rPr dirty="0" err="1">
                <a:solidFill>
                  <a:srgbClr val="FFFB00"/>
                </a:solidFill>
              </a:rPr>
              <a:t>розвивається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емфізема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легенів</a:t>
            </a:r>
            <a:r>
              <a:rPr dirty="0">
                <a:solidFill>
                  <a:srgbClr val="FFFB00"/>
                </a:solidFill>
              </a:rPr>
              <a:t>, </a:t>
            </a:r>
            <a:r>
              <a:rPr dirty="0" err="1">
                <a:solidFill>
                  <a:srgbClr val="FFFB00"/>
                </a:solidFill>
              </a:rPr>
              <a:t>гіпертрофія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правого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шлуночка</a:t>
            </a:r>
            <a:r>
              <a:rPr dirty="0">
                <a:solidFill>
                  <a:srgbClr val="FFFB00"/>
                </a:solidFill>
              </a:rPr>
              <a:t> (</a:t>
            </a:r>
            <a:r>
              <a:rPr dirty="0" err="1">
                <a:solidFill>
                  <a:srgbClr val="FFFB00"/>
                </a:solidFill>
              </a:rPr>
              <a:t>легеневе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серце</a:t>
            </a:r>
            <a:r>
              <a:rPr dirty="0">
                <a:solidFill>
                  <a:srgbClr val="FFFB00"/>
                </a:solidFill>
              </a:rPr>
              <a:t>).</a:t>
            </a: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 i="1">
                <a:solidFill>
                  <a:srgbClr val="FF99FF"/>
                </a:solidFill>
              </a:defRPr>
            </a:pPr>
            <a:r>
              <a:rPr dirty="0"/>
              <a:t> </a:t>
            </a:r>
            <a:endParaRPr lang="uk-UA" dirty="0"/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 i="1">
                <a:solidFill>
                  <a:srgbClr val="FF99FF"/>
                </a:solidFill>
              </a:defRPr>
            </a:pPr>
            <a:r>
              <a:rPr dirty="0" err="1"/>
              <a:t>Хронічний</a:t>
            </a:r>
            <a:r>
              <a:rPr dirty="0"/>
              <a:t> </a:t>
            </a:r>
            <a:r>
              <a:rPr dirty="0" err="1"/>
              <a:t>великовогнищевий</a:t>
            </a:r>
            <a:r>
              <a:rPr dirty="0"/>
              <a:t> </a:t>
            </a:r>
            <a:r>
              <a:rPr dirty="0" err="1">
                <a:solidFill>
                  <a:srgbClr val="FFFB00"/>
                </a:solidFill>
              </a:rPr>
              <a:t>або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гематогенно-дисемінований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туберкульоз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/>
              <a:t>легень</a:t>
            </a:r>
            <a:r>
              <a:rPr dirty="0"/>
              <a:t> -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зустрічається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тільки</a:t>
            </a:r>
            <a:r>
              <a:rPr dirty="0">
                <a:solidFill>
                  <a:srgbClr val="FFFB00"/>
                </a:solidFill>
              </a:rPr>
              <a:t> у </a:t>
            </a:r>
            <a:r>
              <a:rPr dirty="0" err="1">
                <a:solidFill>
                  <a:srgbClr val="FFFB00"/>
                </a:solidFill>
              </a:rPr>
              <a:t>дорослих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людей</a:t>
            </a:r>
            <a:r>
              <a:rPr dirty="0">
                <a:solidFill>
                  <a:srgbClr val="FFFB00"/>
                </a:solidFill>
              </a:rPr>
              <a:t>.</a:t>
            </a:r>
            <a:r>
              <a:rPr dirty="0"/>
              <a:t>  </a:t>
            </a:r>
            <a:r>
              <a:rPr dirty="0" err="1">
                <a:solidFill>
                  <a:srgbClr val="FFFB00"/>
                </a:solidFill>
              </a:rPr>
              <a:t>Для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нього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характерні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переважно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/>
              <a:t>кортікоплевральна</a:t>
            </a:r>
            <a:r>
              <a:rPr dirty="0"/>
              <a:t> </a:t>
            </a:r>
            <a:r>
              <a:rPr dirty="0" err="1"/>
              <a:t>локалізація</a:t>
            </a:r>
            <a:r>
              <a:rPr dirty="0"/>
              <a:t> </a:t>
            </a:r>
            <a:r>
              <a:rPr dirty="0" err="1"/>
              <a:t>вогнищ</a:t>
            </a:r>
            <a:r>
              <a:rPr dirty="0"/>
              <a:t> </a:t>
            </a:r>
            <a:r>
              <a:rPr dirty="0">
                <a:solidFill>
                  <a:srgbClr val="FFFB00"/>
                </a:solidFill>
              </a:rPr>
              <a:t>в </a:t>
            </a:r>
            <a:r>
              <a:rPr dirty="0" err="1">
                <a:solidFill>
                  <a:srgbClr val="FFFB00"/>
                </a:solidFill>
              </a:rPr>
              <a:t>обидвох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легенях</a:t>
            </a:r>
            <a:r>
              <a:rPr dirty="0"/>
              <a:t> і </a:t>
            </a:r>
            <a:r>
              <a:rPr dirty="0" err="1"/>
              <a:t>продуктивна</a:t>
            </a:r>
            <a:r>
              <a:rPr dirty="0"/>
              <a:t> </a:t>
            </a:r>
            <a:r>
              <a:rPr dirty="0" err="1"/>
              <a:t>тканинна</a:t>
            </a:r>
            <a:r>
              <a:rPr dirty="0"/>
              <a:t> </a:t>
            </a:r>
            <a:r>
              <a:rPr dirty="0" err="1"/>
              <a:t>реакція</a:t>
            </a:r>
            <a:r>
              <a:rPr dirty="0"/>
              <a:t>, </a:t>
            </a:r>
            <a:r>
              <a:rPr dirty="0" err="1">
                <a:solidFill>
                  <a:srgbClr val="FFFB00"/>
                </a:solidFill>
              </a:rPr>
              <a:t>розвиток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сітчастого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пневмосклерозу</a:t>
            </a:r>
            <a:r>
              <a:rPr dirty="0">
                <a:solidFill>
                  <a:srgbClr val="FFFB00"/>
                </a:solidFill>
              </a:rPr>
              <a:t>,</a:t>
            </a:r>
            <a:r>
              <a:rPr dirty="0"/>
              <a:t> </a:t>
            </a:r>
            <a:r>
              <a:rPr dirty="0" err="1"/>
              <a:t>емфіземи</a:t>
            </a:r>
            <a:r>
              <a:rPr dirty="0"/>
              <a:t>, </a:t>
            </a:r>
            <a:r>
              <a:rPr dirty="0" err="1"/>
              <a:t>легеневого</a:t>
            </a:r>
            <a:r>
              <a:rPr dirty="0"/>
              <a:t> </a:t>
            </a:r>
            <a:r>
              <a:rPr dirty="0" err="1"/>
              <a:t>серця</a:t>
            </a:r>
            <a:r>
              <a:rPr dirty="0"/>
              <a:t> </a:t>
            </a:r>
            <a:r>
              <a:rPr dirty="0">
                <a:solidFill>
                  <a:srgbClr val="FFFB00"/>
                </a:solidFill>
              </a:rPr>
              <a:t>і</a:t>
            </a:r>
            <a:r>
              <a:rPr dirty="0"/>
              <a:t> </a:t>
            </a:r>
            <a:r>
              <a:rPr dirty="0" err="1"/>
              <a:t>наявність</a:t>
            </a:r>
            <a:r>
              <a:rPr dirty="0"/>
              <a:t> </a:t>
            </a:r>
            <a:r>
              <a:rPr dirty="0" err="1"/>
              <a:t>позалегеневого</a:t>
            </a:r>
            <a:r>
              <a:rPr dirty="0"/>
              <a:t> </a:t>
            </a:r>
            <a:r>
              <a:rPr dirty="0" err="1">
                <a:solidFill>
                  <a:srgbClr val="FFFB00"/>
                </a:solidFill>
              </a:rPr>
              <a:t>туберкульозного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вогнища</a:t>
            </a:r>
            <a:r>
              <a:rPr dirty="0">
                <a:solidFill>
                  <a:srgbClr val="FFFB0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Гематогенний туберкульоз</a:t>
            </a:r>
          </a:p>
        </p:txBody>
      </p:sp>
      <p:sp>
        <p:nvSpPr>
          <p:cNvPr id="185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lnSpc>
                <a:spcPct val="8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r>
              <a:rPr dirty="0"/>
              <a:t>з </a:t>
            </a:r>
            <a:r>
              <a:rPr dirty="0" err="1"/>
              <a:t>переважними</a:t>
            </a:r>
            <a:r>
              <a:rPr dirty="0"/>
              <a:t> </a:t>
            </a:r>
            <a:r>
              <a:rPr dirty="0" err="1"/>
              <a:t>позалегеневими</a:t>
            </a:r>
            <a:r>
              <a:rPr dirty="0"/>
              <a:t> </a:t>
            </a:r>
            <a:r>
              <a:rPr dirty="0" err="1"/>
              <a:t>ураженнями</a:t>
            </a:r>
            <a:endParaRPr dirty="0"/>
          </a:p>
          <a:p>
            <a:pPr algn="ctr">
              <a:lnSpc>
                <a:spcPct val="8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endParaRPr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600"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виникає</a:t>
            </a:r>
            <a:r>
              <a:rPr dirty="0"/>
              <a:t> </a:t>
            </a:r>
            <a:r>
              <a:rPr dirty="0">
                <a:solidFill>
                  <a:srgbClr val="FF40FF"/>
                </a:solidFill>
              </a:rPr>
              <a:t>з </a:t>
            </a:r>
            <a:r>
              <a:rPr dirty="0" err="1">
                <a:solidFill>
                  <a:srgbClr val="FF40FF"/>
                </a:solidFill>
              </a:rPr>
              <a:t>вогнищ-відсівів</a:t>
            </a:r>
            <a:r>
              <a:rPr dirty="0"/>
              <a:t>, </a:t>
            </a:r>
            <a:r>
              <a:rPr dirty="0" err="1"/>
              <a:t>занесених</a:t>
            </a:r>
            <a:r>
              <a:rPr dirty="0"/>
              <a:t> в </a:t>
            </a:r>
            <a:r>
              <a:rPr dirty="0" err="1"/>
              <a:t>той</a:t>
            </a:r>
            <a:r>
              <a:rPr dirty="0"/>
              <a:t> </a:t>
            </a:r>
            <a:r>
              <a:rPr dirty="0" err="1"/>
              <a:t>чи</a:t>
            </a:r>
            <a:r>
              <a:rPr dirty="0"/>
              <a:t> </a:t>
            </a:r>
            <a:r>
              <a:rPr dirty="0" err="1"/>
              <a:t>інший</a:t>
            </a:r>
            <a:r>
              <a:rPr dirty="0"/>
              <a:t> </a:t>
            </a:r>
            <a:r>
              <a:rPr dirty="0" err="1"/>
              <a:t>орган</a:t>
            </a:r>
            <a:r>
              <a:rPr dirty="0"/>
              <a:t> </a:t>
            </a:r>
            <a:r>
              <a:rPr dirty="0" err="1"/>
              <a:t>гематогенним</a:t>
            </a:r>
            <a:r>
              <a:rPr dirty="0"/>
              <a:t> </a:t>
            </a:r>
            <a:r>
              <a:rPr dirty="0" err="1"/>
              <a:t>шляхом</a:t>
            </a:r>
            <a:r>
              <a:rPr dirty="0"/>
              <a:t> в </a:t>
            </a:r>
            <a:r>
              <a:rPr dirty="0" err="1"/>
              <a:t>періоді</a:t>
            </a:r>
            <a:r>
              <a:rPr dirty="0"/>
              <a:t> </a:t>
            </a:r>
            <a:r>
              <a:rPr dirty="0" err="1"/>
              <a:t>первинної</a:t>
            </a:r>
            <a:r>
              <a:rPr dirty="0"/>
              <a:t> </a:t>
            </a:r>
            <a:r>
              <a:rPr dirty="0" err="1"/>
              <a:t>інфекції</a:t>
            </a:r>
            <a:r>
              <a:rPr dirty="0"/>
              <a:t>.</a:t>
            </a:r>
          </a:p>
          <a:p>
            <a:pPr marL="0" indent="0">
              <a:lnSpc>
                <a:spcPct val="80000"/>
              </a:lnSpc>
              <a:buClr>
                <a:srgbClr val="FF3300"/>
              </a:buClr>
              <a:buNone/>
              <a:defRPr sz="2600">
                <a:solidFill>
                  <a:srgbClr val="FFFF00"/>
                </a:solidFill>
              </a:defRPr>
            </a:pPr>
            <a:r>
              <a:rPr dirty="0"/>
              <a:t> </a:t>
            </a:r>
            <a:endParaRPr lang="uk-UA" dirty="0"/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600">
                <a:solidFill>
                  <a:srgbClr val="FFFF00"/>
                </a:solidFill>
              </a:defRPr>
            </a:pPr>
            <a:r>
              <a:rPr dirty="0" err="1"/>
              <a:t>Уражаються</a:t>
            </a:r>
            <a:r>
              <a:rPr dirty="0"/>
              <a:t> </a:t>
            </a:r>
            <a:r>
              <a:rPr dirty="0" err="1"/>
              <a:t>переважно</a:t>
            </a:r>
            <a:r>
              <a:rPr dirty="0"/>
              <a:t> </a:t>
            </a:r>
            <a:r>
              <a:rPr dirty="0" err="1"/>
              <a:t>кістки</a:t>
            </a:r>
            <a:r>
              <a:rPr dirty="0"/>
              <a:t> </a:t>
            </a:r>
            <a:r>
              <a:rPr dirty="0" err="1"/>
              <a:t>скелета</a:t>
            </a:r>
            <a:r>
              <a:rPr dirty="0"/>
              <a:t> </a:t>
            </a:r>
            <a:r>
              <a:rPr dirty="0">
                <a:solidFill>
                  <a:srgbClr val="FF40FF"/>
                </a:solidFill>
              </a:rPr>
              <a:t>(</a:t>
            </a:r>
            <a:r>
              <a:rPr dirty="0" err="1">
                <a:solidFill>
                  <a:srgbClr val="FF40FF"/>
                </a:solidFill>
              </a:rPr>
              <a:t>кістково-суглобовий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туберкульоз</a:t>
            </a:r>
            <a:r>
              <a:rPr dirty="0">
                <a:solidFill>
                  <a:srgbClr val="FF40FF"/>
                </a:solidFill>
              </a:rPr>
              <a:t>) і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сечостатева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система</a:t>
            </a:r>
            <a:r>
              <a:rPr dirty="0">
                <a:solidFill>
                  <a:srgbClr val="FF40FF"/>
                </a:solidFill>
              </a:rPr>
              <a:t> (</a:t>
            </a:r>
            <a:r>
              <a:rPr dirty="0" err="1">
                <a:solidFill>
                  <a:srgbClr val="FF40FF"/>
                </a:solidFill>
              </a:rPr>
              <a:t>туберкульоз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нирок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статевих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органів</a:t>
            </a:r>
            <a:r>
              <a:rPr dirty="0">
                <a:solidFill>
                  <a:srgbClr val="FF40FF"/>
                </a:solidFill>
              </a:rPr>
              <a:t>), </a:t>
            </a:r>
            <a:r>
              <a:rPr dirty="0" err="1">
                <a:solidFill>
                  <a:srgbClr val="FF40FF"/>
                </a:solidFill>
              </a:rPr>
              <a:t>шкіра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та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інші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органи</a:t>
            </a:r>
            <a:r>
              <a:rPr dirty="0">
                <a:solidFill>
                  <a:srgbClr val="FF40FF"/>
                </a:solidFill>
              </a:rPr>
              <a:t>.</a:t>
            </a: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600">
                <a:solidFill>
                  <a:srgbClr val="FFFF00"/>
                </a:solidFill>
              </a:defRPr>
            </a:pPr>
            <a:endParaRPr lang="uk-UA" dirty="0"/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600">
                <a:solidFill>
                  <a:srgbClr val="FFFF00"/>
                </a:solidFill>
              </a:defRPr>
            </a:pPr>
            <a:r>
              <a:rPr dirty="0" err="1"/>
              <a:t>Розрізняють</a:t>
            </a:r>
            <a:r>
              <a:rPr dirty="0"/>
              <a:t> </a:t>
            </a:r>
            <a:r>
              <a:rPr dirty="0" err="1"/>
              <a:t>осередкову</a:t>
            </a:r>
            <a:r>
              <a:rPr dirty="0"/>
              <a:t> і </a:t>
            </a:r>
            <a:r>
              <a:rPr dirty="0" err="1"/>
              <a:t>деструктивну</a:t>
            </a:r>
            <a:r>
              <a:rPr dirty="0"/>
              <a:t> </a:t>
            </a:r>
            <a:r>
              <a:rPr dirty="0" err="1"/>
              <a:t>форми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можуть</a:t>
            </a:r>
            <a:r>
              <a:rPr dirty="0"/>
              <a:t> </a:t>
            </a:r>
            <a:r>
              <a:rPr dirty="0" err="1"/>
              <a:t>мати</a:t>
            </a:r>
            <a:r>
              <a:rPr dirty="0"/>
              <a:t> </a:t>
            </a:r>
            <a:r>
              <a:rPr dirty="0" err="1"/>
              <a:t>гострий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хронічний</a:t>
            </a:r>
            <a:r>
              <a:rPr dirty="0"/>
              <a:t> </a:t>
            </a:r>
            <a:r>
              <a:rPr dirty="0" err="1"/>
              <a:t>перебіг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 хребта</a:t>
            </a:r>
          </a:p>
        </p:txBody>
      </p:sp>
      <p:pic>
        <p:nvPicPr>
          <p:cNvPr id="18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889000"/>
            <a:ext cx="8785226" cy="5857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 тонкої кишки</a:t>
            </a:r>
          </a:p>
        </p:txBody>
      </p:sp>
      <p:pic>
        <p:nvPicPr>
          <p:cNvPr id="19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919162"/>
            <a:ext cx="8856663" cy="5821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 яєчка</a:t>
            </a:r>
          </a:p>
        </p:txBody>
      </p:sp>
      <p:pic>
        <p:nvPicPr>
          <p:cNvPr id="19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557337"/>
            <a:ext cx="3946525" cy="5170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0" y="908050"/>
            <a:ext cx="4886325" cy="5834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Туберкульозний перикардит</a:t>
            </a:r>
          </a:p>
        </p:txBody>
      </p:sp>
      <p:pic>
        <p:nvPicPr>
          <p:cNvPr id="19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7" y="908050"/>
            <a:ext cx="3816351" cy="583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908050"/>
            <a:ext cx="3867151" cy="5834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 наднирника</a:t>
            </a:r>
          </a:p>
        </p:txBody>
      </p:sp>
      <p:pic>
        <p:nvPicPr>
          <p:cNvPr id="20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984250"/>
            <a:ext cx="8928100" cy="572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Туберкульозні вогища в мозку</a:t>
            </a:r>
          </a:p>
        </p:txBody>
      </p:sp>
      <p:pic>
        <p:nvPicPr>
          <p:cNvPr id="205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908050"/>
            <a:ext cx="6769100" cy="5794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700755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Вторинний туберкульоз</a:t>
            </a:r>
          </a:p>
        </p:txBody>
      </p:sp>
      <p:sp>
        <p:nvSpPr>
          <p:cNvPr id="208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r>
              <a:rPr dirty="0" err="1"/>
              <a:t>Вторинний</a:t>
            </a:r>
            <a:r>
              <a:rPr dirty="0"/>
              <a:t> (</a:t>
            </a:r>
            <a:r>
              <a:rPr dirty="0" err="1"/>
              <a:t>реінфекційний</a:t>
            </a:r>
            <a:r>
              <a:rPr dirty="0"/>
              <a:t>) </a:t>
            </a:r>
            <a:r>
              <a:rPr dirty="0" err="1"/>
              <a:t>туберкульоз</a:t>
            </a:r>
            <a:r>
              <a:rPr dirty="0"/>
              <a:t> </a:t>
            </a:r>
            <a:r>
              <a:rPr dirty="0" err="1"/>
              <a:t>розвивається</a:t>
            </a:r>
            <a:r>
              <a:rPr dirty="0"/>
              <a:t>, </a:t>
            </a:r>
            <a:r>
              <a:rPr dirty="0" err="1"/>
              <a:t>як</a:t>
            </a:r>
            <a:r>
              <a:rPr dirty="0"/>
              <a:t> </a:t>
            </a:r>
            <a:r>
              <a:rPr dirty="0" err="1"/>
              <a:t>правило</a:t>
            </a:r>
            <a:r>
              <a:rPr dirty="0"/>
              <a:t>, у </a:t>
            </a:r>
            <a:r>
              <a:rPr dirty="0" err="1"/>
              <a:t>дорослих</a:t>
            </a:r>
            <a:r>
              <a:rPr dirty="0"/>
              <a:t>, </a:t>
            </a:r>
            <a:r>
              <a:rPr lang="uk-UA" dirty="0"/>
              <a:t>що </a:t>
            </a:r>
            <a:endParaRPr dirty="0"/>
          </a:p>
          <a:p>
            <a:pPr algn="ctr">
              <a:lnSpc>
                <a:spcPct val="9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r>
              <a:rPr dirty="0" err="1"/>
              <a:t>перенес</a:t>
            </a:r>
            <a:r>
              <a:rPr lang="uk-UA" dirty="0" err="1"/>
              <a:t>ли</a:t>
            </a:r>
            <a:r>
              <a:rPr dirty="0"/>
              <a:t> </a:t>
            </a:r>
            <a:r>
              <a:rPr dirty="0" err="1"/>
              <a:t>раніше</a:t>
            </a:r>
            <a:r>
              <a:rPr dirty="0"/>
              <a:t> </a:t>
            </a:r>
            <a:r>
              <a:rPr dirty="0" err="1"/>
              <a:t>первинну</a:t>
            </a:r>
            <a:r>
              <a:rPr dirty="0"/>
              <a:t> </a:t>
            </a:r>
            <a:r>
              <a:rPr dirty="0" err="1"/>
              <a:t>інфекцію</a:t>
            </a:r>
            <a:r>
              <a:rPr dirty="0"/>
              <a:t>.</a:t>
            </a:r>
          </a:p>
          <a:p>
            <a:pPr algn="ctr">
              <a:lnSpc>
                <a:spcPct val="9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r>
              <a:rPr dirty="0"/>
              <a:t> </a:t>
            </a:r>
          </a:p>
          <a:p>
            <a:pPr>
              <a:lnSpc>
                <a:spcPct val="90000"/>
              </a:lnSpc>
              <a:buClr>
                <a:srgbClr val="FF3300"/>
              </a:buClr>
              <a:buChar char="✦"/>
              <a:defRPr>
                <a:solidFill>
                  <a:srgbClr val="FFFF00"/>
                </a:solidFill>
              </a:defRPr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нього</a:t>
            </a:r>
            <a:r>
              <a:rPr dirty="0"/>
              <a:t> </a:t>
            </a:r>
            <a:r>
              <a:rPr dirty="0" err="1"/>
              <a:t>характерні</a:t>
            </a:r>
            <a:r>
              <a:rPr dirty="0"/>
              <a:t> </a:t>
            </a:r>
            <a:r>
              <a:rPr dirty="0" err="1"/>
              <a:t>вибірково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легенева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локалізація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процесу</a:t>
            </a:r>
            <a:r>
              <a:rPr dirty="0">
                <a:solidFill>
                  <a:srgbClr val="FF40FF"/>
                </a:solidFill>
              </a:rPr>
              <a:t>;</a:t>
            </a:r>
          </a:p>
          <a:p>
            <a:pPr>
              <a:lnSpc>
                <a:spcPct val="90000"/>
              </a:lnSpc>
              <a:buClr>
                <a:srgbClr val="FF3300"/>
              </a:buClr>
              <a:buChar char="✦"/>
              <a:defRPr>
                <a:solidFill>
                  <a:srgbClr val="FFFF00"/>
                </a:solidFill>
              </a:defRPr>
            </a:pPr>
            <a:endParaRPr lang="uk-UA" dirty="0"/>
          </a:p>
          <a:p>
            <a:pPr>
              <a:lnSpc>
                <a:spcPct val="90000"/>
              </a:lnSpc>
              <a:buClr>
                <a:srgbClr val="FF3300"/>
              </a:buClr>
              <a:buChar char="✦"/>
              <a:defRPr>
                <a:solidFill>
                  <a:srgbClr val="FFFF00"/>
                </a:solidFill>
              </a:defRPr>
            </a:pPr>
            <a:r>
              <a:rPr dirty="0" err="1"/>
              <a:t>контактне</a:t>
            </a:r>
            <a:r>
              <a:rPr dirty="0"/>
              <a:t> і </a:t>
            </a:r>
            <a:r>
              <a:rPr dirty="0" err="1">
                <a:solidFill>
                  <a:srgbClr val="FF40FF"/>
                </a:solidFill>
              </a:rPr>
              <a:t>інтраканалікулярне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поширення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/>
              <a:t>(</a:t>
            </a:r>
            <a:r>
              <a:rPr dirty="0" err="1"/>
              <a:t>бронхіальне</a:t>
            </a:r>
            <a:r>
              <a:rPr dirty="0"/>
              <a:t> </a:t>
            </a:r>
            <a:r>
              <a:rPr dirty="0" err="1"/>
              <a:t>дерево</a:t>
            </a:r>
            <a:r>
              <a:rPr dirty="0"/>
              <a:t>, </a:t>
            </a:r>
            <a:r>
              <a:rPr dirty="0" err="1"/>
              <a:t>шлунково-кишковий</a:t>
            </a:r>
            <a:r>
              <a:rPr dirty="0"/>
              <a:t> </a:t>
            </a:r>
            <a:r>
              <a:rPr dirty="0" err="1"/>
              <a:t>тракт</a:t>
            </a:r>
            <a:r>
              <a:rPr dirty="0"/>
              <a:t>);</a:t>
            </a:r>
          </a:p>
          <a:p>
            <a:pPr>
              <a:lnSpc>
                <a:spcPct val="90000"/>
              </a:lnSpc>
              <a:buClr>
                <a:srgbClr val="FF3300"/>
              </a:buClr>
              <a:buChar char="✦"/>
              <a:defRPr>
                <a:solidFill>
                  <a:srgbClr val="FFFF00"/>
                </a:solidFill>
              </a:defRPr>
            </a:pPr>
            <a:endParaRPr lang="uk-UA" dirty="0"/>
          </a:p>
          <a:p>
            <a:pPr>
              <a:lnSpc>
                <a:spcPct val="90000"/>
              </a:lnSpc>
              <a:buClr>
                <a:srgbClr val="FF3300"/>
              </a:buClr>
              <a:buChar char="✦"/>
              <a:defRPr>
                <a:solidFill>
                  <a:srgbClr val="FFFF00"/>
                </a:solidFill>
              </a:defRPr>
            </a:pPr>
            <a:r>
              <a:rPr dirty="0" err="1"/>
              <a:t>зміна</a:t>
            </a:r>
            <a:r>
              <a:rPr dirty="0"/>
              <a:t> </a:t>
            </a:r>
            <a:r>
              <a:rPr dirty="0" err="1"/>
              <a:t>клініко-морфологічних</a:t>
            </a:r>
            <a:r>
              <a:rPr dirty="0"/>
              <a:t> </a:t>
            </a:r>
            <a:r>
              <a:rPr dirty="0" err="1"/>
              <a:t>форм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є </a:t>
            </a:r>
            <a:r>
              <a:rPr dirty="0" err="1"/>
              <a:t>фазами</a:t>
            </a:r>
            <a:r>
              <a:rPr dirty="0"/>
              <a:t> </a:t>
            </a:r>
            <a:r>
              <a:rPr dirty="0" err="1"/>
              <a:t>туберкульозного</a:t>
            </a:r>
            <a:r>
              <a:rPr dirty="0"/>
              <a:t> </a:t>
            </a:r>
            <a:r>
              <a:rPr dirty="0" err="1"/>
              <a:t>процесу</a:t>
            </a:r>
            <a:r>
              <a:rPr dirty="0"/>
              <a:t> в </a:t>
            </a:r>
            <a:r>
              <a:rPr dirty="0" err="1"/>
              <a:t>легенях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Вторинний туберкульоз</a:t>
            </a:r>
          </a:p>
        </p:txBody>
      </p:sp>
      <p:sp>
        <p:nvSpPr>
          <p:cNvPr id="211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50937"/>
            <a:ext cx="8642351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r>
              <a:t>Розрізняють вісім форм вторинного туберкульозу, кожна з яких</a:t>
            </a:r>
          </a:p>
          <a:p>
            <a:pPr algn="ctr">
              <a:lnSpc>
                <a:spcPct val="90000"/>
              </a:lnSpc>
              <a:buSzTx/>
              <a:buNone/>
              <a:defRPr i="1">
                <a:solidFill>
                  <a:srgbClr val="99FF66"/>
                </a:solidFill>
              </a:defRPr>
            </a:pPr>
            <a:r>
              <a:t> є подальшим розвитком попередньої форми-фази:</a:t>
            </a:r>
          </a:p>
          <a:p>
            <a:pPr algn="just">
              <a:lnSpc>
                <a:spcPct val="90000"/>
              </a:lnSpc>
              <a:defRPr i="1">
                <a:solidFill>
                  <a:srgbClr val="FFFF00"/>
                </a:solidFill>
              </a:defRPr>
            </a:pPr>
            <a:r>
              <a:t>1) гострий вогнищевий;</a:t>
            </a:r>
          </a:p>
          <a:p>
            <a:pPr algn="just">
              <a:lnSpc>
                <a:spcPct val="90000"/>
              </a:lnSpc>
              <a:defRPr i="1">
                <a:solidFill>
                  <a:srgbClr val="FFFF00"/>
                </a:solidFill>
              </a:defRPr>
            </a:pPr>
            <a:r>
              <a:t>2) фіброзно-вогнищевий;</a:t>
            </a:r>
          </a:p>
          <a:p>
            <a:pPr algn="just">
              <a:lnSpc>
                <a:spcPct val="90000"/>
              </a:lnSpc>
              <a:defRPr i="1">
                <a:solidFill>
                  <a:srgbClr val="FFFF00"/>
                </a:solidFill>
              </a:defRPr>
            </a:pPr>
            <a:r>
              <a:t>3) інфільтративний;</a:t>
            </a:r>
          </a:p>
          <a:p>
            <a:pPr algn="just">
              <a:lnSpc>
                <a:spcPct val="90000"/>
              </a:lnSpc>
              <a:defRPr i="1">
                <a:solidFill>
                  <a:srgbClr val="FFFF00"/>
                </a:solidFill>
              </a:defRPr>
            </a:pPr>
            <a:r>
              <a:t>4) туберкулома;</a:t>
            </a:r>
          </a:p>
          <a:p>
            <a:pPr algn="just">
              <a:lnSpc>
                <a:spcPct val="90000"/>
              </a:lnSpc>
              <a:defRPr i="1">
                <a:solidFill>
                  <a:srgbClr val="FFFF00"/>
                </a:solidFill>
              </a:defRPr>
            </a:pPr>
            <a:r>
              <a:t>5) казеозна пневмонія;</a:t>
            </a:r>
          </a:p>
          <a:p>
            <a:pPr algn="just">
              <a:lnSpc>
                <a:spcPct val="90000"/>
              </a:lnSpc>
              <a:defRPr i="1">
                <a:solidFill>
                  <a:srgbClr val="FFFF00"/>
                </a:solidFill>
              </a:defRPr>
            </a:pPr>
            <a:r>
              <a:t>6) гострий кавернозний;</a:t>
            </a:r>
          </a:p>
          <a:p>
            <a:pPr algn="just">
              <a:lnSpc>
                <a:spcPct val="90000"/>
              </a:lnSpc>
              <a:defRPr i="1">
                <a:solidFill>
                  <a:srgbClr val="FFFF00"/>
                </a:solidFill>
              </a:defRPr>
            </a:pPr>
            <a:r>
              <a:t>7) фіброзно-кавернозний;</a:t>
            </a:r>
          </a:p>
          <a:p>
            <a:pPr algn="just">
              <a:lnSpc>
                <a:spcPct val="90000"/>
              </a:lnSpc>
              <a:defRPr i="1">
                <a:solidFill>
                  <a:srgbClr val="FFFF00"/>
                </a:solidFill>
              </a:defRPr>
            </a:pPr>
            <a:r>
              <a:t> 8) циротичний;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2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buSzTx/>
              <a:buNone/>
              <a:defRPr>
                <a:solidFill>
                  <a:srgbClr val="99FF66"/>
                </a:solidFill>
              </a:defRPr>
            </a:pPr>
            <a:r>
              <a:rPr dirty="0" err="1"/>
              <a:t>Вхідні</a:t>
            </a:r>
            <a:r>
              <a:rPr dirty="0"/>
              <a:t> </a:t>
            </a:r>
            <a:r>
              <a:rPr dirty="0" err="1"/>
              <a:t>ворота</a:t>
            </a:r>
            <a:r>
              <a:rPr dirty="0"/>
              <a:t> - </a:t>
            </a:r>
            <a:r>
              <a:rPr dirty="0" err="1"/>
              <a:t>дихальні</a:t>
            </a:r>
            <a:r>
              <a:rPr dirty="0"/>
              <a:t> </a:t>
            </a:r>
            <a:r>
              <a:rPr dirty="0" err="1"/>
              <a:t>шляхи</a:t>
            </a:r>
            <a:r>
              <a:rPr dirty="0"/>
              <a:t> і ШКТ</a:t>
            </a:r>
          </a:p>
          <a:p>
            <a:pPr algn="ctr">
              <a:buSzTx/>
              <a:buNone/>
              <a:defRPr>
                <a:solidFill>
                  <a:srgbClr val="99FF66"/>
                </a:solidFill>
              </a:defRPr>
            </a:pPr>
            <a:endParaRPr dirty="0"/>
          </a:p>
          <a:p>
            <a:pPr algn="ctr">
              <a:buSzTx/>
              <a:buNone/>
              <a:defRPr>
                <a:solidFill>
                  <a:srgbClr val="FF99FF"/>
                </a:solidFill>
              </a:defRPr>
            </a:pPr>
            <a:r>
              <a:rPr dirty="0" err="1"/>
              <a:t>Первинний</a:t>
            </a:r>
            <a:r>
              <a:rPr dirty="0"/>
              <a:t> </a:t>
            </a:r>
            <a:r>
              <a:rPr dirty="0" err="1"/>
              <a:t>туберкульозний</a:t>
            </a:r>
            <a:r>
              <a:rPr dirty="0"/>
              <a:t> </a:t>
            </a:r>
            <a:r>
              <a:rPr dirty="0" err="1"/>
              <a:t>комплекс</a:t>
            </a:r>
            <a:r>
              <a:rPr dirty="0"/>
              <a:t>:</a:t>
            </a:r>
          </a:p>
          <a:p>
            <a:pPr algn="ctr">
              <a:buSzTx/>
              <a:buNone/>
              <a:defRPr>
                <a:solidFill>
                  <a:srgbClr val="FF99FF"/>
                </a:solidFill>
              </a:defRPr>
            </a:pPr>
            <a:endParaRPr dirty="0"/>
          </a:p>
          <a:p>
            <a:pPr algn="ctr">
              <a:buSzTx/>
              <a:buNone/>
              <a:defRPr>
                <a:solidFill>
                  <a:srgbClr val="FF99FF"/>
                </a:solidFill>
              </a:defRPr>
            </a:pPr>
            <a:endParaRPr dirty="0"/>
          </a:p>
          <a:p>
            <a:pPr algn="ctr">
              <a:buSzTx/>
              <a:buNone/>
              <a:defRPr>
                <a:solidFill>
                  <a:srgbClr val="FFFF00"/>
                </a:solidFill>
              </a:defRPr>
            </a:pPr>
            <a:r>
              <a:rPr dirty="0" err="1"/>
              <a:t>Первинний</a:t>
            </a:r>
            <a:r>
              <a:rPr dirty="0"/>
              <a:t> </a:t>
            </a:r>
            <a:r>
              <a:rPr dirty="0" err="1"/>
              <a:t>туберкульозний</a:t>
            </a:r>
            <a:r>
              <a:rPr dirty="0"/>
              <a:t> </a:t>
            </a:r>
            <a:r>
              <a:rPr dirty="0" err="1"/>
              <a:t>афект</a:t>
            </a:r>
            <a:endParaRPr dirty="0"/>
          </a:p>
          <a:p>
            <a:pPr algn="ctr">
              <a:buSzTx/>
              <a:buNone/>
              <a:defRPr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Туберкульозний</a:t>
            </a:r>
            <a:r>
              <a:rPr dirty="0"/>
              <a:t> </a:t>
            </a:r>
            <a:r>
              <a:rPr dirty="0" err="1"/>
              <a:t>лимфанг</a:t>
            </a:r>
            <a:r>
              <a:rPr lang="uk-UA" dirty="0"/>
              <a:t>і</a:t>
            </a:r>
            <a:r>
              <a:rPr dirty="0"/>
              <a:t>т</a:t>
            </a:r>
          </a:p>
          <a:p>
            <a:pPr algn="ctr">
              <a:buSzTx/>
              <a:buNone/>
              <a:defRPr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Туберкульозний</a:t>
            </a:r>
            <a:r>
              <a:rPr dirty="0"/>
              <a:t> </a:t>
            </a:r>
            <a:r>
              <a:rPr dirty="0" err="1"/>
              <a:t>лімфаденіт</a:t>
            </a:r>
            <a:endParaRPr dirty="0"/>
          </a:p>
        </p:txBody>
      </p:sp>
      <p:sp>
        <p:nvSpPr>
          <p:cNvPr id="93" name="AutoShape 3"/>
          <p:cNvSpPr txBox="1">
            <a:spLocks noGrp="1"/>
          </p:cNvSpPr>
          <p:nvPr>
            <p:ph type="title"/>
          </p:nvPr>
        </p:nvSpPr>
        <p:spPr>
          <a:xfrm>
            <a:off x="506130" y="153705"/>
            <a:ext cx="8153966" cy="69906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  <a:effectLst>
            <a:reflection stA="50000" endPos="40000" dir="5400000" sy="-100000" algn="bl" rotWithShape="0"/>
          </a:effectLst>
        </p:spPr>
        <p:txBody>
          <a:bodyPr/>
          <a:lstStyle>
            <a:lvl1pPr algn="ctr">
              <a:defRPr sz="3600">
                <a:solidFill>
                  <a:srgbClr val="A50021"/>
                </a:solidFill>
              </a:defRPr>
            </a:lvl1pPr>
          </a:lstStyle>
          <a:p>
            <a:r>
              <a:t>Первинне інфікування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Гострий вогнищевий </a:t>
            </a:r>
          </a:p>
        </p:txBody>
      </p:sp>
      <p:sp>
        <p:nvSpPr>
          <p:cNvPr id="214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268759"/>
            <a:ext cx="8642350" cy="52558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 i="1">
                <a:solidFill>
                  <a:srgbClr val="FFFF00"/>
                </a:solidFill>
              </a:defRPr>
            </a:pPr>
            <a:endParaRPr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 i="1">
                <a:solidFill>
                  <a:srgbClr val="FFFF00"/>
                </a:solidFill>
              </a:defRPr>
            </a:pPr>
            <a:r>
              <a:rPr dirty="0" err="1"/>
              <a:t>характеризується</a:t>
            </a:r>
            <a:r>
              <a:rPr dirty="0"/>
              <a:t> </a:t>
            </a:r>
            <a:r>
              <a:rPr dirty="0" err="1"/>
              <a:t>наявністю</a:t>
            </a:r>
            <a:r>
              <a:rPr dirty="0"/>
              <a:t> в I і II </a:t>
            </a:r>
            <a:r>
              <a:rPr dirty="0" err="1"/>
              <a:t>сегментах</a:t>
            </a:r>
            <a:r>
              <a:rPr dirty="0"/>
              <a:t> </a:t>
            </a:r>
            <a:r>
              <a:rPr dirty="0" err="1"/>
              <a:t>правої</a:t>
            </a:r>
            <a:r>
              <a:rPr dirty="0"/>
              <a:t> (</a:t>
            </a:r>
            <a:r>
              <a:rPr dirty="0" err="1"/>
              <a:t>рідше</a:t>
            </a:r>
            <a:r>
              <a:rPr dirty="0"/>
              <a:t> </a:t>
            </a:r>
            <a:r>
              <a:rPr dirty="0" err="1"/>
              <a:t>лівої</a:t>
            </a:r>
            <a:r>
              <a:rPr dirty="0"/>
              <a:t>) </a:t>
            </a:r>
            <a:r>
              <a:rPr dirty="0" err="1"/>
              <a:t>легкнь</a:t>
            </a:r>
            <a:r>
              <a:rPr dirty="0"/>
              <a:t> </a:t>
            </a:r>
            <a:r>
              <a:rPr dirty="0" err="1"/>
              <a:t>одного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двох</a:t>
            </a:r>
            <a:r>
              <a:rPr dirty="0"/>
              <a:t> </a:t>
            </a:r>
            <a:r>
              <a:rPr dirty="0" err="1"/>
              <a:t>вогнищ</a:t>
            </a:r>
            <a:r>
              <a:rPr dirty="0"/>
              <a:t>.  </a:t>
            </a:r>
            <a:r>
              <a:rPr dirty="0" err="1"/>
              <a:t>Вони</a:t>
            </a:r>
            <a:r>
              <a:rPr dirty="0"/>
              <a:t> </a:t>
            </a:r>
            <a:r>
              <a:rPr dirty="0" err="1"/>
              <a:t>отримали</a:t>
            </a:r>
            <a:r>
              <a:rPr dirty="0"/>
              <a:t> </a:t>
            </a:r>
            <a:r>
              <a:rPr dirty="0" err="1"/>
              <a:t>назву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осередків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реінфектів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Абрикосова</a:t>
            </a:r>
            <a:r>
              <a:rPr dirty="0">
                <a:solidFill>
                  <a:srgbClr val="FF2600"/>
                </a:solidFill>
              </a:rPr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 i="1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 i="1">
                <a:solidFill>
                  <a:srgbClr val="FFFF00"/>
                </a:solidFill>
              </a:defRPr>
            </a:pPr>
            <a:r>
              <a:rPr dirty="0" err="1"/>
              <a:t>Надалі</a:t>
            </a:r>
            <a:r>
              <a:rPr dirty="0"/>
              <a:t> </a:t>
            </a:r>
            <a:r>
              <a:rPr dirty="0" err="1"/>
              <a:t>розвивається</a:t>
            </a:r>
            <a:r>
              <a:rPr dirty="0"/>
              <a:t> </a:t>
            </a:r>
            <a:r>
              <a:rPr dirty="0" err="1"/>
              <a:t>ацинозна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лобулярна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творожиста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бронхопневмонія</a:t>
            </a:r>
            <a:r>
              <a:rPr dirty="0">
                <a:solidFill>
                  <a:srgbClr val="FF40FF"/>
                </a:solidFill>
              </a:rPr>
              <a:t>,</a:t>
            </a:r>
            <a:r>
              <a:rPr dirty="0"/>
              <a:t> </a:t>
            </a:r>
            <a:r>
              <a:rPr dirty="0" err="1"/>
              <a:t>навколо</a:t>
            </a:r>
            <a:r>
              <a:rPr dirty="0"/>
              <a:t> </a:t>
            </a:r>
            <a:r>
              <a:rPr dirty="0" err="1"/>
              <a:t>якої</a:t>
            </a:r>
            <a:r>
              <a:rPr dirty="0"/>
              <a:t> </a:t>
            </a:r>
            <a:r>
              <a:rPr dirty="0" err="1"/>
              <a:t>швидко</a:t>
            </a:r>
            <a:r>
              <a:rPr dirty="0"/>
              <a:t> </a:t>
            </a:r>
            <a:r>
              <a:rPr dirty="0" err="1"/>
              <a:t>формуються</a:t>
            </a:r>
            <a:r>
              <a:rPr dirty="0"/>
              <a:t> </a:t>
            </a:r>
            <a:r>
              <a:rPr dirty="0" err="1"/>
              <a:t>епітеліоїдноклітинні</a:t>
            </a:r>
            <a:r>
              <a:rPr dirty="0"/>
              <a:t> </a:t>
            </a:r>
            <a:r>
              <a:rPr dirty="0" err="1"/>
              <a:t>гранульоми</a:t>
            </a:r>
            <a:r>
              <a:rPr dirty="0"/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 i="1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 i="1">
                <a:solidFill>
                  <a:srgbClr val="FFFF00"/>
                </a:solidFill>
              </a:defRPr>
            </a:pPr>
            <a:r>
              <a:rPr dirty="0" err="1"/>
              <a:t>осередки</a:t>
            </a:r>
            <a:r>
              <a:rPr dirty="0"/>
              <a:t> </a:t>
            </a:r>
            <a:r>
              <a:rPr dirty="0" err="1"/>
              <a:t>казеозного</a:t>
            </a:r>
            <a:r>
              <a:rPr dirty="0"/>
              <a:t> </a:t>
            </a:r>
            <a:r>
              <a:rPr dirty="0" err="1"/>
              <a:t>некрозу</a:t>
            </a:r>
            <a:r>
              <a:rPr dirty="0"/>
              <a:t> </a:t>
            </a:r>
            <a:r>
              <a:rPr dirty="0" err="1"/>
              <a:t>потім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інкапсулюються</a:t>
            </a:r>
            <a:r>
              <a:rPr dirty="0">
                <a:solidFill>
                  <a:srgbClr val="FF40FF"/>
                </a:solidFill>
              </a:rPr>
              <a:t> і </a:t>
            </a:r>
            <a:r>
              <a:rPr dirty="0" err="1">
                <a:solidFill>
                  <a:srgbClr val="FF40FF"/>
                </a:solidFill>
              </a:rPr>
              <a:t>петрифікуються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/>
              <a:t>але</a:t>
            </a:r>
            <a:r>
              <a:rPr dirty="0"/>
              <a:t> </a:t>
            </a:r>
            <a:r>
              <a:rPr dirty="0" err="1"/>
              <a:t>ніколи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піддаються</a:t>
            </a:r>
            <a:r>
              <a:rPr dirty="0"/>
              <a:t> </a:t>
            </a:r>
            <a:r>
              <a:rPr dirty="0" err="1"/>
              <a:t>осифіксації</a:t>
            </a:r>
            <a:r>
              <a:rPr dirty="0"/>
              <a:t>  - </a:t>
            </a:r>
            <a:r>
              <a:rPr dirty="0" err="1"/>
              <a:t>формуються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ашофф-пулевські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/>
              <a:t>осередки</a:t>
            </a:r>
            <a:r>
              <a:rPr dirty="0"/>
              <a:t> </a:t>
            </a:r>
            <a:r>
              <a:rPr dirty="0" err="1"/>
              <a:t>реінфектів</a:t>
            </a:r>
            <a:endParaRPr dirty="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Фіброзно-вогнищевий туберкульоз</a:t>
            </a:r>
          </a:p>
        </p:txBody>
      </p:sp>
      <p:sp>
        <p:nvSpPr>
          <p:cNvPr id="217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96751"/>
            <a:ext cx="8642350" cy="5327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lang="uk-UA" dirty="0"/>
              <a:t>Р</a:t>
            </a:r>
            <a:r>
              <a:rPr dirty="0" err="1"/>
              <a:t>озвивається</a:t>
            </a:r>
            <a:r>
              <a:rPr dirty="0"/>
              <a:t>, </a:t>
            </a:r>
            <a:r>
              <a:rPr dirty="0" err="1"/>
              <a:t>якщо</a:t>
            </a:r>
            <a:r>
              <a:rPr dirty="0"/>
              <a:t> </a:t>
            </a:r>
            <a:r>
              <a:rPr dirty="0" err="1"/>
              <a:t>після</a:t>
            </a:r>
            <a:r>
              <a:rPr dirty="0"/>
              <a:t> </a:t>
            </a:r>
            <a:r>
              <a:rPr dirty="0" err="1"/>
              <a:t>загоєння</a:t>
            </a:r>
            <a:r>
              <a:rPr dirty="0"/>
              <a:t> </a:t>
            </a:r>
            <a:r>
              <a:rPr dirty="0" err="1"/>
              <a:t>вогнищ</a:t>
            </a:r>
            <a:r>
              <a:rPr dirty="0"/>
              <a:t> </a:t>
            </a:r>
            <a:r>
              <a:rPr dirty="0" err="1"/>
              <a:t>Абрикосова</a:t>
            </a:r>
            <a:r>
              <a:rPr dirty="0"/>
              <a:t> </a:t>
            </a: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спалахує</a:t>
            </a:r>
            <a:r>
              <a:rPr dirty="0"/>
              <a:t> </a:t>
            </a:r>
            <a:r>
              <a:rPr dirty="0" err="1"/>
              <a:t>знову</a:t>
            </a:r>
            <a:r>
              <a:rPr dirty="0"/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Джерелом</a:t>
            </a:r>
            <a:r>
              <a:rPr dirty="0"/>
              <a:t> </a:t>
            </a:r>
            <a:r>
              <a:rPr dirty="0" err="1"/>
              <a:t>загострення</a:t>
            </a:r>
            <a:r>
              <a:rPr dirty="0"/>
              <a:t> є </a:t>
            </a:r>
            <a:r>
              <a:rPr dirty="0" err="1"/>
              <a:t>ашофф-пулевські</a:t>
            </a:r>
            <a:r>
              <a:rPr dirty="0"/>
              <a:t> </a:t>
            </a:r>
            <a:r>
              <a:rPr dirty="0" err="1"/>
              <a:t>вогнища</a:t>
            </a:r>
            <a:r>
              <a:rPr dirty="0"/>
              <a:t>.  </a:t>
            </a:r>
            <a:r>
              <a:rPr dirty="0" err="1"/>
              <a:t>Навколо</a:t>
            </a:r>
            <a:r>
              <a:rPr dirty="0"/>
              <a:t> </a:t>
            </a:r>
            <a:r>
              <a:rPr dirty="0" err="1"/>
              <a:t>них</a:t>
            </a:r>
            <a:r>
              <a:rPr dirty="0"/>
              <a:t> </a:t>
            </a:r>
            <a:r>
              <a:rPr dirty="0" err="1"/>
              <a:t>виникають</a:t>
            </a:r>
            <a:r>
              <a:rPr dirty="0"/>
              <a:t> </a:t>
            </a:r>
            <a:r>
              <a:rPr dirty="0" err="1"/>
              <a:t>ацинозні</a:t>
            </a:r>
            <a:r>
              <a:rPr dirty="0"/>
              <a:t>, </a:t>
            </a:r>
            <a:r>
              <a:rPr dirty="0" err="1"/>
              <a:t>лобулярні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осередки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казеозної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пневмонії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/>
              <a:t>котрі</a:t>
            </a:r>
            <a:r>
              <a:rPr dirty="0"/>
              <a:t> </a:t>
            </a:r>
            <a:r>
              <a:rPr dirty="0" err="1"/>
              <a:t>піддаються</a:t>
            </a:r>
            <a:r>
              <a:rPr dirty="0"/>
              <a:t> </a:t>
            </a:r>
            <a:r>
              <a:rPr dirty="0" err="1"/>
              <a:t>інкапсуляції</a:t>
            </a:r>
            <a:r>
              <a:rPr dirty="0"/>
              <a:t> , </a:t>
            </a:r>
            <a:r>
              <a:rPr dirty="0" err="1"/>
              <a:t>частково</a:t>
            </a:r>
            <a:r>
              <a:rPr dirty="0"/>
              <a:t> </a:t>
            </a:r>
            <a:r>
              <a:rPr dirty="0" err="1"/>
              <a:t>петрифікації</a:t>
            </a:r>
            <a:r>
              <a:rPr dirty="0"/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Джерелом</a:t>
            </a:r>
            <a:r>
              <a:rPr dirty="0"/>
              <a:t> </a:t>
            </a:r>
            <a:r>
              <a:rPr dirty="0" err="1"/>
              <a:t>загострення</a:t>
            </a:r>
            <a:r>
              <a:rPr dirty="0"/>
              <a:t> </a:t>
            </a:r>
            <a:r>
              <a:rPr dirty="0" err="1"/>
              <a:t>процесу</a:t>
            </a:r>
            <a:r>
              <a:rPr dirty="0"/>
              <a:t> </a:t>
            </a:r>
            <a:r>
              <a:rPr dirty="0" err="1"/>
              <a:t>можуть</a:t>
            </a:r>
            <a:r>
              <a:rPr dirty="0"/>
              <a:t> </a:t>
            </a:r>
            <a:r>
              <a:rPr dirty="0" err="1"/>
              <a:t>бути</a:t>
            </a:r>
            <a:r>
              <a:rPr dirty="0"/>
              <a:t> і </a:t>
            </a:r>
            <a:r>
              <a:rPr dirty="0" err="1">
                <a:solidFill>
                  <a:srgbClr val="FF40FF"/>
                </a:solidFill>
              </a:rPr>
              <a:t>симоновськи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вогнища</a:t>
            </a:r>
            <a:r>
              <a:rPr dirty="0">
                <a:solidFill>
                  <a:srgbClr val="FF40FF"/>
                </a:solidFill>
              </a:rPr>
              <a:t> - </a:t>
            </a:r>
            <a:r>
              <a:rPr dirty="0" err="1">
                <a:solidFill>
                  <a:srgbClr val="FF40FF"/>
                </a:solidFill>
              </a:rPr>
              <a:t>відсівання</a:t>
            </a:r>
            <a:r>
              <a:rPr dirty="0">
                <a:solidFill>
                  <a:srgbClr val="FF40FF"/>
                </a:solidFill>
              </a:rPr>
              <a:t> в </a:t>
            </a:r>
            <a:r>
              <a:rPr dirty="0" err="1">
                <a:solidFill>
                  <a:srgbClr val="FF40FF"/>
                </a:solidFill>
              </a:rPr>
              <a:t>період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первинної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інфекції</a:t>
            </a:r>
            <a:r>
              <a:rPr dirty="0">
                <a:solidFill>
                  <a:srgbClr val="FF40FF"/>
                </a:solidFill>
              </a:rPr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залишається</a:t>
            </a:r>
            <a:r>
              <a:rPr dirty="0"/>
              <a:t> </a:t>
            </a:r>
            <a:r>
              <a:rPr dirty="0" err="1"/>
              <a:t>одностороннім</a:t>
            </a:r>
            <a:r>
              <a:rPr dirty="0"/>
              <a:t>,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виходить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межі</a:t>
            </a:r>
            <a:r>
              <a:rPr dirty="0"/>
              <a:t> I і II </a:t>
            </a:r>
            <a:r>
              <a:rPr dirty="0" err="1"/>
              <a:t>сегментів</a:t>
            </a:r>
            <a:r>
              <a:rPr dirty="0"/>
              <a:t>. </a:t>
            </a:r>
            <a:r>
              <a:rPr dirty="0" err="1"/>
              <a:t>снова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Петрификация казеозного некроза в легком</a:t>
            </a:r>
          </a:p>
        </p:txBody>
      </p:sp>
      <p:pic>
        <p:nvPicPr>
          <p:cNvPr id="22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" y="863600"/>
            <a:ext cx="7404101" cy="5873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Інфільтративний туберкульоз</a:t>
            </a:r>
          </a:p>
        </p:txBody>
      </p:sp>
      <p:sp>
        <p:nvSpPr>
          <p:cNvPr id="223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Розвивається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прогресуванні</a:t>
            </a:r>
            <a:r>
              <a:rPr dirty="0"/>
              <a:t> </a:t>
            </a:r>
            <a:r>
              <a:rPr dirty="0" err="1"/>
              <a:t>гострого</a:t>
            </a:r>
            <a:r>
              <a:rPr dirty="0"/>
              <a:t> </a:t>
            </a:r>
            <a:r>
              <a:rPr dirty="0" err="1"/>
              <a:t>вогнищевого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загостренні</a:t>
            </a:r>
            <a:r>
              <a:rPr dirty="0"/>
              <a:t> </a:t>
            </a:r>
            <a:r>
              <a:rPr dirty="0" err="1"/>
              <a:t>фіброзно-вогнищевого</a:t>
            </a:r>
            <a:r>
              <a:rPr dirty="0"/>
              <a:t> </a:t>
            </a:r>
            <a:r>
              <a:rPr dirty="0" err="1"/>
              <a:t>туберкульозу</a:t>
            </a:r>
            <a:r>
              <a:rPr dirty="0"/>
              <a:t>, </a:t>
            </a:r>
            <a:r>
              <a:rPr dirty="0" err="1"/>
              <a:t>ексудативні</a:t>
            </a:r>
            <a:r>
              <a:rPr dirty="0"/>
              <a:t> </a:t>
            </a:r>
            <a:r>
              <a:rPr dirty="0" err="1"/>
              <a:t>зміни</a:t>
            </a:r>
            <a:r>
              <a:rPr dirty="0"/>
              <a:t> </a:t>
            </a:r>
            <a:r>
              <a:rPr dirty="0" err="1"/>
              <a:t>навколо</a:t>
            </a:r>
            <a:r>
              <a:rPr dirty="0"/>
              <a:t> </a:t>
            </a:r>
            <a:r>
              <a:rPr dirty="0" err="1"/>
              <a:t>казеозних</a:t>
            </a:r>
            <a:r>
              <a:rPr dirty="0"/>
              <a:t> </a:t>
            </a:r>
            <a:r>
              <a:rPr dirty="0" err="1"/>
              <a:t>вогнищ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виходять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за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межі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часточки</a:t>
            </a:r>
            <a:r>
              <a:rPr dirty="0">
                <a:solidFill>
                  <a:srgbClr val="FF40FF"/>
                </a:solidFill>
              </a:rPr>
              <a:t> і </a:t>
            </a:r>
            <a:r>
              <a:rPr dirty="0" err="1">
                <a:solidFill>
                  <a:srgbClr val="FF40FF"/>
                </a:solidFill>
              </a:rPr>
              <a:t>навіть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сегмента</a:t>
            </a:r>
            <a:r>
              <a:rPr dirty="0">
                <a:solidFill>
                  <a:srgbClr val="FF40FF"/>
                </a:solidFill>
              </a:rPr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Перифокальне</a:t>
            </a:r>
            <a:r>
              <a:rPr dirty="0"/>
              <a:t> </a:t>
            </a:r>
            <a:r>
              <a:rPr dirty="0" err="1"/>
              <a:t>запалення</a:t>
            </a:r>
            <a:r>
              <a:rPr dirty="0"/>
              <a:t> </a:t>
            </a:r>
            <a:r>
              <a:rPr dirty="0" err="1"/>
              <a:t>переважає</a:t>
            </a:r>
            <a:r>
              <a:rPr dirty="0"/>
              <a:t> </a:t>
            </a:r>
            <a:r>
              <a:rPr dirty="0" err="1"/>
              <a:t>над</a:t>
            </a:r>
            <a:r>
              <a:rPr dirty="0"/>
              <a:t> </a:t>
            </a:r>
            <a:r>
              <a:rPr dirty="0" err="1"/>
              <a:t>казеозними</a:t>
            </a:r>
            <a:r>
              <a:rPr dirty="0"/>
              <a:t> </a:t>
            </a:r>
            <a:r>
              <a:rPr dirty="0" err="1"/>
              <a:t>змінами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можуть</a:t>
            </a:r>
            <a:r>
              <a:rPr dirty="0"/>
              <a:t> </a:t>
            </a:r>
            <a:r>
              <a:rPr dirty="0" err="1"/>
              <a:t>бути</a:t>
            </a:r>
            <a:r>
              <a:rPr dirty="0"/>
              <a:t> </a:t>
            </a:r>
            <a:r>
              <a:rPr dirty="0" err="1"/>
              <a:t>незначними</a:t>
            </a:r>
            <a:r>
              <a:rPr dirty="0"/>
              <a:t>.  </a:t>
            </a:r>
            <a:r>
              <a:rPr dirty="0" err="1"/>
              <a:t>Такий</a:t>
            </a:r>
            <a:r>
              <a:rPr dirty="0"/>
              <a:t> </a:t>
            </a:r>
            <a:r>
              <a:rPr dirty="0" err="1"/>
              <a:t>осередок</a:t>
            </a:r>
            <a:r>
              <a:rPr dirty="0"/>
              <a:t> </a:t>
            </a:r>
            <a:r>
              <a:rPr dirty="0" err="1"/>
              <a:t>називають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вогнищем</a:t>
            </a:r>
            <a:r>
              <a:rPr dirty="0">
                <a:solidFill>
                  <a:srgbClr val="FF2600"/>
                </a:solidFill>
              </a:rPr>
              <a:t>- </a:t>
            </a:r>
            <a:r>
              <a:rPr dirty="0" err="1">
                <a:solidFill>
                  <a:srgbClr val="FF2600"/>
                </a:solidFill>
              </a:rPr>
              <a:t>інфільтратом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Асмана-Редекера</a:t>
            </a:r>
            <a:endParaRPr dirty="0">
              <a:solidFill>
                <a:srgbClr val="FF2600"/>
              </a:solidFill>
            </a:endParaRP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ліквідації</a:t>
            </a:r>
            <a:r>
              <a:rPr dirty="0"/>
              <a:t> </a:t>
            </a:r>
            <a:r>
              <a:rPr dirty="0" err="1"/>
              <a:t>неспецифічного</a:t>
            </a:r>
            <a:r>
              <a:rPr dirty="0"/>
              <a:t> </a:t>
            </a:r>
            <a:r>
              <a:rPr dirty="0" err="1"/>
              <a:t>перифокального</a:t>
            </a:r>
            <a:r>
              <a:rPr dirty="0"/>
              <a:t> </a:t>
            </a:r>
            <a:r>
              <a:rPr dirty="0" err="1"/>
              <a:t>запалення</a:t>
            </a:r>
            <a:r>
              <a:rPr dirty="0"/>
              <a:t> і </a:t>
            </a:r>
            <a:r>
              <a:rPr dirty="0" err="1"/>
              <a:t>інкапсуляції</a:t>
            </a:r>
            <a:r>
              <a:rPr dirty="0"/>
              <a:t> </a:t>
            </a:r>
            <a:r>
              <a:rPr dirty="0" err="1"/>
              <a:t>збережених</a:t>
            </a:r>
            <a:r>
              <a:rPr dirty="0"/>
              <a:t> </a:t>
            </a:r>
            <a:r>
              <a:rPr dirty="0" err="1"/>
              <a:t>невеликих</a:t>
            </a:r>
            <a:r>
              <a:rPr dirty="0"/>
              <a:t> </a:t>
            </a:r>
            <a:r>
              <a:rPr dirty="0" err="1"/>
              <a:t>фокусів</a:t>
            </a:r>
            <a:r>
              <a:rPr dirty="0"/>
              <a:t> </a:t>
            </a:r>
            <a:r>
              <a:rPr dirty="0" err="1"/>
              <a:t>казеозного</a:t>
            </a:r>
            <a:r>
              <a:rPr dirty="0"/>
              <a:t> </a:t>
            </a:r>
            <a:r>
              <a:rPr dirty="0" err="1"/>
              <a:t>некрозу</a:t>
            </a:r>
            <a:r>
              <a:rPr dirty="0"/>
              <a:t> </a:t>
            </a:r>
            <a:r>
              <a:rPr dirty="0" err="1"/>
              <a:t>захворювання</a:t>
            </a:r>
            <a:r>
              <a:rPr dirty="0"/>
              <a:t> </a:t>
            </a:r>
            <a:r>
              <a:rPr dirty="0" err="1"/>
              <a:t>знову</a:t>
            </a:r>
            <a:r>
              <a:rPr dirty="0"/>
              <a:t> </a:t>
            </a:r>
            <a:r>
              <a:rPr dirty="0" err="1"/>
              <a:t>набуває</a:t>
            </a:r>
            <a:r>
              <a:rPr dirty="0"/>
              <a:t> </a:t>
            </a:r>
            <a:r>
              <a:rPr dirty="0" err="1"/>
              <a:t>характеру</a:t>
            </a:r>
            <a:r>
              <a:rPr dirty="0"/>
              <a:t> </a:t>
            </a:r>
            <a:r>
              <a:rPr dirty="0" err="1"/>
              <a:t>фіброзно-вогнищевого</a:t>
            </a:r>
            <a:r>
              <a:rPr dirty="0"/>
              <a:t> </a:t>
            </a:r>
            <a:r>
              <a:rPr dirty="0" err="1"/>
              <a:t>туберкульозу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Туберкулома</a:t>
            </a:r>
          </a:p>
        </p:txBody>
      </p:sp>
      <p:sp>
        <p:nvSpPr>
          <p:cNvPr id="226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268759"/>
            <a:ext cx="8642350" cy="52558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t>Туберкулома — форма вторинного туберкульозу, виникає як своєрідна форма еволюції інфільтративного туберкульозу, колі перифокальне запалення зникає та залишається </a:t>
            </a:r>
            <a:r>
              <a:rPr>
                <a:solidFill>
                  <a:srgbClr val="FF99FF"/>
                </a:solidFill>
              </a:rPr>
              <a:t>вогнище творожистого некрозу, оточена капсулою</a:t>
            </a:r>
            <a:r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t>Туберкулома в розмірі 2—5 см в діаметрі, знаходиться звично в I або II сегментах, частіше зправа. 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Прогресуючий первинний афект</a:t>
            </a:r>
          </a:p>
        </p:txBody>
      </p:sp>
      <p:pic>
        <p:nvPicPr>
          <p:cNvPr id="2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073150"/>
            <a:ext cx="8928100" cy="5521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Туберкулома</a:t>
            </a:r>
          </a:p>
        </p:txBody>
      </p:sp>
      <p:pic>
        <p:nvPicPr>
          <p:cNvPr id="232" name="Picture 4" descr="Picture 4"/>
          <p:cNvPicPr>
            <a:picLocks noChangeAspect="1"/>
          </p:cNvPicPr>
          <p:nvPr/>
        </p:nvPicPr>
        <p:blipFill>
          <a:blip r:embed="rId2"/>
          <a:srcRect l="1758" t="2734" r="2755" b="2765"/>
          <a:stretch>
            <a:fillRect/>
          </a:stretch>
        </p:blipFill>
        <p:spPr>
          <a:xfrm>
            <a:off x="179387" y="887413"/>
            <a:ext cx="8856664" cy="584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Казеозна пневмонія</a:t>
            </a:r>
          </a:p>
        </p:txBody>
      </p:sp>
      <p:sp>
        <p:nvSpPr>
          <p:cNvPr id="235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96751"/>
            <a:ext cx="8642350" cy="5327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342900" indent="-342900" algn="just">
              <a:defRPr sz="2500">
                <a:solidFill>
                  <a:srgbClr val="FFFF00"/>
                </a:solidFill>
              </a:defRPr>
            </a:pPr>
            <a:r>
              <a:t>Казеозна пневмонія розвивається при прогресуванні інфільтративного туберкульозу, </a:t>
            </a:r>
            <a:r>
              <a:rPr>
                <a:solidFill>
                  <a:srgbClr val="FF40FF"/>
                </a:solidFill>
              </a:rPr>
              <a:t>коли казеозні зміни починають переважати над перифокальними.</a:t>
            </a:r>
          </a:p>
          <a:p>
            <a:pPr marL="342900" indent="-342900" algn="just">
              <a:defRPr sz="2500">
                <a:solidFill>
                  <a:srgbClr val="FFFF00"/>
                </a:solidFill>
              </a:defRPr>
            </a:pPr>
            <a:r>
              <a:t> - Утворюються </a:t>
            </a:r>
            <a:r>
              <a:rPr>
                <a:solidFill>
                  <a:srgbClr val="FF40FF"/>
                </a:solidFill>
              </a:rPr>
              <a:t>ацинозні, лобулярні, сегментарні</a:t>
            </a:r>
            <a:r>
              <a:t> казеозно-пневмонічні вогнища, які при злитті можуть займати всю частку.</a:t>
            </a:r>
          </a:p>
          <a:p>
            <a:pPr marL="342900" indent="-342900" algn="just">
              <a:defRPr sz="2500">
                <a:solidFill>
                  <a:srgbClr val="FFFF00"/>
                </a:solidFill>
              </a:defRPr>
            </a:pPr>
            <a:r>
              <a:t> - Казеозна пневмонія може виникати в термінальному періоді будь-якої форми туберкульозу, частіше у </a:t>
            </a:r>
            <a:r>
              <a:rPr>
                <a:solidFill>
                  <a:srgbClr val="FF40FF"/>
                </a:solidFill>
              </a:rPr>
              <a:t>ослаблених</a:t>
            </a:r>
            <a:r>
              <a:t> хворих.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Гострий кавернозний туберкульоз</a:t>
            </a:r>
          </a:p>
        </p:txBody>
      </p:sp>
      <p:sp>
        <p:nvSpPr>
          <p:cNvPr id="238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268759"/>
            <a:ext cx="8642350" cy="52558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just">
              <a:buClr>
                <a:srgbClr val="FF3300"/>
              </a:buClr>
              <a:buChar char="✦"/>
              <a:defRPr sz="2300">
                <a:solidFill>
                  <a:srgbClr val="FFFF00"/>
                </a:solidFill>
              </a:defRPr>
            </a:pPr>
            <a:r>
              <a:rPr dirty="0" err="1"/>
              <a:t>Характеризується</a:t>
            </a:r>
            <a:r>
              <a:rPr dirty="0"/>
              <a:t> </a:t>
            </a:r>
            <a:r>
              <a:rPr dirty="0" err="1"/>
              <a:t>швидким</a:t>
            </a:r>
            <a:r>
              <a:rPr dirty="0"/>
              <a:t> </a:t>
            </a:r>
            <a:r>
              <a:rPr dirty="0" err="1"/>
              <a:t>утворенням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порожнини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розпаду</a:t>
            </a:r>
            <a:r>
              <a:rPr dirty="0">
                <a:solidFill>
                  <a:srgbClr val="FF40FF"/>
                </a:solidFill>
              </a:rPr>
              <a:t>,</a:t>
            </a:r>
            <a:r>
              <a:rPr dirty="0"/>
              <a:t> а </a:t>
            </a:r>
            <a:r>
              <a:rPr dirty="0" err="1"/>
              <a:t>потім</a:t>
            </a:r>
            <a:r>
              <a:rPr dirty="0"/>
              <a:t> </a:t>
            </a:r>
            <a:r>
              <a:rPr dirty="0" err="1"/>
              <a:t>каверни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на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місці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вогнища-інфільтрату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або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туберкуломи</a:t>
            </a:r>
            <a:r>
              <a:rPr dirty="0">
                <a:solidFill>
                  <a:srgbClr val="FF40FF"/>
                </a:solidFill>
              </a:rPr>
              <a:t>.</a:t>
            </a:r>
          </a:p>
          <a:p>
            <a:pPr algn="just">
              <a:buClr>
                <a:srgbClr val="FF3300"/>
              </a:buClr>
              <a:buChar char="✦"/>
              <a:defRPr sz="23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buClr>
                <a:srgbClr val="FF3300"/>
              </a:buClr>
              <a:buChar char="✦"/>
              <a:defRPr sz="2300">
                <a:solidFill>
                  <a:srgbClr val="FFFF00"/>
                </a:solidFill>
              </a:defRPr>
            </a:pPr>
            <a:r>
              <a:rPr dirty="0" err="1"/>
              <a:t>Порожнина</a:t>
            </a:r>
            <a:r>
              <a:rPr dirty="0"/>
              <a:t> </a:t>
            </a:r>
            <a:r>
              <a:rPr dirty="0" err="1"/>
              <a:t>розпаду</a:t>
            </a:r>
            <a:r>
              <a:rPr dirty="0"/>
              <a:t> </a:t>
            </a:r>
            <a:r>
              <a:rPr dirty="0" err="1"/>
              <a:t>виникає</a:t>
            </a:r>
            <a:r>
              <a:rPr dirty="0"/>
              <a:t> в </a:t>
            </a:r>
            <a:r>
              <a:rPr dirty="0" err="1"/>
              <a:t>результаті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гнійного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розплавлення</a:t>
            </a:r>
            <a:r>
              <a:rPr dirty="0">
                <a:solidFill>
                  <a:srgbClr val="FF40FF"/>
                </a:solidFill>
              </a:rPr>
              <a:t> і </a:t>
            </a:r>
            <a:r>
              <a:rPr dirty="0" err="1">
                <a:solidFill>
                  <a:srgbClr val="FF40FF"/>
                </a:solidFill>
              </a:rPr>
              <a:t>розрідження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казеозних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мас</a:t>
            </a:r>
            <a:r>
              <a:rPr dirty="0">
                <a:solidFill>
                  <a:srgbClr val="FF40FF"/>
                </a:solidFill>
              </a:rPr>
              <a:t>,</a:t>
            </a:r>
            <a:r>
              <a:rPr dirty="0"/>
              <a:t> </a:t>
            </a:r>
            <a:r>
              <a:rPr dirty="0" err="1"/>
              <a:t>які</a:t>
            </a:r>
            <a:r>
              <a:rPr dirty="0"/>
              <a:t> з </a:t>
            </a:r>
            <a:r>
              <a:rPr dirty="0" err="1"/>
              <a:t>мікобактеріями</a:t>
            </a:r>
            <a:r>
              <a:rPr dirty="0"/>
              <a:t> </a:t>
            </a:r>
            <a:r>
              <a:rPr dirty="0" err="1"/>
              <a:t>виділяються</a:t>
            </a:r>
            <a:r>
              <a:rPr dirty="0"/>
              <a:t> </a:t>
            </a:r>
            <a:r>
              <a:rPr dirty="0" err="1"/>
              <a:t>разом</a:t>
            </a:r>
            <a:r>
              <a:rPr dirty="0"/>
              <a:t> з </a:t>
            </a:r>
            <a:r>
              <a:rPr dirty="0" err="1"/>
              <a:t>мокротою</a:t>
            </a:r>
            <a:r>
              <a:rPr dirty="0"/>
              <a:t>.</a:t>
            </a:r>
          </a:p>
          <a:p>
            <a:pPr algn="just">
              <a:buClr>
                <a:srgbClr val="FF3300"/>
              </a:buClr>
              <a:buChar char="✦"/>
              <a:defRPr sz="23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buClr>
                <a:srgbClr val="FF3300"/>
              </a:buClr>
              <a:buChar char="✦"/>
              <a:defRPr sz="2300">
                <a:solidFill>
                  <a:srgbClr val="FFFF00"/>
                </a:solidFill>
              </a:defRPr>
            </a:pPr>
            <a:r>
              <a:rPr dirty="0" err="1"/>
              <a:t>Каверна</a:t>
            </a:r>
            <a:r>
              <a:rPr dirty="0"/>
              <a:t> </a:t>
            </a:r>
            <a:r>
              <a:rPr dirty="0" err="1"/>
              <a:t>локалізується</a:t>
            </a:r>
            <a:r>
              <a:rPr dirty="0"/>
              <a:t> </a:t>
            </a:r>
            <a:r>
              <a:rPr dirty="0" err="1"/>
              <a:t>зазвичай</a:t>
            </a:r>
            <a:r>
              <a:rPr dirty="0"/>
              <a:t> в I </a:t>
            </a:r>
            <a:r>
              <a:rPr dirty="0" err="1"/>
              <a:t>або</a:t>
            </a:r>
            <a:r>
              <a:rPr dirty="0"/>
              <a:t> II </a:t>
            </a:r>
            <a:r>
              <a:rPr dirty="0" err="1"/>
              <a:t>сегменті</a:t>
            </a:r>
            <a:r>
              <a:rPr dirty="0"/>
              <a:t>, </a:t>
            </a:r>
            <a:r>
              <a:rPr dirty="0" err="1"/>
              <a:t>має</a:t>
            </a:r>
            <a:r>
              <a:rPr dirty="0"/>
              <a:t> </a:t>
            </a:r>
            <a:r>
              <a:rPr dirty="0" err="1"/>
              <a:t>овальну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округлу</a:t>
            </a:r>
            <a:r>
              <a:rPr dirty="0"/>
              <a:t> </a:t>
            </a:r>
            <a:r>
              <a:rPr dirty="0" err="1"/>
              <a:t>форму</a:t>
            </a:r>
            <a:r>
              <a:rPr dirty="0"/>
              <a:t>, </a:t>
            </a:r>
            <a:r>
              <a:rPr dirty="0" err="1"/>
              <a:t>сполучається</a:t>
            </a:r>
            <a:r>
              <a:rPr dirty="0"/>
              <a:t> з </a:t>
            </a:r>
            <a:r>
              <a:rPr dirty="0" err="1"/>
              <a:t>сегментарним</a:t>
            </a:r>
            <a:r>
              <a:rPr dirty="0"/>
              <a:t> </a:t>
            </a:r>
            <a:r>
              <a:rPr dirty="0" err="1"/>
              <a:t>бронхом</a:t>
            </a:r>
            <a:r>
              <a:rPr dirty="0"/>
              <a:t>. </a:t>
            </a:r>
            <a:r>
              <a:rPr dirty="0" err="1"/>
              <a:t>Внутрішній</a:t>
            </a:r>
            <a:r>
              <a:rPr dirty="0"/>
              <a:t> </a:t>
            </a:r>
            <a:r>
              <a:rPr dirty="0" err="1"/>
              <a:t>шар</a:t>
            </a:r>
            <a:r>
              <a:rPr dirty="0"/>
              <a:t> </a:t>
            </a:r>
            <a:r>
              <a:rPr dirty="0" err="1"/>
              <a:t>каверни</a:t>
            </a:r>
            <a:r>
              <a:rPr dirty="0"/>
              <a:t> </a:t>
            </a:r>
            <a:r>
              <a:rPr dirty="0" err="1"/>
              <a:t>представлений</a:t>
            </a:r>
            <a:r>
              <a:rPr dirty="0"/>
              <a:t> </a:t>
            </a:r>
            <a:r>
              <a:rPr dirty="0" err="1"/>
              <a:t>казеозними</a:t>
            </a:r>
            <a:r>
              <a:rPr dirty="0"/>
              <a:t> </a:t>
            </a:r>
            <a:r>
              <a:rPr dirty="0" err="1"/>
              <a:t>масами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Кавернозний туберкульоз легень</a:t>
            </a:r>
          </a:p>
        </p:txBody>
      </p:sp>
      <p:pic>
        <p:nvPicPr>
          <p:cNvPr id="24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908050"/>
            <a:ext cx="5715001" cy="5876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2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buSzTx/>
              <a:buNone/>
              <a:defRPr sz="2400">
                <a:solidFill>
                  <a:srgbClr val="FFFF00"/>
                </a:solidFill>
              </a:defRPr>
            </a:pPr>
            <a:r>
              <a:rPr dirty="0" err="1"/>
              <a:t>виникає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субплеврально</a:t>
            </a:r>
            <a:r>
              <a:rPr dirty="0"/>
              <a:t> в </a:t>
            </a:r>
            <a:r>
              <a:rPr dirty="0" err="1"/>
              <a:t>найбільш</a:t>
            </a:r>
            <a:r>
              <a:rPr dirty="0"/>
              <a:t> </a:t>
            </a:r>
            <a:r>
              <a:rPr dirty="0" err="1"/>
              <a:t>добре</a:t>
            </a:r>
            <a:r>
              <a:rPr dirty="0"/>
              <a:t> </a:t>
            </a:r>
            <a:r>
              <a:rPr dirty="0" err="1"/>
              <a:t>аерованих</a:t>
            </a:r>
            <a:r>
              <a:rPr dirty="0"/>
              <a:t> </a:t>
            </a:r>
            <a:r>
              <a:rPr dirty="0" err="1"/>
              <a:t>сегментах</a:t>
            </a:r>
            <a:r>
              <a:rPr dirty="0"/>
              <a:t> </a:t>
            </a:r>
            <a:r>
              <a:rPr dirty="0" err="1"/>
              <a:t>частіше</a:t>
            </a:r>
            <a:r>
              <a:rPr dirty="0"/>
              <a:t> </a:t>
            </a:r>
            <a:r>
              <a:rPr dirty="0" err="1"/>
              <a:t>правої</a:t>
            </a:r>
            <a:r>
              <a:rPr dirty="0"/>
              <a:t> </a:t>
            </a:r>
            <a:r>
              <a:rPr dirty="0" err="1"/>
              <a:t>легені</a:t>
            </a:r>
            <a:r>
              <a:rPr dirty="0"/>
              <a:t> - </a:t>
            </a:r>
            <a:r>
              <a:rPr b="1" dirty="0">
                <a:solidFill>
                  <a:srgbClr val="FF3300"/>
                </a:solidFill>
              </a:rPr>
              <a:t>III,</a:t>
            </a:r>
            <a:r>
              <a:rPr b="1" dirty="0">
                <a:solidFill>
                  <a:srgbClr val="FF99FF"/>
                </a:solidFill>
              </a:rPr>
              <a:t> </a:t>
            </a:r>
            <a:r>
              <a:rPr dirty="0">
                <a:solidFill>
                  <a:srgbClr val="FF99FF"/>
                </a:solidFill>
              </a:rPr>
              <a:t>VIII, IX, X</a:t>
            </a:r>
            <a:r>
              <a:rPr dirty="0">
                <a:solidFill>
                  <a:srgbClr val="FFFFFF"/>
                </a:solidFill>
              </a:rPr>
              <a:t> </a:t>
            </a:r>
          </a:p>
          <a:p>
            <a:pPr algn="ctr">
              <a:buSzTx/>
              <a:buNone/>
              <a:defRPr sz="2400"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Спочатку</a:t>
            </a:r>
            <a:r>
              <a:rPr dirty="0"/>
              <a:t> </a:t>
            </a:r>
            <a:r>
              <a:rPr dirty="0" err="1"/>
              <a:t>це</a:t>
            </a:r>
            <a:r>
              <a:rPr dirty="0"/>
              <a:t> - </a:t>
            </a:r>
            <a:r>
              <a:rPr dirty="0" err="1"/>
              <a:t>фокус</a:t>
            </a:r>
            <a:r>
              <a:rPr dirty="0"/>
              <a:t> </a:t>
            </a:r>
            <a:r>
              <a:rPr dirty="0" err="1"/>
              <a:t>ексудативного</a:t>
            </a:r>
            <a:r>
              <a:rPr dirty="0"/>
              <a:t> </a:t>
            </a:r>
            <a:r>
              <a:rPr dirty="0" err="1"/>
              <a:t>запалення</a:t>
            </a:r>
            <a:r>
              <a:rPr dirty="0"/>
              <a:t>, </a:t>
            </a:r>
            <a:r>
              <a:rPr dirty="0" err="1"/>
              <a:t>але</a:t>
            </a:r>
            <a:r>
              <a:rPr dirty="0"/>
              <a:t> </a:t>
            </a:r>
            <a:r>
              <a:rPr dirty="0" err="1"/>
              <a:t>ексудат</a:t>
            </a:r>
            <a:r>
              <a:rPr dirty="0"/>
              <a:t> </a:t>
            </a:r>
            <a:r>
              <a:rPr dirty="0" err="1"/>
              <a:t>швидко</a:t>
            </a:r>
            <a:r>
              <a:rPr dirty="0"/>
              <a:t> </a:t>
            </a:r>
            <a:r>
              <a:rPr dirty="0" err="1"/>
              <a:t>піддається</a:t>
            </a:r>
            <a:r>
              <a:rPr dirty="0"/>
              <a:t> </a:t>
            </a:r>
            <a:r>
              <a:rPr dirty="0" err="1"/>
              <a:t>некрозу</a:t>
            </a:r>
            <a:r>
              <a:rPr dirty="0"/>
              <a:t>.  </a:t>
            </a:r>
            <a:r>
              <a:rPr dirty="0" err="1"/>
              <a:t>Утворюється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вогнище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казеозної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пневмонії</a:t>
            </a:r>
            <a:r>
              <a:rPr dirty="0">
                <a:solidFill>
                  <a:srgbClr val="FF40FF"/>
                </a:solidFill>
              </a:rPr>
              <a:t>,</a:t>
            </a:r>
            <a:r>
              <a:rPr dirty="0"/>
              <a:t> </a:t>
            </a:r>
            <a:r>
              <a:rPr dirty="0" err="1"/>
              <a:t>оточений</a:t>
            </a:r>
            <a:r>
              <a:rPr dirty="0"/>
              <a:t> </a:t>
            </a:r>
            <a:r>
              <a:rPr dirty="0" err="1"/>
              <a:t>зоною</a:t>
            </a:r>
            <a:r>
              <a:rPr dirty="0"/>
              <a:t> </a:t>
            </a:r>
            <a:r>
              <a:rPr dirty="0" err="1"/>
              <a:t>перифокального</a:t>
            </a:r>
            <a:r>
              <a:rPr dirty="0"/>
              <a:t> </a:t>
            </a:r>
            <a:r>
              <a:rPr dirty="0" err="1"/>
              <a:t>запалення</a:t>
            </a:r>
            <a:r>
              <a:rPr dirty="0"/>
              <a:t>.  </a:t>
            </a:r>
            <a:r>
              <a:rPr dirty="0" err="1"/>
              <a:t>Розміри</a:t>
            </a:r>
            <a:r>
              <a:rPr dirty="0"/>
              <a:t> </a:t>
            </a:r>
            <a:r>
              <a:rPr dirty="0" err="1"/>
              <a:t>афекту</a:t>
            </a:r>
            <a:r>
              <a:rPr dirty="0"/>
              <a:t>: </a:t>
            </a:r>
            <a:r>
              <a:rPr dirty="0" err="1"/>
              <a:t>від</a:t>
            </a:r>
            <a:r>
              <a:rPr dirty="0"/>
              <a:t> </a:t>
            </a:r>
            <a:r>
              <a:rPr dirty="0" err="1"/>
              <a:t>альвеол</a:t>
            </a:r>
            <a:r>
              <a:rPr lang="uk-UA"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сегмента</a:t>
            </a:r>
            <a:r>
              <a:rPr dirty="0"/>
              <a:t> і в </a:t>
            </a:r>
            <a:r>
              <a:rPr dirty="0" err="1"/>
              <a:t>дуже</a:t>
            </a:r>
            <a:r>
              <a:rPr dirty="0"/>
              <a:t> </a:t>
            </a:r>
            <a:r>
              <a:rPr dirty="0" err="1"/>
              <a:t>рідкісних</a:t>
            </a:r>
            <a:r>
              <a:rPr dirty="0"/>
              <a:t> </a:t>
            </a:r>
            <a:r>
              <a:rPr dirty="0" err="1"/>
              <a:t>випадках</a:t>
            </a:r>
            <a:r>
              <a:rPr dirty="0"/>
              <a:t> - </a:t>
            </a:r>
            <a:r>
              <a:rPr dirty="0" err="1"/>
              <a:t>частки</a:t>
            </a:r>
            <a:r>
              <a:rPr dirty="0"/>
              <a:t>.</a:t>
            </a:r>
          </a:p>
          <a:p>
            <a:pPr algn="ctr">
              <a:buSzTx/>
              <a:buNone/>
              <a:defRPr sz="2400"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Завжди</a:t>
            </a:r>
            <a:r>
              <a:rPr dirty="0"/>
              <a:t> </a:t>
            </a:r>
            <a:r>
              <a:rPr dirty="0" err="1"/>
              <a:t>втягується</a:t>
            </a:r>
            <a:r>
              <a:rPr dirty="0"/>
              <a:t> в </a:t>
            </a:r>
            <a:r>
              <a:rPr dirty="0" err="1"/>
              <a:t>запальний</a:t>
            </a:r>
            <a:r>
              <a:rPr dirty="0"/>
              <a:t> </a:t>
            </a: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плеври</a:t>
            </a:r>
            <a:r>
              <a:rPr dirty="0"/>
              <a:t> - </a:t>
            </a:r>
            <a:r>
              <a:rPr dirty="0" err="1">
                <a:solidFill>
                  <a:srgbClr val="FF40FF"/>
                </a:solidFill>
              </a:rPr>
              <a:t>фібринозний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або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серозно-фібринозний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плеврит</a:t>
            </a:r>
            <a:r>
              <a:rPr dirty="0">
                <a:solidFill>
                  <a:srgbClr val="FF40FF"/>
                </a:solidFill>
              </a:rPr>
              <a:t>.</a:t>
            </a:r>
          </a:p>
        </p:txBody>
      </p:sp>
      <p:sp>
        <p:nvSpPr>
          <p:cNvPr id="96" name="AutoShape 3"/>
          <p:cNvSpPr txBox="1">
            <a:spLocks noGrp="1"/>
          </p:cNvSpPr>
          <p:nvPr>
            <p:ph type="title"/>
          </p:nvPr>
        </p:nvSpPr>
        <p:spPr>
          <a:xfrm>
            <a:off x="506130" y="153705"/>
            <a:ext cx="8153966" cy="69906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/>
          <a:p>
            <a:pPr lvl="1" algn="ctr">
              <a:defRPr sz="3600">
                <a:solidFill>
                  <a:srgbClr val="A50021"/>
                </a:solidFill>
              </a:defRPr>
            </a:pPr>
            <a:r>
              <a:t>Первинний туберкульозний афект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Фіброзно-кавернозний туберкульоз</a:t>
            </a:r>
          </a:p>
        </p:txBody>
      </p:sp>
      <p:sp>
        <p:nvSpPr>
          <p:cNvPr id="244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lnSpc>
                <a:spcPct val="80000"/>
              </a:lnSpc>
              <a:buSzTx/>
              <a:buNone/>
            </a:pPr>
            <a:r>
              <a:rPr dirty="0" err="1"/>
              <a:t>Хронічна</a:t>
            </a:r>
            <a:r>
              <a:rPr dirty="0"/>
              <a:t> </a:t>
            </a:r>
            <a:r>
              <a:rPr dirty="0" err="1"/>
              <a:t>легенева</a:t>
            </a:r>
            <a:r>
              <a:rPr dirty="0"/>
              <a:t> </a:t>
            </a:r>
            <a:r>
              <a:rPr dirty="0" err="1"/>
              <a:t>сухота</a:t>
            </a:r>
            <a:endParaRPr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Коли</a:t>
            </a:r>
            <a:r>
              <a:rPr dirty="0"/>
              <a:t> </a:t>
            </a:r>
            <a:r>
              <a:rPr dirty="0" err="1"/>
              <a:t>гострий</a:t>
            </a:r>
            <a:r>
              <a:rPr dirty="0"/>
              <a:t> </a:t>
            </a:r>
            <a:r>
              <a:rPr dirty="0" err="1"/>
              <a:t>кавернозний</a:t>
            </a:r>
            <a:r>
              <a:rPr dirty="0"/>
              <a:t> </a:t>
            </a:r>
            <a:r>
              <a:rPr dirty="0" err="1"/>
              <a:t>туберкульоз</a:t>
            </a:r>
            <a:r>
              <a:rPr dirty="0"/>
              <a:t> </a:t>
            </a:r>
            <a:r>
              <a:rPr dirty="0" err="1"/>
              <a:t>набуває</a:t>
            </a:r>
            <a:r>
              <a:rPr dirty="0"/>
              <a:t> </a:t>
            </a:r>
            <a:r>
              <a:rPr dirty="0" err="1"/>
              <a:t>хронічного</a:t>
            </a:r>
            <a:r>
              <a:rPr dirty="0"/>
              <a:t> </a:t>
            </a:r>
            <a:r>
              <a:rPr dirty="0" err="1"/>
              <a:t>перебігу</a:t>
            </a:r>
            <a:r>
              <a:rPr dirty="0"/>
              <a:t>.</a:t>
            </a: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Внутрішній</a:t>
            </a:r>
            <a:r>
              <a:rPr dirty="0"/>
              <a:t> </a:t>
            </a:r>
            <a:r>
              <a:rPr dirty="0" err="1"/>
              <a:t>шар</a:t>
            </a:r>
            <a:r>
              <a:rPr dirty="0"/>
              <a:t> </a:t>
            </a:r>
            <a:r>
              <a:rPr dirty="0" err="1"/>
              <a:t>казеозного</a:t>
            </a:r>
            <a:r>
              <a:rPr dirty="0"/>
              <a:t> </a:t>
            </a:r>
            <a:r>
              <a:rPr dirty="0" err="1"/>
              <a:t>некрозу</a:t>
            </a:r>
            <a:r>
              <a:rPr dirty="0"/>
              <a:t> </a:t>
            </a:r>
            <a:r>
              <a:rPr dirty="0" err="1"/>
              <a:t>відмежований</a:t>
            </a:r>
            <a:r>
              <a:rPr dirty="0"/>
              <a:t> </a:t>
            </a:r>
            <a:r>
              <a:rPr dirty="0" err="1"/>
              <a:t>туберкульозними</a:t>
            </a:r>
            <a:r>
              <a:rPr dirty="0"/>
              <a:t> </a:t>
            </a:r>
            <a:r>
              <a:rPr dirty="0" err="1"/>
              <a:t>грануляціями</a:t>
            </a:r>
            <a:r>
              <a:rPr dirty="0"/>
              <a:t>, </a:t>
            </a:r>
            <a:r>
              <a:rPr dirty="0" err="1"/>
              <a:t>що</a:t>
            </a:r>
            <a:r>
              <a:rPr dirty="0"/>
              <a:t> </a:t>
            </a:r>
            <a:r>
              <a:rPr dirty="0" err="1"/>
              <a:t>формують</a:t>
            </a:r>
            <a:r>
              <a:rPr dirty="0"/>
              <a:t> </a:t>
            </a:r>
            <a:r>
              <a:rPr dirty="0" err="1"/>
              <a:t>грубоволокнисту</a:t>
            </a:r>
            <a:r>
              <a:rPr dirty="0"/>
              <a:t> </a:t>
            </a:r>
            <a:r>
              <a:rPr dirty="0" err="1"/>
              <a:t>сполучну</a:t>
            </a:r>
            <a:r>
              <a:rPr dirty="0"/>
              <a:t> </a:t>
            </a:r>
            <a:r>
              <a:rPr dirty="0" err="1"/>
              <a:t>тканину</a:t>
            </a:r>
            <a:r>
              <a:rPr dirty="0"/>
              <a:t>, </a:t>
            </a:r>
            <a:r>
              <a:rPr dirty="0" err="1"/>
              <a:t>навколишнє</a:t>
            </a:r>
            <a:r>
              <a:rPr dirty="0"/>
              <a:t> </a:t>
            </a:r>
            <a:r>
              <a:rPr dirty="0" err="1"/>
              <a:t>каверну</a:t>
            </a:r>
            <a:r>
              <a:rPr dirty="0"/>
              <a:t> у </a:t>
            </a:r>
            <a:r>
              <a:rPr dirty="0" err="1"/>
              <a:t>вигляді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капсули</a:t>
            </a:r>
            <a:r>
              <a:rPr dirty="0">
                <a:solidFill>
                  <a:srgbClr val="FF40FF"/>
                </a:solidFill>
              </a:rPr>
              <a:t>.</a:t>
            </a: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Зміни</a:t>
            </a:r>
            <a:r>
              <a:rPr dirty="0"/>
              <a:t> </a:t>
            </a:r>
            <a:r>
              <a:rPr dirty="0" err="1"/>
              <a:t>більше</a:t>
            </a:r>
            <a:r>
              <a:rPr dirty="0"/>
              <a:t> </a:t>
            </a:r>
            <a:r>
              <a:rPr dirty="0" err="1"/>
              <a:t>виражені</a:t>
            </a:r>
            <a:r>
              <a:rPr dirty="0"/>
              <a:t> в </a:t>
            </a:r>
            <a:r>
              <a:rPr dirty="0" err="1"/>
              <a:t>одній</a:t>
            </a:r>
            <a:r>
              <a:rPr dirty="0"/>
              <a:t>, </a:t>
            </a:r>
            <a:r>
              <a:rPr dirty="0" err="1"/>
              <a:t>частіше</a:t>
            </a:r>
            <a:r>
              <a:rPr dirty="0"/>
              <a:t> в </a:t>
            </a:r>
            <a:r>
              <a:rPr dirty="0" err="1"/>
              <a:t>правій</a:t>
            </a:r>
            <a:r>
              <a:rPr dirty="0"/>
              <a:t>, </a:t>
            </a:r>
            <a:r>
              <a:rPr dirty="0" err="1"/>
              <a:t>легені</a:t>
            </a:r>
            <a:r>
              <a:rPr dirty="0"/>
              <a:t>.  </a:t>
            </a: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поступово</a:t>
            </a:r>
            <a:r>
              <a:rPr dirty="0"/>
              <a:t> </a:t>
            </a:r>
            <a:r>
              <a:rPr dirty="0" err="1"/>
              <a:t>поширюється</a:t>
            </a:r>
            <a:r>
              <a:rPr dirty="0"/>
              <a:t> </a:t>
            </a:r>
            <a:r>
              <a:rPr dirty="0">
                <a:solidFill>
                  <a:srgbClr val="FF40FF"/>
                </a:solidFill>
              </a:rPr>
              <a:t>з </a:t>
            </a:r>
            <a:r>
              <a:rPr dirty="0" err="1">
                <a:solidFill>
                  <a:srgbClr val="FF40FF"/>
                </a:solidFill>
              </a:rPr>
              <a:t>верхніх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сегментів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на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/>
              <a:t>нижні</a:t>
            </a:r>
            <a:r>
              <a:rPr dirty="0"/>
              <a:t> </a:t>
            </a:r>
            <a:r>
              <a:rPr dirty="0" err="1"/>
              <a:t>контактним</a:t>
            </a:r>
            <a:r>
              <a:rPr dirty="0"/>
              <a:t> </a:t>
            </a:r>
            <a:r>
              <a:rPr dirty="0" err="1"/>
              <a:t>шляхом</a:t>
            </a:r>
            <a:r>
              <a:rPr dirty="0"/>
              <a:t> і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бронхах</a:t>
            </a:r>
            <a:r>
              <a:rPr dirty="0"/>
              <a:t>.</a:t>
            </a:r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>
              <a:lnSpc>
                <a:spcPct val="8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/>
              <a:t>З </a:t>
            </a:r>
            <a:r>
              <a:rPr dirty="0" err="1"/>
              <a:t>часом</a:t>
            </a:r>
            <a:r>
              <a:rPr dirty="0"/>
              <a:t> </a:t>
            </a: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переходить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по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бронхах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протилежну</a:t>
            </a:r>
            <a:r>
              <a:rPr dirty="0"/>
              <a:t> </a:t>
            </a:r>
            <a:r>
              <a:rPr dirty="0" err="1"/>
              <a:t>легеню</a:t>
            </a:r>
            <a:endParaRPr dirty="0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Циротичний туберкульоз</a:t>
            </a:r>
          </a:p>
        </p:txBody>
      </p:sp>
      <p:sp>
        <p:nvSpPr>
          <p:cNvPr id="247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dirty="0"/>
          </a:p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навколо</a:t>
            </a:r>
            <a:r>
              <a:rPr dirty="0"/>
              <a:t> </a:t>
            </a:r>
            <a:r>
              <a:rPr dirty="0" err="1"/>
              <a:t>каверн</a:t>
            </a:r>
            <a:r>
              <a:rPr dirty="0"/>
              <a:t> - </a:t>
            </a:r>
            <a:r>
              <a:rPr dirty="0" err="1"/>
              <a:t>масивне</a:t>
            </a:r>
            <a:r>
              <a:rPr dirty="0"/>
              <a:t> </a:t>
            </a:r>
            <a:r>
              <a:rPr dirty="0" err="1"/>
              <a:t>розростання</a:t>
            </a:r>
            <a:r>
              <a:rPr dirty="0"/>
              <a:t> </a:t>
            </a:r>
            <a:r>
              <a:rPr dirty="0" err="1"/>
              <a:t>сполучної</a:t>
            </a:r>
            <a:r>
              <a:rPr dirty="0"/>
              <a:t> </a:t>
            </a:r>
            <a:r>
              <a:rPr dirty="0" err="1"/>
              <a:t>тканини</a:t>
            </a:r>
            <a:r>
              <a:rPr dirty="0"/>
              <a:t>,</a:t>
            </a:r>
          </a:p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місці</a:t>
            </a:r>
            <a:r>
              <a:rPr dirty="0"/>
              <a:t> </a:t>
            </a:r>
            <a:r>
              <a:rPr dirty="0" err="1"/>
              <a:t>заживленної</a:t>
            </a:r>
            <a:r>
              <a:rPr dirty="0"/>
              <a:t> </a:t>
            </a:r>
            <a:r>
              <a:rPr dirty="0" err="1"/>
              <a:t>каверни</a:t>
            </a:r>
            <a:r>
              <a:rPr dirty="0"/>
              <a:t> </a:t>
            </a:r>
            <a:r>
              <a:rPr dirty="0" err="1"/>
              <a:t>утворюється</a:t>
            </a:r>
            <a:r>
              <a:rPr dirty="0"/>
              <a:t> </a:t>
            </a:r>
            <a:r>
              <a:rPr dirty="0" err="1"/>
              <a:t>лінійний</a:t>
            </a:r>
            <a:r>
              <a:rPr dirty="0"/>
              <a:t> </a:t>
            </a:r>
            <a:r>
              <a:rPr dirty="0" err="1"/>
              <a:t>рубець</a:t>
            </a:r>
            <a:r>
              <a:rPr dirty="0"/>
              <a:t>,</a:t>
            </a:r>
          </a:p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з'являються</a:t>
            </a:r>
            <a:r>
              <a:rPr dirty="0"/>
              <a:t> </a:t>
            </a:r>
            <a:r>
              <a:rPr dirty="0" err="1"/>
              <a:t>плевральні</a:t>
            </a:r>
            <a:r>
              <a:rPr dirty="0"/>
              <a:t> </a:t>
            </a:r>
            <a:r>
              <a:rPr dirty="0" err="1"/>
              <a:t>зрощення</a:t>
            </a:r>
            <a:r>
              <a:rPr dirty="0"/>
              <a:t>,</a:t>
            </a:r>
          </a:p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легені</a:t>
            </a:r>
            <a:r>
              <a:rPr dirty="0"/>
              <a:t> </a:t>
            </a:r>
            <a:r>
              <a:rPr dirty="0" err="1"/>
              <a:t>деформуються</a:t>
            </a:r>
            <a:r>
              <a:rPr dirty="0"/>
              <a:t>,</a:t>
            </a:r>
          </a:p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з'являються</a:t>
            </a:r>
            <a:r>
              <a:rPr dirty="0"/>
              <a:t> </a:t>
            </a:r>
            <a:r>
              <a:rPr dirty="0" err="1"/>
              <a:t>численні</a:t>
            </a:r>
            <a:r>
              <a:rPr dirty="0"/>
              <a:t> </a:t>
            </a:r>
            <a:r>
              <a:rPr dirty="0" err="1"/>
              <a:t>бронхоектази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AutoShape 2"/>
          <p:cNvSpPr txBox="1">
            <a:spLocks noGrp="1"/>
          </p:cNvSpPr>
          <p:nvPr>
            <p:ph type="title"/>
          </p:nvPr>
        </p:nvSpPr>
        <p:spPr>
          <a:xfrm>
            <a:off x="150185" y="158122"/>
            <a:ext cx="8951580" cy="780719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Ускладнення туберкульозу</a:t>
            </a:r>
          </a:p>
        </p:txBody>
      </p:sp>
      <p:sp>
        <p:nvSpPr>
          <p:cNvPr id="250" name="Rectangle 3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первинному</a:t>
            </a:r>
            <a:r>
              <a:rPr dirty="0"/>
              <a:t> </a:t>
            </a:r>
            <a:r>
              <a:rPr dirty="0" err="1"/>
              <a:t>туберкульозі</a:t>
            </a:r>
            <a:r>
              <a:rPr dirty="0"/>
              <a:t> - </a:t>
            </a:r>
            <a:r>
              <a:rPr dirty="0" err="1"/>
              <a:t>туберкульозний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менінгіт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плеврит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перикардит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перитоніт</a:t>
            </a:r>
            <a:r>
              <a:rPr dirty="0">
                <a:solidFill>
                  <a:srgbClr val="FF40FF"/>
                </a:solidFill>
              </a:rPr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кістковому</a:t>
            </a:r>
            <a:r>
              <a:rPr dirty="0"/>
              <a:t> </a:t>
            </a:r>
            <a:r>
              <a:rPr dirty="0" err="1"/>
              <a:t>туберкульозі</a:t>
            </a:r>
            <a:r>
              <a:rPr dirty="0"/>
              <a:t> </a:t>
            </a:r>
            <a:r>
              <a:rPr dirty="0" err="1"/>
              <a:t>спостерігаються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секвестри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деформації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ураження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м'яких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тканин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абсцеси</a:t>
            </a:r>
            <a:r>
              <a:rPr dirty="0">
                <a:solidFill>
                  <a:srgbClr val="FF40FF"/>
                </a:solidFill>
              </a:rPr>
              <a:t> і </a:t>
            </a:r>
            <a:r>
              <a:rPr dirty="0" err="1">
                <a:solidFill>
                  <a:srgbClr val="FF40FF"/>
                </a:solidFill>
              </a:rPr>
              <a:t>свищі</a:t>
            </a:r>
            <a:r>
              <a:rPr dirty="0">
                <a:solidFill>
                  <a:srgbClr val="FF40FF"/>
                </a:solidFill>
              </a:rPr>
              <a:t>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вторинному</a:t>
            </a:r>
            <a:r>
              <a:rPr dirty="0"/>
              <a:t> </a:t>
            </a:r>
            <a:r>
              <a:rPr dirty="0" err="1"/>
              <a:t>туберкульозі</a:t>
            </a:r>
            <a:r>
              <a:rPr dirty="0"/>
              <a:t> </a:t>
            </a:r>
            <a:r>
              <a:rPr dirty="0" err="1"/>
              <a:t>найбільше</a:t>
            </a:r>
            <a:r>
              <a:rPr dirty="0"/>
              <a:t> </a:t>
            </a:r>
            <a:r>
              <a:rPr dirty="0" err="1"/>
              <a:t>число</a:t>
            </a:r>
            <a:r>
              <a:rPr dirty="0"/>
              <a:t> </a:t>
            </a:r>
            <a:r>
              <a:rPr dirty="0" err="1"/>
              <a:t>ускладнень</a:t>
            </a:r>
            <a:r>
              <a:rPr dirty="0"/>
              <a:t> </a:t>
            </a:r>
            <a:r>
              <a:rPr dirty="0" err="1"/>
              <a:t>обумовлено</a:t>
            </a:r>
            <a:r>
              <a:rPr dirty="0"/>
              <a:t> </a:t>
            </a:r>
            <a:r>
              <a:rPr dirty="0" err="1"/>
              <a:t>каверною</a:t>
            </a:r>
            <a:r>
              <a:rPr dirty="0"/>
              <a:t>: </a:t>
            </a:r>
            <a:r>
              <a:rPr dirty="0" err="1">
                <a:solidFill>
                  <a:srgbClr val="FF40FF"/>
                </a:solidFill>
              </a:rPr>
              <a:t>кровотечі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прорив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вмісту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каверни</a:t>
            </a:r>
            <a:r>
              <a:rPr dirty="0">
                <a:solidFill>
                  <a:srgbClr val="FF40FF"/>
                </a:solidFill>
              </a:rPr>
              <a:t> в </a:t>
            </a:r>
            <a:r>
              <a:rPr dirty="0" err="1">
                <a:solidFill>
                  <a:srgbClr val="FF40FF"/>
                </a:solidFill>
              </a:rPr>
              <a:t>плевральну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порожнину</a:t>
            </a:r>
            <a:r>
              <a:rPr dirty="0">
                <a:solidFill>
                  <a:srgbClr val="FF40FF"/>
                </a:solidFill>
              </a:rPr>
              <a:t>, </a:t>
            </a:r>
            <a:r>
              <a:rPr dirty="0" err="1">
                <a:solidFill>
                  <a:srgbClr val="FF40FF"/>
                </a:solidFill>
              </a:rPr>
              <a:t>що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призводить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до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пневмотораксу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та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гнійного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плевриту</a:t>
            </a:r>
            <a:r>
              <a:rPr dirty="0">
                <a:solidFill>
                  <a:srgbClr val="FF40FF"/>
                </a:solidFill>
              </a:rPr>
              <a:t> (</a:t>
            </a:r>
            <a:r>
              <a:rPr dirty="0" err="1">
                <a:solidFill>
                  <a:srgbClr val="FF40FF"/>
                </a:solidFill>
              </a:rPr>
              <a:t>емпієма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 err="1">
                <a:solidFill>
                  <a:srgbClr val="FF40FF"/>
                </a:solidFill>
              </a:rPr>
              <a:t>плеври</a:t>
            </a:r>
            <a:r>
              <a:rPr dirty="0">
                <a:solidFill>
                  <a:srgbClr val="FF40FF"/>
                </a:solidFill>
              </a:rPr>
              <a:t>).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endParaRPr lang="uk-UA" dirty="0"/>
          </a:p>
          <a:p>
            <a:pPr algn="just">
              <a:lnSpc>
                <a:spcPct val="90000"/>
              </a:lnSpc>
              <a:buClr>
                <a:srgbClr val="FF3300"/>
              </a:buClr>
              <a:buChar char="✦"/>
              <a:defRPr sz="2400">
                <a:solidFill>
                  <a:srgbClr val="FFFF00"/>
                </a:solidFill>
              </a:defRPr>
            </a:pPr>
            <a:r>
              <a:rPr dirty="0"/>
              <a:t>У </a:t>
            </a:r>
            <a:r>
              <a:rPr dirty="0" err="1"/>
              <a:t>зв'язку</a:t>
            </a:r>
            <a:r>
              <a:rPr dirty="0"/>
              <a:t> з </a:t>
            </a:r>
            <a:r>
              <a:rPr dirty="0" err="1"/>
              <a:t>тривалим</a:t>
            </a:r>
            <a:r>
              <a:rPr dirty="0"/>
              <a:t> </a:t>
            </a:r>
            <a:r>
              <a:rPr dirty="0" err="1"/>
              <a:t>перебігом</a:t>
            </a:r>
            <a:r>
              <a:rPr dirty="0"/>
              <a:t> </a:t>
            </a:r>
            <a:r>
              <a:rPr dirty="0" err="1"/>
              <a:t>захворювання</a:t>
            </a:r>
            <a:r>
              <a:rPr dirty="0"/>
              <a:t> </a:t>
            </a:r>
            <a:r>
              <a:rPr dirty="0" err="1"/>
              <a:t>будь-яка</a:t>
            </a:r>
            <a:r>
              <a:rPr dirty="0"/>
              <a:t> </a:t>
            </a:r>
            <a:r>
              <a:rPr dirty="0" err="1"/>
              <a:t>форма</a:t>
            </a:r>
            <a:r>
              <a:rPr dirty="0"/>
              <a:t> </a:t>
            </a:r>
            <a:r>
              <a:rPr dirty="0" err="1"/>
              <a:t>туберкульозу</a:t>
            </a:r>
            <a:r>
              <a:rPr dirty="0"/>
              <a:t>, </a:t>
            </a:r>
            <a:r>
              <a:rPr dirty="0" err="1"/>
              <a:t>особливо</a:t>
            </a:r>
            <a:r>
              <a:rPr dirty="0"/>
              <a:t> </a:t>
            </a:r>
            <a:r>
              <a:rPr dirty="0" err="1"/>
              <a:t>фібринозно-кавернозна</a:t>
            </a:r>
            <a:r>
              <a:rPr dirty="0"/>
              <a:t>, </a:t>
            </a: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ускладнитися</a:t>
            </a:r>
            <a:r>
              <a:rPr dirty="0"/>
              <a:t> </a:t>
            </a:r>
            <a:r>
              <a:rPr dirty="0" err="1">
                <a:solidFill>
                  <a:srgbClr val="FF40FF"/>
                </a:solidFill>
              </a:rPr>
              <a:t>амілоїдозом</a:t>
            </a:r>
            <a:r>
              <a:rPr dirty="0">
                <a:solidFill>
                  <a:srgbClr val="FF40FF"/>
                </a:solidFill>
              </a:rPr>
              <a:t> </a:t>
            </a:r>
            <a:r>
              <a:rPr dirty="0"/>
              <a:t>(АА-</a:t>
            </a:r>
            <a:r>
              <a:rPr dirty="0" err="1"/>
              <a:t>амілоїдоз</a:t>
            </a:r>
            <a:r>
              <a:rPr dirty="0"/>
              <a:t>).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AutoShape 5"/>
          <p:cNvSpPr txBox="1">
            <a:spLocks noGrp="1"/>
          </p:cNvSpPr>
          <p:nvPr>
            <p:ph type="body" sz="half" idx="1"/>
          </p:nvPr>
        </p:nvSpPr>
        <p:spPr>
          <a:xfrm>
            <a:off x="424031" y="2022346"/>
            <a:ext cx="8295938" cy="2165236"/>
          </a:xfrm>
          <a:prstGeom prst="rect">
            <a:avLst/>
          </a:prstGeom>
          <a:gradFill>
            <a:gsLst>
              <a:gs pos="0">
                <a:srgbClr val="FFFF00">
                  <a:alpha val="50000"/>
                </a:srgbClr>
              </a:gs>
              <a:gs pos="100000">
                <a:srgbClr val="767600"/>
              </a:gs>
            </a:gsLst>
            <a:path path="circle">
              <a:fillToRect l="37721" t="-19636" r="62278" b="119636"/>
            </a:path>
          </a:gradFill>
          <a:ln>
            <a:solidFill>
              <a:srgbClr val="000000"/>
            </a:solidFill>
            <a:round/>
          </a:ln>
        </p:spPr>
        <p:txBody>
          <a:bodyPr/>
          <a:lstStyle/>
          <a:p>
            <a:pPr algn="ctr">
              <a:buSzTx/>
              <a:buNone/>
              <a:defRPr b="1" i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buSzTx/>
              <a:buNone/>
              <a:defRPr sz="54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ДЯКУЮ ЗА УВАГУ!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 txBox="1">
            <a:spLocks noGrp="1"/>
          </p:cNvSpPr>
          <p:nvPr>
            <p:ph type="body" idx="1"/>
          </p:nvPr>
        </p:nvSpPr>
        <p:spPr>
          <a:xfrm>
            <a:off x="250825" y="1125537"/>
            <a:ext cx="8642350" cy="5399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just">
              <a:buClr>
                <a:srgbClr val="990000"/>
              </a:buClr>
              <a:buChar char="✦"/>
              <a:defRPr sz="2400">
                <a:solidFill>
                  <a:srgbClr val="99FF66"/>
                </a:solidFill>
              </a:defRPr>
            </a:pPr>
            <a:r>
              <a:t>Лімфангіт - </a:t>
            </a:r>
            <a:r>
              <a:rPr>
                <a:solidFill>
                  <a:srgbClr val="FFFB00"/>
                </a:solidFill>
              </a:rPr>
              <a:t>лімфостаз і туберкульозні горбки в периваскулярній набряклій тканині. </a:t>
            </a:r>
          </a:p>
          <a:p>
            <a:pPr algn="just">
              <a:buClr>
                <a:srgbClr val="990000"/>
              </a:buClr>
              <a:buChar char="✦"/>
              <a:defRPr sz="2400">
                <a:solidFill>
                  <a:srgbClr val="99FF66"/>
                </a:solidFill>
              </a:defRPr>
            </a:pPr>
            <a:r>
              <a:t>Лімфаденіт - </a:t>
            </a:r>
            <a:r>
              <a:rPr>
                <a:solidFill>
                  <a:srgbClr val="FFFB00"/>
                </a:solidFill>
              </a:rPr>
              <a:t>в бронхопульмональних, бронхіальних і біфуркаційних вузлах розвивається специфічне гранульоматозне запалення, швидко настає казеозний некроз з результатом в тотальний</a:t>
            </a:r>
            <a:r>
              <a:t> </a:t>
            </a:r>
            <a:r>
              <a:rPr>
                <a:solidFill>
                  <a:srgbClr val="FF40FF"/>
                </a:solidFill>
              </a:rPr>
              <a:t>казеозний туберкульозний лімфаденіт.</a:t>
            </a:r>
          </a:p>
          <a:p>
            <a:pPr algn="just">
              <a:buClr>
                <a:srgbClr val="990000"/>
              </a:buClr>
              <a:buChar char="✦"/>
              <a:defRPr sz="2400">
                <a:solidFill>
                  <a:srgbClr val="99FF66"/>
                </a:solidFill>
              </a:defRPr>
            </a:pPr>
            <a:r>
              <a:t> </a:t>
            </a:r>
            <a:r>
              <a:rPr>
                <a:solidFill>
                  <a:srgbClr val="00FDFF"/>
                </a:solidFill>
              </a:rPr>
              <a:t>Зміни в регіонарних лімфатичних вузлах завжди більш значні в порівнянні з первинним афектом.</a:t>
            </a:r>
          </a:p>
        </p:txBody>
      </p:sp>
      <p:sp>
        <p:nvSpPr>
          <p:cNvPr id="99" name="AutoShape 3"/>
          <p:cNvSpPr txBox="1">
            <a:spLocks noGrp="1"/>
          </p:cNvSpPr>
          <p:nvPr>
            <p:ph type="title"/>
          </p:nvPr>
        </p:nvSpPr>
        <p:spPr>
          <a:xfrm>
            <a:off x="506130" y="153705"/>
            <a:ext cx="8153966" cy="69906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>
              <a:defRPr sz="3200">
                <a:solidFill>
                  <a:srgbClr val="A50021"/>
                </a:solidFill>
              </a:defRPr>
            </a:lvl1pPr>
          </a:lstStyle>
          <a:p>
            <a:r>
              <a:t>Туберкульозний лімфангіт та лімфаденіт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 defTabSz="365760">
              <a:defRPr sz="2400">
                <a:solidFill>
                  <a:srgbClr val="FF2600"/>
                </a:solidFill>
              </a:defRPr>
            </a:lvl1pPr>
          </a:lstStyle>
          <a:p>
            <a:r>
              <a:rPr dirty="0" err="1">
                <a:solidFill>
                  <a:srgbClr val="C00000"/>
                </a:solidFill>
              </a:rPr>
              <a:t>Первинний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туберкульозний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комплекс</a:t>
            </a:r>
            <a:r>
              <a:rPr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10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08050"/>
            <a:ext cx="7620000" cy="580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 defTabSz="365760">
              <a:defRPr sz="2400">
                <a:solidFill>
                  <a:srgbClr val="FF2600"/>
                </a:solidFill>
              </a:defRPr>
            </a:lvl1pPr>
          </a:lstStyle>
          <a:p>
            <a:r>
              <a:rPr dirty="0" err="1">
                <a:solidFill>
                  <a:srgbClr val="C00000"/>
                </a:solidFill>
              </a:rPr>
              <a:t>Первинний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туберкульозний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комплекс</a:t>
            </a:r>
            <a:r>
              <a:rPr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10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889000"/>
            <a:ext cx="8785226" cy="5857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utoShape 2"/>
          <p:cNvSpPr txBox="1">
            <a:spLocks noGrp="1"/>
          </p:cNvSpPr>
          <p:nvPr>
            <p:ph type="title"/>
          </p:nvPr>
        </p:nvSpPr>
        <p:spPr>
          <a:xfrm>
            <a:off x="139646" y="147583"/>
            <a:ext cx="8864708" cy="585896"/>
          </a:xfrm>
          <a:prstGeom prst="rect">
            <a:avLst/>
          </a:prstGeom>
          <a:gradFill>
            <a:gsLst>
              <a:gs pos="0">
                <a:srgbClr val="765E00"/>
              </a:gs>
              <a:gs pos="50000">
                <a:srgbClr val="FFCC00">
                  <a:alpha val="89999"/>
                </a:srgbClr>
              </a:gs>
              <a:gs pos="100000">
                <a:srgbClr val="765E00"/>
              </a:gs>
            </a:gsLst>
            <a:lin ang="5400000"/>
          </a:gradFill>
          <a:ln>
            <a:solidFill>
              <a:srgbClr val="000000"/>
            </a:solidFill>
            <a:round/>
          </a:ln>
        </p:spPr>
        <p:txBody>
          <a:bodyPr/>
          <a:lstStyle>
            <a:lvl1pPr algn="ctr" defTabSz="493776">
              <a:defRPr sz="3240">
                <a:solidFill>
                  <a:srgbClr val="FF2600"/>
                </a:solidFill>
              </a:defRPr>
            </a:lvl1pPr>
          </a:lstStyle>
          <a:p>
            <a:r>
              <a:rPr dirty="0" err="1">
                <a:solidFill>
                  <a:srgbClr val="C00000"/>
                </a:solidFill>
              </a:rPr>
              <a:t>Первинний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туберкульозний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афект</a:t>
            </a:r>
            <a:r>
              <a:rPr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62" y="981075"/>
            <a:ext cx="4322763" cy="576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981075"/>
            <a:ext cx="4343401" cy="5788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Общий доклад">
  <a:themeElements>
    <a:clrScheme name="Общий доклад">
      <a:dk1>
        <a:srgbClr val="000000"/>
      </a:dk1>
      <a:lt1>
        <a:srgbClr val="003366"/>
      </a:lt1>
      <a:dk2>
        <a:srgbClr val="A7A7A7"/>
      </a:dk2>
      <a:lt2>
        <a:srgbClr val="535353"/>
      </a:lt2>
      <a:accent1>
        <a:srgbClr val="777777"/>
      </a:accent1>
      <a:accent2>
        <a:srgbClr val="00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Общий доклад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бщий докла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Общий доклад">
  <a:themeElements>
    <a:clrScheme name="Общий докла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77777"/>
      </a:accent1>
      <a:accent2>
        <a:srgbClr val="00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Общий доклад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бщий докла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Microsoft Office PowerPoint</Application>
  <PresentationFormat>Экран (4:3)</PresentationFormat>
  <Paragraphs>213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Arial Narrow</vt:lpstr>
      <vt:lpstr>Baskerville Old Face</vt:lpstr>
      <vt:lpstr>Times New Roman</vt:lpstr>
      <vt:lpstr>Общий доклад</vt:lpstr>
      <vt:lpstr>Презентация PowerPoint</vt:lpstr>
      <vt:lpstr>Актуальність</vt:lpstr>
      <vt:lpstr>Мікобактерії туберкульозу</vt:lpstr>
      <vt:lpstr>Первинне інфікування</vt:lpstr>
      <vt:lpstr>Первинний туберкульозний афект</vt:lpstr>
      <vt:lpstr>Туберкульозний лімфангіт та лімфаденіт</vt:lpstr>
      <vt:lpstr>Первинний туберкульозний комплекс:</vt:lpstr>
      <vt:lpstr>Первинний туберкульозний комплекс:</vt:lpstr>
      <vt:lpstr>Первинний туберкульозний афект </vt:lpstr>
      <vt:lpstr>Туберкульозні гранульоми</vt:lpstr>
      <vt:lpstr>Превинний туберкульозний комплекс в ШКТ:</vt:lpstr>
      <vt:lpstr>Наслідки первинного туберкульозного комплексу (загоєння або генералізація)</vt:lpstr>
      <vt:lpstr>Загоєння первинного туберкульозного комплексу</vt:lpstr>
      <vt:lpstr>Петрифікація казеозного некрозу в лімфатичних вузлах</vt:lpstr>
      <vt:lpstr>Класифікація</vt:lpstr>
      <vt:lpstr>Первинний туберкульоз</vt:lpstr>
      <vt:lpstr>Первинний туберкульоз</vt:lpstr>
      <vt:lpstr>Міліарний туберкульоз легень</vt:lpstr>
      <vt:lpstr>Крупновогнещевий гематогенний туберкульоз</vt:lpstr>
      <vt:lpstr>Туберкульозний лептоменінгіт</vt:lpstr>
      <vt:lpstr>Первинний туберкульоз</vt:lpstr>
      <vt:lpstr>Лімфатичні вузли при туберкульозу</vt:lpstr>
      <vt:lpstr>Лімфатичні вузли при туберкульозі</vt:lpstr>
      <vt:lpstr>Первинний туберкульоз</vt:lpstr>
      <vt:lpstr>Туберкульозна казеозна пневмонія </vt:lpstr>
      <vt:lpstr>Туберкульозна пневмонія, каверни</vt:lpstr>
      <vt:lpstr>Гематогенний туберкульоз</vt:lpstr>
      <vt:lpstr>Гематогенний туберкульоз</vt:lpstr>
      <vt:lpstr>Селезінка прі туберкульозному сепсисі</vt:lpstr>
      <vt:lpstr>Гематогенний туберкульоз</vt:lpstr>
      <vt:lpstr>Гематогенний туберкульоз</vt:lpstr>
      <vt:lpstr>Туберкульоз хребта</vt:lpstr>
      <vt:lpstr>Туберкульоз тонкої кишки</vt:lpstr>
      <vt:lpstr>Туберкульоз яєчка</vt:lpstr>
      <vt:lpstr>Туберкульозний перикардит</vt:lpstr>
      <vt:lpstr>Туберкульоз наднирника</vt:lpstr>
      <vt:lpstr>Туберкульозні вогища в мозку</vt:lpstr>
      <vt:lpstr>Вторинний туберкульоз</vt:lpstr>
      <vt:lpstr>Вторинний туберкульоз</vt:lpstr>
      <vt:lpstr>Гострий вогнищевий </vt:lpstr>
      <vt:lpstr>Фіброзно-вогнищевий туберкульоз</vt:lpstr>
      <vt:lpstr>Петрификация казеозного некроза в легком</vt:lpstr>
      <vt:lpstr>Інфільтративний туберкульоз</vt:lpstr>
      <vt:lpstr>Туберкулома</vt:lpstr>
      <vt:lpstr>Прогресуючий первинний афект</vt:lpstr>
      <vt:lpstr>Туберкулома</vt:lpstr>
      <vt:lpstr>Казеозна пневмонія</vt:lpstr>
      <vt:lpstr>Гострий кавернозний туберкульоз</vt:lpstr>
      <vt:lpstr>Кавернозний туберкульоз легень</vt:lpstr>
      <vt:lpstr>Фіброзно-кавернозний туберкульоз</vt:lpstr>
      <vt:lpstr>Циротичний туберкульоз</vt:lpstr>
      <vt:lpstr>Ускладнення туберкульозу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</cp:revision>
  <dcterms:modified xsi:type="dcterms:W3CDTF">2020-11-08T06:45:54Z</dcterms:modified>
</cp:coreProperties>
</file>