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108923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Линия"/>
          <p:cNvSpPr/>
          <p:nvPr/>
        </p:nvSpPr>
        <p:spPr>
          <a:xfrm>
            <a:off x="0" y="1708150"/>
            <a:ext cx="9147175" cy="0"/>
          </a:xfrm>
          <a:prstGeom prst="line">
            <a:avLst/>
          </a:prstGeom>
          <a:ln w="12700" cap="sq">
            <a:solidFill>
              <a:srgbClr val="80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Фигура"/>
          <p:cNvSpPr/>
          <p:nvPr/>
        </p:nvSpPr>
        <p:spPr>
          <a:xfrm>
            <a:off x="-135" y="842962"/>
            <a:ext cx="2897323" cy="6015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0000"/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Фигура"/>
          <p:cNvSpPr/>
          <p:nvPr/>
        </p:nvSpPr>
        <p:spPr>
          <a:xfrm>
            <a:off x="-135" y="842962"/>
            <a:ext cx="2897323" cy="6015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0000"/>
              </a:gs>
            </a:gsLst>
            <a:lin ang="16200000"/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37" tIns="46037" rIns="46037" bIns="46037" anchor="ctr"/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37" tIns="46037" rIns="46037" bIns="46037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2856" y="6332270"/>
            <a:ext cx="302544" cy="289460"/>
          </a:xfrm>
          <a:prstGeom prst="rect">
            <a:avLst/>
          </a:prstGeom>
          <a:ln w="12700">
            <a:miter lim="400000"/>
          </a:ln>
        </p:spPr>
        <p:txBody>
          <a:bodyPr wrap="none" lIns="46037" tIns="46037" rIns="46037" bIns="46037" anchor="ctr">
            <a:spAutoFit/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0" marR="0" indent="45720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0" marR="0" indent="91440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0" marR="0" indent="137160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0" marR="0" indent="182880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FFFFCC"/>
          </a:solidFill>
          <a:uFillTx/>
          <a:latin typeface="Arial Narrow"/>
          <a:ea typeface="Arial Narrow"/>
          <a:cs typeface="Arial Narrow"/>
          <a:sym typeface="Arial Narrow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60000"/>
        <a:buFontTx/>
        <a:buChar char="–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764930" marR="0" indent="-30773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65000"/>
        <a:buFontTx/>
        <a:buChar char="◆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1181100" marR="0" indent="-2667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65000"/>
        <a:buFontTx/>
        <a:buChar char="★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16916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Tx/>
        <a:buChar char="–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 typeface="Wingdings"/>
        <a:buChar char="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30988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 typeface="Wingdings"/>
        <a:buChar char="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 typeface="Wingdings"/>
        <a:buChar char="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800000"/>
        </a:buClr>
        <a:buSzPct val="100000"/>
        <a:buFont typeface="Wingdings"/>
        <a:buChar char="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хворювання зубощелепної системи"/>
          <p:cNvSpPr txBox="1">
            <a:spLocks noGrp="1"/>
          </p:cNvSpPr>
          <p:nvPr>
            <p:ph type="title" idx="4294967295"/>
          </p:nvPr>
        </p:nvSpPr>
        <p:spPr>
          <a:xfrm>
            <a:off x="990600" y="1752600"/>
            <a:ext cx="7391400" cy="2590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000" i="1">
                <a:solidFill>
                  <a:srgbClr val="FF66FF"/>
                </a:solidFill>
              </a:defRPr>
            </a:lvl1pPr>
          </a:lstStyle>
          <a:p>
            <a:r>
              <a:rPr dirty="0" err="1"/>
              <a:t>Захворювання</a:t>
            </a:r>
            <a:r>
              <a:rPr dirty="0"/>
              <a:t> </a:t>
            </a:r>
            <a:r>
              <a:rPr dirty="0" err="1"/>
              <a:t>зубощелепної</a:t>
            </a:r>
            <a:r>
              <a:rPr dirty="0"/>
              <a:t> </a:t>
            </a:r>
            <a:r>
              <a:rPr dirty="0" err="1"/>
              <a:t>системи</a:t>
            </a:r>
            <a:endParaRPr dirty="0"/>
          </a:p>
        </p:txBody>
      </p:sp>
      <p:sp>
        <p:nvSpPr>
          <p:cNvPr id="31" name="Лекція для 3 курсу стоматологічного факультету…"/>
          <p:cNvSpPr txBox="1">
            <a:spLocks noGrp="1"/>
          </p:cNvSpPr>
          <p:nvPr>
            <p:ph type="body" sz="quarter" idx="4294967295"/>
          </p:nvPr>
        </p:nvSpPr>
        <p:spPr>
          <a:xfrm>
            <a:off x="395287" y="5229225"/>
            <a:ext cx="8367713" cy="13319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500"/>
              </a:spcBef>
              <a:buSzTx/>
              <a:buFont typeface="Wingdings"/>
              <a:buNone/>
              <a:defRPr sz="2400" i="1"/>
            </a:pPr>
            <a:r>
              <a:t>Лекція для 3 курсу стоматологічного факультету</a:t>
            </a:r>
          </a:p>
          <a:p>
            <a:pPr marL="0" indent="0" algn="ctr">
              <a:spcBef>
                <a:spcPts val="500"/>
              </a:spcBef>
              <a:buSzTx/>
              <a:buFont typeface="Wingdings"/>
              <a:buNone/>
              <a:defRPr sz="2400" i="1"/>
            </a:pPr>
            <a:r>
              <a:t> Лектор: к.мед.н., доцент Шулятнікова Тетяна Володимирівна</a:t>
            </a:r>
          </a:p>
        </p:txBody>
      </p:sp>
      <p:sp>
        <p:nvSpPr>
          <p:cNvPr id="32" name="Запорізький державний медичний університет…"/>
          <p:cNvSpPr txBox="1"/>
          <p:nvPr/>
        </p:nvSpPr>
        <p:spPr>
          <a:xfrm>
            <a:off x="274637" y="228600"/>
            <a:ext cx="8594726" cy="728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37" tIns="46037" rIns="46037" bIns="46037">
            <a:spAutoFit/>
          </a:bodyPr>
          <a:lstStyle/>
          <a:p>
            <a:pPr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r>
              <a:t>Запорізький державний медичний університет</a:t>
            </a:r>
          </a:p>
          <a:p>
            <a:pPr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r>
              <a:t> Кафедра патологічної анатомії та судової медицини</a:t>
            </a:r>
          </a:p>
        </p:txBody>
      </p:sp>
      <p:sp>
        <p:nvSpPr>
          <p:cNvPr id="33" name="Sh"/>
          <p:cNvSpPr txBox="1"/>
          <p:nvPr/>
        </p:nvSpPr>
        <p:spPr>
          <a:xfrm>
            <a:off x="45719" y="0"/>
            <a:ext cx="376874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66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Baskerville Old Face"/>
                <a:ea typeface="Baskerville Old Face"/>
                <a:cs typeface="Baskerville Old Face"/>
                <a:sym typeface="Baskerville Old Face"/>
              </a:defRPr>
            </a:lvl1pPr>
          </a:lstStyle>
          <a:p>
            <a:r>
              <a:t>Sh</a:t>
            </a:r>
          </a:p>
        </p:txBody>
      </p:sp>
      <p:sp>
        <p:nvSpPr>
          <p:cNvPr id="34" name="Овал"/>
          <p:cNvSpPr/>
          <p:nvPr/>
        </p:nvSpPr>
        <p:spPr>
          <a:xfrm>
            <a:off x="0" y="0"/>
            <a:ext cx="395288" cy="333375"/>
          </a:xfrm>
          <a:prstGeom prst="ellipse">
            <a:avLst/>
          </a:prstGeom>
          <a:ln>
            <a:solidFill>
              <a:srgbClr val="00FFFF"/>
            </a:solidFill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Средній карієс (caries media)"/>
          <p:cNvSpPr txBox="1">
            <a:spLocks noGrp="1"/>
          </p:cNvSpPr>
          <p:nvPr>
            <p:ph type="title" idx="4294967295"/>
          </p:nvPr>
        </p:nvSpPr>
        <p:spPr>
          <a:xfrm>
            <a:off x="-1" y="115887"/>
            <a:ext cx="9144002" cy="6477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40663">
              <a:defRPr sz="3240"/>
            </a:pPr>
            <a:r>
              <a:t>Средній карієс (caries media)</a:t>
            </a:r>
            <a:r>
              <a:rPr sz="3888"/>
              <a:t> </a:t>
            </a:r>
          </a:p>
        </p:txBody>
      </p:sp>
      <p:sp>
        <p:nvSpPr>
          <p:cNvPr id="63" name="Дно порожнини має 3 зони:…"/>
          <p:cNvSpPr txBox="1">
            <a:spLocks noGrp="1"/>
          </p:cNvSpPr>
          <p:nvPr>
            <p:ph type="body" idx="4294967295"/>
          </p:nvPr>
        </p:nvSpPr>
        <p:spPr>
          <a:xfrm>
            <a:off x="179387" y="836612"/>
            <a:ext cx="8839201" cy="6021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buChar char="■"/>
            </a:pPr>
            <a:endParaRPr/>
          </a:p>
          <a:p>
            <a:pPr marL="533400" indent="-533400">
              <a:spcBef>
                <a:spcPts val="400"/>
              </a:spcBef>
              <a:buSzTx/>
              <a:buFont typeface="Wingdings"/>
              <a:buNone/>
              <a:defRPr sz="2000" b="1">
                <a:solidFill>
                  <a:srgbClr val="FFFF00"/>
                </a:solidFill>
              </a:defRPr>
            </a:pPr>
            <a:r>
              <a:t>Дно порожнини має 3 зони:</a:t>
            </a:r>
          </a:p>
          <a:p>
            <a:pPr marL="533400" indent="-533400"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99FF66"/>
                </a:solidFill>
              </a:defRPr>
            </a:pPr>
            <a:r>
              <a:t>1. зона розм’якшеного дентину</a:t>
            </a:r>
          </a:p>
          <a:p>
            <a:pPr marL="533400" indent="-533400"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(зруйнований, позбавлений кальцію,</a:t>
            </a:r>
          </a:p>
          <a:p>
            <a:pPr marL="533400" indent="-533400"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багато мікробів)</a:t>
            </a:r>
          </a:p>
          <a:p>
            <a:pPr marL="533400" indent="-533400">
              <a:buSzTx/>
              <a:buFont typeface="Wingdings"/>
              <a:buNone/>
              <a:defRPr sz="2000">
                <a:solidFill>
                  <a:srgbClr val="99FF66"/>
                </a:solidFill>
              </a:defRPr>
            </a:pPr>
            <a:endParaRPr/>
          </a:p>
          <a:p>
            <a:pPr marL="533400" indent="-533400"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99FF66"/>
                </a:solidFill>
              </a:defRPr>
            </a:pPr>
            <a:r>
              <a:t>2. зона прозорого дентину</a:t>
            </a:r>
          </a:p>
          <a:p>
            <a:pPr marL="533400" indent="-533400"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(звапніє, але канальці</a:t>
            </a:r>
          </a:p>
          <a:p>
            <a:pPr marL="533400" indent="-533400"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звужені, будова однорідна)</a:t>
            </a:r>
          </a:p>
          <a:p>
            <a:pPr marL="533400" indent="-533400">
              <a:buSzTx/>
              <a:buFont typeface="Wingdings"/>
              <a:buNone/>
              <a:defRPr sz="2000">
                <a:solidFill>
                  <a:srgbClr val="99FF66"/>
                </a:solidFill>
              </a:defRPr>
            </a:pPr>
            <a:endParaRPr/>
          </a:p>
          <a:p>
            <a:pPr marL="533400" indent="-533400"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99FF66"/>
                </a:solidFill>
              </a:defRPr>
            </a:pPr>
            <a:r>
              <a:t>3. зона замісного дентину</a:t>
            </a:r>
          </a:p>
          <a:p>
            <a:pPr marL="533400" indent="-533400"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(репаративна регенерація)</a:t>
            </a:r>
          </a:p>
        </p:txBody>
      </p:sp>
      <p:pic>
        <p:nvPicPr>
          <p:cNvPr id="64" name="karies" descr="kari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2" y="836612"/>
            <a:ext cx="3960813" cy="590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редній  карієс"/>
          <p:cNvSpPr txBox="1">
            <a:spLocks noGrp="1"/>
          </p:cNvSpPr>
          <p:nvPr>
            <p:ph type="title" idx="4294967295"/>
          </p:nvPr>
        </p:nvSpPr>
        <p:spPr>
          <a:xfrm>
            <a:off x="-1" y="115887"/>
            <a:ext cx="9144002" cy="6477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40663">
              <a:defRPr sz="2916"/>
            </a:pPr>
            <a:r>
              <a:t>Средній  карієс</a:t>
            </a:r>
            <a:r>
              <a:rPr sz="3888"/>
              <a:t> </a:t>
            </a:r>
          </a:p>
        </p:txBody>
      </p:sp>
      <p:pic>
        <p:nvPicPr>
          <p:cNvPr id="67" name="sred_karies_2" descr="sred_karies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2" y="908050"/>
            <a:ext cx="4008438" cy="583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средний кариес, спил зуба" descr="средний кариес, спил зуб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" y="908050"/>
            <a:ext cx="4464051" cy="3895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Глибокий карієс (caries profunda)"/>
          <p:cNvSpPr txBox="1">
            <a:spLocks noGrp="1"/>
          </p:cNvSpPr>
          <p:nvPr>
            <p:ph type="title" idx="4294967295"/>
          </p:nvPr>
        </p:nvSpPr>
        <p:spPr>
          <a:xfrm>
            <a:off x="-1" y="115887"/>
            <a:ext cx="9144002" cy="6477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40663">
              <a:defRPr sz="2592"/>
            </a:pPr>
            <a:r>
              <a:t>Глибокий карієс (caries profunda)</a:t>
            </a:r>
            <a:r>
              <a:rPr sz="3888"/>
              <a:t> </a:t>
            </a:r>
          </a:p>
        </p:txBody>
      </p:sp>
      <p:sp>
        <p:nvSpPr>
          <p:cNvPr id="71" name="Подальше прогресування процесу з утворенням каверни у розм’якшеному дентині.…"/>
          <p:cNvSpPr txBox="1">
            <a:spLocks noGrp="1"/>
          </p:cNvSpPr>
          <p:nvPr>
            <p:ph type="body" idx="4294967295"/>
          </p:nvPr>
        </p:nvSpPr>
        <p:spPr>
          <a:xfrm>
            <a:off x="179387" y="836612"/>
            <a:ext cx="8839201" cy="54276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t>Подальше прогресування процесу з утворенням </a:t>
            </a:r>
            <a:r>
              <a:rPr>
                <a:solidFill>
                  <a:srgbClr val="FFFFFF"/>
                </a:solidFill>
              </a:rPr>
              <a:t>каверни у</a:t>
            </a:r>
            <a:r>
              <a:t> розм’якшеному дентині.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t>Від пульпи обмежується тонким шаром дентину </a:t>
            </a:r>
            <a:r>
              <a:rPr>
                <a:solidFill>
                  <a:srgbClr val="FFFFFF"/>
                </a:solidFill>
              </a:rPr>
              <a:t>("дно каверни"),</a:t>
            </a:r>
            <a:r>
              <a:t> яке також може руйнуватися і тоді у процес  втягується пульпа.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t>Особливо характерне утворення ділянки </a:t>
            </a:r>
            <a:r>
              <a:rPr>
                <a:solidFill>
                  <a:srgbClr val="FFFFFF"/>
                </a:solidFill>
              </a:rPr>
              <a:t>підвищенної мінералізації на межі</a:t>
            </a:r>
            <a:r>
              <a:t> дентину з порожниною зуба та різке зниження мінералізації на решті дентину.</a:t>
            </a:r>
          </a:p>
        </p:txBody>
      </p:sp>
      <p:pic>
        <p:nvPicPr>
          <p:cNvPr id="72" name="Глубокий-фиссурный-кариес2" descr="Глубокий-фиссурный-кариес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7" y="4365625"/>
            <a:ext cx="3602038" cy="2401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glybokij-karies-6_0" descr="glybokij-karies-6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292600"/>
            <a:ext cx="3671888" cy="2479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Особливі варіанти карієсу"/>
          <p:cNvSpPr txBox="1">
            <a:spLocks noGrp="1"/>
          </p:cNvSpPr>
          <p:nvPr>
            <p:ph type="title" idx="4294967295"/>
          </p:nvPr>
        </p:nvSpPr>
        <p:spPr>
          <a:xfrm>
            <a:off x="-1" y="115887"/>
            <a:ext cx="9144002" cy="6477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40663">
              <a:defRPr sz="2592"/>
            </a:pPr>
            <a:r>
              <a:t>Особливі варіанти карієсу</a:t>
            </a:r>
            <a:r>
              <a:rPr sz="3888"/>
              <a:t> </a:t>
            </a:r>
          </a:p>
        </p:txBody>
      </p:sp>
      <p:sp>
        <p:nvSpPr>
          <p:cNvPr id="76" name="1. Циркулярний карієс - в області шийки зуба, охоплює його кільцеподібно.…"/>
          <p:cNvSpPr txBox="1">
            <a:spLocks noGrp="1"/>
          </p:cNvSpPr>
          <p:nvPr>
            <p:ph type="body" idx="4294967295"/>
          </p:nvPr>
        </p:nvSpPr>
        <p:spPr>
          <a:xfrm>
            <a:off x="179387" y="765175"/>
            <a:ext cx="8839201" cy="57880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1.</a:t>
            </a:r>
            <a:r>
              <a:rPr>
                <a:solidFill>
                  <a:srgbClr val="99FF66"/>
                </a:solidFill>
              </a:rPr>
              <a:t> </a:t>
            </a:r>
            <a:r>
              <a:t>Циркулярний каріє</a:t>
            </a:r>
            <a:r>
              <a:rPr>
                <a:solidFill>
                  <a:srgbClr val="99FF66"/>
                </a:solidFill>
              </a:rPr>
              <a:t>с</a:t>
            </a:r>
            <a:r>
              <a:rPr>
                <a:solidFill>
                  <a:srgbClr val="FFFF00"/>
                </a:solidFill>
              </a:rPr>
              <a:t> - в області шийки зуба, охоплює його кільцеподібно.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2. Ранній (підемалевий) карієс </a:t>
            </a:r>
            <a:r>
              <a:rPr>
                <a:solidFill>
                  <a:srgbClr val="FFFF00"/>
                </a:solidFill>
              </a:rPr>
              <a:t>- безпосередньо під шаром емалі. 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3. Бічний карієс </a:t>
            </a:r>
            <a:r>
              <a:rPr>
                <a:solidFill>
                  <a:srgbClr val="FFFF00"/>
                </a:solidFill>
              </a:rPr>
              <a:t>- на бічних поверхнях зуба.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4.</a:t>
            </a:r>
            <a:r>
              <a:rPr>
                <a:solidFill>
                  <a:srgbClr val="99FF66"/>
                </a:solidFill>
              </a:rPr>
              <a:t> </a:t>
            </a:r>
            <a:r>
              <a:t>Стаціонарний карієс </a:t>
            </a:r>
            <a:r>
              <a:rPr>
                <a:solidFill>
                  <a:srgbClr val="FFFF00"/>
                </a:solidFill>
              </a:rPr>
              <a:t>- тільки розчинення емалі, після чого процес зупиняється. Зустрічається виключно в перших молярах.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5.</a:t>
            </a:r>
            <a:r>
              <a:rPr>
                <a:solidFill>
                  <a:srgbClr val="99FF66"/>
                </a:solidFill>
              </a:rPr>
              <a:t> </a:t>
            </a:r>
            <a:r>
              <a:t>Ретроградний карієс </a:t>
            </a:r>
            <a:r>
              <a:rPr>
                <a:solidFill>
                  <a:srgbClr val="FFFF00"/>
                </a:solidFill>
              </a:rPr>
              <a:t>- розвивається з боку пульпи та потім  переходить на поверхню зуба.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6. Карієс цементу </a:t>
            </a:r>
            <a:r>
              <a:rPr>
                <a:solidFill>
                  <a:srgbClr val="FFFF00"/>
                </a:solidFill>
              </a:rPr>
              <a:t>- при оголеному корені зуба та наявності запалення в періодонті. Супроводжується цементолізом.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Бічний множинний карієс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9144002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40663">
              <a:defRPr sz="2592">
                <a:solidFill>
                  <a:srgbClr val="FFFF00"/>
                </a:solidFill>
              </a:defRPr>
            </a:pPr>
            <a:r>
              <a:t>Бічний множинний карієс</a:t>
            </a:r>
            <a:r>
              <a:rPr sz="3888">
                <a:solidFill>
                  <a:srgbClr val="FFFFCC"/>
                </a:solidFill>
              </a:rPr>
              <a:t> </a:t>
            </a:r>
          </a:p>
        </p:txBody>
      </p:sp>
      <p:pic>
        <p:nvPicPr>
          <p:cNvPr id="79" name="DentalCaries" descr="DentalCaries"/>
          <p:cNvPicPr>
            <a:picLocks noChangeAspect="1"/>
          </p:cNvPicPr>
          <p:nvPr/>
        </p:nvPicPr>
        <p:blipFill>
          <a:blip r:embed="rId2"/>
          <a:srcRect t="1248"/>
          <a:stretch>
            <a:fillRect/>
          </a:stretch>
        </p:blipFill>
        <p:spPr>
          <a:xfrm>
            <a:off x="1908175" y="981075"/>
            <a:ext cx="5434013" cy="5653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Некаріозні ураження зубів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9144002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40663">
              <a:defRPr sz="2916"/>
            </a:pPr>
            <a:r>
              <a:t>Некаріозні ураження зубів</a:t>
            </a:r>
            <a:r>
              <a:rPr sz="3888"/>
              <a:t> </a:t>
            </a:r>
          </a:p>
        </p:txBody>
      </p:sp>
      <p:sp>
        <p:nvSpPr>
          <p:cNvPr id="82" name="Флюороз…"/>
          <p:cNvSpPr txBox="1">
            <a:spLocks noGrp="1"/>
          </p:cNvSpPr>
          <p:nvPr>
            <p:ph type="body" idx="4294967295"/>
          </p:nvPr>
        </p:nvSpPr>
        <p:spPr>
          <a:xfrm>
            <a:off x="179387" y="908050"/>
            <a:ext cx="8839201" cy="54276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700"/>
              </a:spcBef>
              <a:buSzTx/>
              <a:buFont typeface="Wingdings"/>
              <a:buNone/>
              <a:defRPr sz="3200" b="1">
                <a:solidFill>
                  <a:srgbClr val="FFFF00"/>
                </a:solidFill>
              </a:defRPr>
            </a:pPr>
            <a:r>
              <a:t>Флюороз</a:t>
            </a:r>
            <a:r>
              <a:rPr b="0"/>
              <a:t> </a:t>
            </a:r>
          </a:p>
          <a:p>
            <a:pPr algn="ctr">
              <a:spcBef>
                <a:spcPts val="700"/>
              </a:spcBef>
              <a:buSzTx/>
              <a:buFont typeface="Wingdings"/>
              <a:buNone/>
              <a:defRPr sz="3200">
                <a:solidFill>
                  <a:srgbClr val="FFFF00"/>
                </a:solidFill>
              </a:defRPr>
            </a:pPr>
            <a:r>
              <a:t>(гіперфтороз, плямистість емалі)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>
              <a:buSzTx/>
              <a:buFont typeface="Wingdings"/>
              <a:buNone/>
            </a:pPr>
            <a:r>
              <a:t>- розвивається при тривалому надлишку надходженні в організм фтору.</a:t>
            </a:r>
          </a:p>
          <a:p>
            <a:pPr>
              <a:buSzTx/>
              <a:buFont typeface="Wingdings"/>
              <a:buNone/>
            </a:pPr>
            <a:endParaRPr/>
          </a:p>
          <a:p>
            <a:pPr>
              <a:buSzTx/>
              <a:buFont typeface="Wingdings"/>
              <a:buNone/>
            </a:pPr>
            <a:r>
              <a:t>В зубах порушуються процеси формування та звапніння емалі.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Некаріозні ураження зубів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9144002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40663">
              <a:defRPr sz="2916"/>
            </a:pPr>
            <a:r>
              <a:t>Некаріозні ураження зубів</a:t>
            </a:r>
            <a:r>
              <a:rPr sz="3888"/>
              <a:t> </a:t>
            </a:r>
          </a:p>
        </p:txBody>
      </p:sp>
      <p:sp>
        <p:nvSpPr>
          <p:cNvPr id="85" name="Флюороз…"/>
          <p:cNvSpPr txBox="1">
            <a:spLocks noGrp="1"/>
          </p:cNvSpPr>
          <p:nvPr>
            <p:ph type="body" idx="4294967295"/>
          </p:nvPr>
        </p:nvSpPr>
        <p:spPr>
          <a:xfrm>
            <a:off x="179387" y="908050"/>
            <a:ext cx="8839201" cy="54276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700"/>
              </a:spcBef>
              <a:buSzTx/>
              <a:buFont typeface="Wingdings"/>
              <a:buNone/>
              <a:defRPr sz="3200" b="1">
                <a:solidFill>
                  <a:srgbClr val="FFFF00"/>
                </a:solidFill>
              </a:defRPr>
            </a:pPr>
            <a:r>
              <a:t>Флюороз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1 ступінь</a:t>
            </a:r>
            <a:r>
              <a:rPr>
                <a:solidFill>
                  <a:srgbClr val="99FF66"/>
                </a:solidFill>
              </a:rPr>
              <a:t> - поодінокі дрібні крейдоподібні плями та полоски до 0,2-0,3 поверхні коронки</a:t>
            </a:r>
          </a:p>
          <a:p>
            <a:pPr>
              <a:buSzTx/>
              <a:buFont typeface="Wingdings"/>
              <a:buNone/>
              <a:defRPr sz="2400">
                <a:solidFill>
                  <a:srgbClr val="99FF66"/>
                </a:solidFill>
              </a:defRPr>
            </a:pPr>
            <a:endParaRPr>
              <a:solidFill>
                <a:srgbClr val="99FF66"/>
              </a:solidFill>
            </a:endParaRP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2 ступінь</a:t>
            </a:r>
            <a:r>
              <a:rPr>
                <a:solidFill>
                  <a:srgbClr val="99FF66"/>
                </a:solidFill>
              </a:rPr>
              <a:t> - пляма та полоски на 0,5 поверхні коронки </a:t>
            </a:r>
          </a:p>
          <a:p>
            <a:pPr>
              <a:buSzTx/>
              <a:buFont typeface="Wingdings"/>
              <a:buNone/>
              <a:defRPr sz="2400">
                <a:solidFill>
                  <a:srgbClr val="99FF66"/>
                </a:solidFill>
              </a:defRPr>
            </a:pPr>
            <a:endParaRPr>
              <a:solidFill>
                <a:srgbClr val="99FF66"/>
              </a:solidFill>
            </a:endParaRP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3 ступінь</a:t>
            </a:r>
            <a:r>
              <a:rPr>
                <a:solidFill>
                  <a:srgbClr val="99FF66"/>
                </a:solidFill>
              </a:rPr>
              <a:t> - зливні плями білше половини поверхні коронки. Темно-жовті або коричневі. Руйнується емаль та частковои дентин.</a:t>
            </a:r>
          </a:p>
          <a:p>
            <a:pPr>
              <a:buSzTx/>
              <a:buFont typeface="Wingdings"/>
              <a:buNone/>
              <a:defRPr sz="2400">
                <a:solidFill>
                  <a:srgbClr val="99FF66"/>
                </a:solidFill>
              </a:defRPr>
            </a:pPr>
            <a:endParaRPr>
              <a:solidFill>
                <a:srgbClr val="99FF66"/>
              </a:solidFill>
            </a:endParaRP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4 ступінь</a:t>
            </a:r>
            <a:r>
              <a:rPr>
                <a:solidFill>
                  <a:srgbClr val="99FF66"/>
                </a:solidFill>
              </a:rPr>
              <a:t> - утворення множинних ерозій емалі - коричневі або чорні. Зуби крихкі, ламкі, легко стираються та руйнуються.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Флюороз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9144002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40663">
              <a:defRPr sz="3240"/>
            </a:pPr>
            <a:r>
              <a:t>Флюороз</a:t>
            </a:r>
            <a:r>
              <a:rPr sz="3888"/>
              <a:t> </a:t>
            </a:r>
          </a:p>
        </p:txBody>
      </p:sp>
      <p:pic>
        <p:nvPicPr>
          <p:cNvPr id="88" name="Fluorosis6" descr="Fluorosis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" y="981075"/>
            <a:ext cx="4679951" cy="3008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1251301453_art68_15" descr="1251301453_art68_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" y="4184650"/>
            <a:ext cx="4679951" cy="2384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dental11" descr="dental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981075"/>
            <a:ext cx="4013200" cy="2808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dental-fluorosis" descr="dental-fluorosis"/>
          <p:cNvPicPr>
            <a:picLocks noChangeAspect="1"/>
          </p:cNvPicPr>
          <p:nvPr/>
        </p:nvPicPr>
        <p:blipFill>
          <a:blip r:embed="rId5"/>
          <a:srcRect t="20755"/>
          <a:stretch>
            <a:fillRect/>
          </a:stretch>
        </p:blipFill>
        <p:spPr>
          <a:xfrm>
            <a:off x="5003800" y="4149725"/>
            <a:ext cx="4011613" cy="2416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Флюороз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9144002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40663">
              <a:defRPr sz="3240"/>
            </a:pPr>
            <a:r>
              <a:t>Флюороз</a:t>
            </a:r>
            <a:r>
              <a:rPr sz="3888"/>
              <a:t> </a:t>
            </a:r>
          </a:p>
        </p:txBody>
      </p:sp>
      <p:pic>
        <p:nvPicPr>
          <p:cNvPr id="94" name="00000381" descr="000003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981075"/>
            <a:ext cx="38100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kennedy02" descr="kennedy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7" y="3933825"/>
            <a:ext cx="4319588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fluoroz" descr="fluoroz"/>
          <p:cNvPicPr>
            <a:picLocks noChangeAspect="1"/>
          </p:cNvPicPr>
          <p:nvPr/>
        </p:nvPicPr>
        <p:blipFill>
          <a:blip r:embed="rId4"/>
          <a:srcRect t="5274" b="7942"/>
          <a:stretch>
            <a:fillRect/>
          </a:stretch>
        </p:blipFill>
        <p:spPr>
          <a:xfrm>
            <a:off x="250825" y="981074"/>
            <a:ext cx="4681538" cy="2862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Некаріозні ураження зубів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9144002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40663">
              <a:defRPr sz="2916"/>
            </a:pPr>
            <a:r>
              <a:t>Некаріозні ураження зубів</a:t>
            </a:r>
            <a:r>
              <a:rPr sz="3888"/>
              <a:t> </a:t>
            </a:r>
          </a:p>
        </p:txBody>
      </p:sp>
      <p:sp>
        <p:nvSpPr>
          <p:cNvPr id="99" name="Ерозія зубів…"/>
          <p:cNvSpPr txBox="1">
            <a:spLocks noGrp="1"/>
          </p:cNvSpPr>
          <p:nvPr>
            <p:ph type="body" idx="4294967295"/>
          </p:nvPr>
        </p:nvSpPr>
        <p:spPr>
          <a:xfrm>
            <a:off x="179387" y="908050"/>
            <a:ext cx="8839201" cy="54276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700"/>
              </a:spcBef>
              <a:buSzTx/>
              <a:buFont typeface="Wingdings"/>
              <a:buNone/>
              <a:defRPr sz="3200" b="1" u="sng">
                <a:solidFill>
                  <a:srgbClr val="FFFF00"/>
                </a:solidFill>
              </a:defRPr>
            </a:pPr>
            <a:r>
              <a:t>Ерозія зубів</a:t>
            </a:r>
            <a:r>
              <a:rPr b="0" u="none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- прогресуюча чашоподічної форми спад емалі та дентину на поверхні спочатку різців, а потім ікол та премолярів верхньої щелепи. 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99FF66"/>
                </a:solidFill>
              </a:defRPr>
            </a:pPr>
            <a:r>
              <a:t>Зустрічаються у людей среднього віку. Причина не виявлена. Течія хронічна з поступовим залученням нових зубів. Дефекти дуже болісні.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0" name="эрозии зубов" descr="эрозии зубо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3860800"/>
            <a:ext cx="3241676" cy="1984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эрозии зубов2" descr="эрозии зубов2"/>
          <p:cNvPicPr>
            <a:picLocks noChangeAspect="1"/>
          </p:cNvPicPr>
          <p:nvPr/>
        </p:nvPicPr>
        <p:blipFill>
          <a:blip r:embed="rId3"/>
          <a:srcRect l="1876" t="2508" r="1876" b="3544"/>
          <a:stretch>
            <a:fillRect/>
          </a:stretch>
        </p:blipFill>
        <p:spPr>
          <a:xfrm>
            <a:off x="4356100" y="3860800"/>
            <a:ext cx="3959225" cy="2892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КАРІЄС -"/>
          <p:cNvSpPr txBox="1">
            <a:spLocks noGrp="1"/>
          </p:cNvSpPr>
          <p:nvPr>
            <p:ph type="title" idx="4294967295"/>
          </p:nvPr>
        </p:nvSpPr>
        <p:spPr>
          <a:xfrm>
            <a:off x="323850" y="188912"/>
            <a:ext cx="8534400" cy="6477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t>КАРІЄС -</a:t>
            </a:r>
          </a:p>
        </p:txBody>
      </p:sp>
      <p:sp>
        <p:nvSpPr>
          <p:cNvPr id="37" name="Локалізоване прогресиюче руйнування зубів, що виявляється…"/>
          <p:cNvSpPr txBox="1">
            <a:spLocks noGrp="1"/>
          </p:cNvSpPr>
          <p:nvPr>
            <p:ph type="body" idx="4294967295"/>
          </p:nvPr>
        </p:nvSpPr>
        <p:spPr>
          <a:xfrm>
            <a:off x="152400" y="1268412"/>
            <a:ext cx="8839200" cy="52562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SzTx/>
              <a:buFont typeface="Wingdings"/>
              <a:buNone/>
              <a:defRPr>
                <a:solidFill>
                  <a:srgbClr val="FFFF00"/>
                </a:solidFill>
              </a:defRPr>
            </a:pPr>
            <a:r>
              <a:rPr dirty="0" err="1"/>
              <a:t>Локалізоване</a:t>
            </a:r>
            <a:r>
              <a:rPr dirty="0"/>
              <a:t> </a:t>
            </a:r>
            <a:r>
              <a:rPr dirty="0" err="1"/>
              <a:t>прогрес</a:t>
            </a:r>
            <a:r>
              <a:rPr lang="uk-UA" dirty="0"/>
              <a:t>у</a:t>
            </a:r>
            <a:r>
              <a:rPr dirty="0" err="1"/>
              <a:t>юче</a:t>
            </a:r>
            <a:r>
              <a:rPr dirty="0"/>
              <a:t> </a:t>
            </a:r>
            <a:r>
              <a:rPr dirty="0" err="1">
                <a:solidFill>
                  <a:srgbClr val="FF5FFF"/>
                </a:solidFill>
              </a:rPr>
              <a:t>руйнування</a:t>
            </a:r>
            <a:r>
              <a:rPr dirty="0">
                <a:solidFill>
                  <a:srgbClr val="FF5FFF"/>
                </a:solidFill>
              </a:rPr>
              <a:t> </a:t>
            </a:r>
            <a:r>
              <a:rPr dirty="0" err="1"/>
              <a:t>зубів</a:t>
            </a:r>
            <a:r>
              <a:rPr dirty="0"/>
              <a:t>, </a:t>
            </a:r>
            <a:r>
              <a:rPr dirty="0" err="1"/>
              <a:t>що</a:t>
            </a:r>
            <a:r>
              <a:rPr dirty="0"/>
              <a:t> </a:t>
            </a:r>
            <a:r>
              <a:rPr dirty="0" err="1"/>
              <a:t>виявляється</a:t>
            </a:r>
            <a:r>
              <a:rPr dirty="0"/>
              <a:t> </a:t>
            </a:r>
          </a:p>
          <a:p>
            <a:pPr algn="ctr">
              <a:buSzTx/>
              <a:buFont typeface="Wingdings"/>
              <a:buNone/>
              <a:defRPr>
                <a:solidFill>
                  <a:srgbClr val="FFFF00"/>
                </a:solidFill>
              </a:defRPr>
            </a:pPr>
            <a:r>
              <a:rPr dirty="0" err="1">
                <a:solidFill>
                  <a:srgbClr val="FF5FFF"/>
                </a:solidFill>
              </a:rPr>
              <a:t>демінералізацією</a:t>
            </a:r>
            <a:r>
              <a:rPr dirty="0">
                <a:solidFill>
                  <a:srgbClr val="FF5FFF"/>
                </a:solidFill>
              </a:rPr>
              <a:t> </a:t>
            </a:r>
            <a:r>
              <a:rPr dirty="0" err="1">
                <a:solidFill>
                  <a:srgbClr val="FF5FFF"/>
                </a:solidFill>
              </a:rPr>
              <a:t>та</a:t>
            </a:r>
            <a:r>
              <a:rPr dirty="0"/>
              <a:t> </a:t>
            </a:r>
            <a:r>
              <a:rPr dirty="0" err="1"/>
              <a:t>прогресуючою</a:t>
            </a:r>
            <a:r>
              <a:rPr dirty="0"/>
              <a:t> </a:t>
            </a:r>
            <a:r>
              <a:rPr dirty="0" err="1"/>
              <a:t>деструкцією</a:t>
            </a:r>
            <a:r>
              <a:rPr dirty="0"/>
              <a:t> </a:t>
            </a:r>
            <a:r>
              <a:rPr dirty="0" err="1"/>
              <a:t>їх</a:t>
            </a:r>
            <a:r>
              <a:rPr dirty="0"/>
              <a:t> </a:t>
            </a:r>
            <a:r>
              <a:rPr dirty="0" err="1">
                <a:solidFill>
                  <a:srgbClr val="FF5FFF"/>
                </a:solidFill>
              </a:rPr>
              <a:t>неорганічного</a:t>
            </a:r>
            <a:r>
              <a:rPr dirty="0"/>
              <a:t> </a:t>
            </a:r>
            <a:r>
              <a:rPr dirty="0" err="1"/>
              <a:t>компонента</a:t>
            </a:r>
            <a:r>
              <a:rPr dirty="0"/>
              <a:t>, </a:t>
            </a:r>
          </a:p>
          <a:p>
            <a:pPr algn="ctr">
              <a:buSzTx/>
              <a:buFont typeface="Wingdings"/>
              <a:buNone/>
              <a:defRPr>
                <a:solidFill>
                  <a:srgbClr val="FFFF00"/>
                </a:solidFill>
              </a:defRPr>
            </a:pPr>
            <a:r>
              <a:rPr dirty="0" err="1"/>
              <a:t>протеолізом</a:t>
            </a:r>
            <a:r>
              <a:rPr dirty="0"/>
              <a:t> </a:t>
            </a:r>
            <a:r>
              <a:rPr dirty="0" err="1">
                <a:solidFill>
                  <a:srgbClr val="FF5FFF"/>
                </a:solidFill>
              </a:rPr>
              <a:t>органічного</a:t>
            </a:r>
            <a:r>
              <a:rPr dirty="0"/>
              <a:t> </a:t>
            </a:r>
            <a:r>
              <a:rPr dirty="0" err="1"/>
              <a:t>матриксу</a:t>
            </a:r>
            <a:r>
              <a:rPr dirty="0"/>
              <a:t>,</a:t>
            </a:r>
          </a:p>
          <a:p>
            <a:pPr algn="ctr">
              <a:buSzTx/>
              <a:buFont typeface="Wingdings"/>
              <a:buNone/>
              <a:defRPr>
                <a:solidFill>
                  <a:srgbClr val="FFFF00"/>
                </a:solidFill>
              </a:defRPr>
            </a:pPr>
            <a:r>
              <a:rPr dirty="0"/>
              <a:t> </a:t>
            </a:r>
            <a:r>
              <a:rPr dirty="0" err="1"/>
              <a:t>утворенням</a:t>
            </a:r>
            <a:r>
              <a:rPr dirty="0"/>
              <a:t> </a:t>
            </a:r>
            <a:r>
              <a:rPr dirty="0" err="1">
                <a:solidFill>
                  <a:srgbClr val="FF5FFF"/>
                </a:solidFill>
              </a:rPr>
              <a:t>порожнини</a:t>
            </a:r>
            <a:r>
              <a:rPr dirty="0">
                <a:solidFill>
                  <a:srgbClr val="FF5FFF"/>
                </a:solidFill>
              </a:rPr>
              <a:t> </a:t>
            </a:r>
          </a:p>
          <a:p>
            <a:pPr algn="ctr">
              <a:buSzTx/>
              <a:buFont typeface="Wingdings"/>
              <a:buNone/>
              <a:defRPr>
                <a:solidFill>
                  <a:srgbClr val="FFFF00"/>
                </a:solidFill>
              </a:defRPr>
            </a:pPr>
            <a:r>
              <a:rPr dirty="0" err="1">
                <a:solidFill>
                  <a:srgbClr val="FF5FFF"/>
                </a:solidFill>
              </a:rPr>
              <a:t>та</a:t>
            </a:r>
            <a:r>
              <a:rPr dirty="0"/>
              <a:t> </a:t>
            </a:r>
            <a:r>
              <a:rPr dirty="0" err="1"/>
              <a:t>інфікуванням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екаріозні ураження зубів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9144002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40663">
              <a:defRPr sz="2916"/>
            </a:pPr>
            <a:r>
              <a:t>Некаріозні ураження зубів</a:t>
            </a:r>
            <a:r>
              <a:rPr sz="3888"/>
              <a:t> </a:t>
            </a:r>
          </a:p>
        </p:txBody>
      </p:sp>
      <p:sp>
        <p:nvSpPr>
          <p:cNvPr id="104" name="Кислотний некроз твердих тканин зубів: професійне захворювання - у людей, працюючих в області виробництва неорганічних кислот.…"/>
          <p:cNvSpPr txBox="1">
            <a:spLocks noGrp="1"/>
          </p:cNvSpPr>
          <p:nvPr>
            <p:ph type="body" idx="4294967295"/>
          </p:nvPr>
        </p:nvSpPr>
        <p:spPr>
          <a:xfrm>
            <a:off x="179387" y="692150"/>
            <a:ext cx="8839201" cy="58610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SzTx/>
              <a:buFont typeface="Wingdings"/>
              <a:buNone/>
              <a:defRPr sz="2700" b="1" u="sng">
                <a:solidFill>
                  <a:srgbClr val="FFFF00"/>
                </a:solidFill>
              </a:defRPr>
            </a:pPr>
            <a:r>
              <a:t>Кислотний некроз твердих тканин зубів:</a:t>
            </a:r>
            <a:r>
              <a:rPr b="0" u="none">
                <a:solidFill>
                  <a:srgbClr val="FFFFFF"/>
                </a:solidFill>
              </a:rPr>
              <a:t> </a:t>
            </a:r>
            <a:r>
              <a:rPr sz="2400" b="0" u="none">
                <a:solidFill>
                  <a:srgbClr val="99FF66"/>
                </a:solidFill>
              </a:rPr>
              <a:t>професійне захворювання - у людей, працюючих в області виробництва неорганічних кислот.</a:t>
            </a:r>
            <a:r>
              <a:rPr b="0" u="none">
                <a:solidFill>
                  <a:srgbClr val="FFFFFF"/>
                </a:solidFill>
              </a:rPr>
              <a:t> </a:t>
            </a:r>
          </a:p>
          <a:p>
            <a:pPr>
              <a:buChar char="■"/>
              <a:defRPr sz="2700"/>
            </a:pPr>
            <a:endParaRPr b="0" u="none">
              <a:solidFill>
                <a:srgbClr val="FFFFFF"/>
              </a:solidFill>
            </a:endParaRPr>
          </a:p>
          <a:p>
            <a:pPr>
              <a:buChar char="■"/>
              <a:defRPr sz="2400"/>
            </a:pPr>
            <a:r>
              <a:t>Пари кислот знижують рН та ремінералізуючі властивості слини. Це сприяє швидкому зношуванню (стиранню) твердих тканин зуба.</a:t>
            </a:r>
            <a:r>
              <a:rPr sz="2700"/>
              <a:t> </a:t>
            </a:r>
          </a:p>
          <a:p>
            <a:pPr>
              <a:buChar char="■"/>
              <a:defRPr sz="2700"/>
            </a:pPr>
            <a:endParaRPr sz="2700"/>
          </a:p>
          <a:p>
            <a:pPr marL="385762" indent="-385762">
              <a:spcBef>
                <a:spcPts val="500"/>
              </a:spcBef>
              <a:buChar char="■"/>
              <a:defRPr sz="2400">
                <a:solidFill>
                  <a:srgbClr val="FFFFCC"/>
                </a:solidFill>
              </a:defRPr>
            </a:pPr>
            <a:r>
              <a:rPr sz="2700"/>
              <a:t>Ураження</a:t>
            </a:r>
            <a:r>
              <a:t> зубів має поширений характер, про-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CC"/>
                </a:solidFill>
              </a:defRPr>
            </a:pPr>
            <a:r>
              <a:t>цес розвивається повільно. 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CC"/>
                </a:solidFill>
              </a:defRPr>
            </a:pPr>
            <a:r>
              <a:t>Руйнуються коронки зубів, 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CC"/>
                </a:solidFill>
              </a:defRPr>
            </a:pPr>
            <a:r>
              <a:t>але пульпит не утворюється. </a:t>
            </a:r>
          </a:p>
        </p:txBody>
      </p:sp>
      <p:pic>
        <p:nvPicPr>
          <p:cNvPr id="105" name="кислотный некроз твердых тканей зуба" descr="кислотный некроз твердых тканей зуб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057" y="4494214"/>
            <a:ext cx="3267671" cy="2291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Звороби пульпи та периапікальних тканин зуба"/>
          <p:cNvSpPr txBox="1">
            <a:spLocks noGrp="1"/>
          </p:cNvSpPr>
          <p:nvPr>
            <p:ph type="title" idx="4294967295"/>
          </p:nvPr>
        </p:nvSpPr>
        <p:spPr>
          <a:xfrm>
            <a:off x="304800" y="0"/>
            <a:ext cx="8534400" cy="8366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3200"/>
            </a:pPr>
            <a:r>
              <a:rPr lang="uk-UA" dirty="0"/>
              <a:t>Х</a:t>
            </a:r>
            <a:r>
              <a:rPr dirty="0" err="1"/>
              <a:t>вороби</a:t>
            </a:r>
            <a:r>
              <a:rPr dirty="0"/>
              <a:t> </a:t>
            </a:r>
            <a:r>
              <a:rPr dirty="0" err="1"/>
              <a:t>пульпи</a:t>
            </a:r>
            <a:r>
              <a:rPr dirty="0"/>
              <a:t>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периапікальних</a:t>
            </a:r>
            <a:r>
              <a:rPr dirty="0"/>
              <a:t> </a:t>
            </a:r>
            <a:r>
              <a:rPr dirty="0" err="1"/>
              <a:t>тканин</a:t>
            </a:r>
            <a:r>
              <a:rPr dirty="0"/>
              <a:t> </a:t>
            </a:r>
            <a:r>
              <a:rPr dirty="0" err="1"/>
              <a:t>зуба</a:t>
            </a:r>
            <a:r>
              <a:rPr sz="4800" dirty="0"/>
              <a:t> </a:t>
            </a:r>
          </a:p>
        </p:txBody>
      </p:sp>
      <p:sp>
        <p:nvSpPr>
          <p:cNvPr id="108" name="Реактивні зміни пульпи…"/>
          <p:cNvSpPr txBox="1">
            <a:spLocks noGrp="1"/>
          </p:cNvSpPr>
          <p:nvPr>
            <p:ph type="body" idx="4294967295"/>
          </p:nvPr>
        </p:nvSpPr>
        <p:spPr>
          <a:xfrm>
            <a:off x="0" y="836612"/>
            <a:ext cx="8839200" cy="53340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  <a:buSzTx/>
              <a:buFont typeface="Wingdings"/>
              <a:buNone/>
              <a:defRPr sz="2400" b="1" u="sng">
                <a:solidFill>
                  <a:srgbClr val="FFFF00"/>
                </a:solidFill>
              </a:defRPr>
            </a:pPr>
            <a:r>
              <a:rPr dirty="0" err="1"/>
              <a:t>Реактивні</a:t>
            </a:r>
            <a:r>
              <a:rPr dirty="0"/>
              <a:t> </a:t>
            </a:r>
            <a:r>
              <a:rPr dirty="0" err="1"/>
              <a:t>зміни</a:t>
            </a:r>
            <a:r>
              <a:rPr dirty="0"/>
              <a:t> </a:t>
            </a:r>
            <a:r>
              <a:rPr dirty="0" err="1"/>
              <a:t>пульпи</a:t>
            </a:r>
            <a:r>
              <a:rPr u="none" dirty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5FFF"/>
                </a:solidFill>
              </a:defRPr>
            </a:pPr>
            <a:r>
              <a:rPr dirty="0"/>
              <a:t>1. </a:t>
            </a:r>
            <a:r>
              <a:rPr dirty="0" err="1"/>
              <a:t>Розлади</a:t>
            </a:r>
            <a:r>
              <a:rPr dirty="0"/>
              <a:t> </a:t>
            </a:r>
            <a:r>
              <a:rPr dirty="0" err="1"/>
              <a:t>крово</a:t>
            </a:r>
            <a:r>
              <a:rPr dirty="0"/>
              <a:t>- и </a:t>
            </a:r>
            <a:r>
              <a:rPr dirty="0" err="1"/>
              <a:t>лімфоутворення</a:t>
            </a:r>
            <a:r>
              <a:rPr dirty="0"/>
              <a:t>: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99FF66"/>
                </a:solidFill>
              </a:rPr>
              <a:t>ішемія</a:t>
            </a:r>
            <a:r>
              <a:rPr dirty="0">
                <a:solidFill>
                  <a:srgbClr val="99FF66"/>
                </a:solidFill>
              </a:rPr>
              <a:t>, </a:t>
            </a:r>
            <a:r>
              <a:rPr dirty="0" err="1">
                <a:solidFill>
                  <a:srgbClr val="99FF66"/>
                </a:solidFill>
              </a:rPr>
              <a:t>повнокрів’я</a:t>
            </a:r>
            <a:r>
              <a:rPr dirty="0">
                <a:solidFill>
                  <a:srgbClr val="99FF66"/>
                </a:solidFill>
              </a:rPr>
              <a:t>, </a:t>
            </a:r>
            <a:r>
              <a:rPr dirty="0" err="1">
                <a:solidFill>
                  <a:srgbClr val="99FF66"/>
                </a:solidFill>
              </a:rPr>
              <a:t>крововиливи</a:t>
            </a:r>
            <a:r>
              <a:rPr dirty="0">
                <a:solidFill>
                  <a:srgbClr val="99FF66"/>
                </a:solidFill>
              </a:rPr>
              <a:t>, </a:t>
            </a:r>
            <a:r>
              <a:rPr dirty="0" err="1">
                <a:solidFill>
                  <a:srgbClr val="99FF66"/>
                </a:solidFill>
              </a:rPr>
              <a:t>тромбоз</a:t>
            </a:r>
            <a:r>
              <a:rPr dirty="0">
                <a:solidFill>
                  <a:srgbClr val="99FF66"/>
                </a:solidFill>
              </a:rPr>
              <a:t> и </a:t>
            </a:r>
            <a:r>
              <a:rPr dirty="0" err="1">
                <a:solidFill>
                  <a:srgbClr val="99FF66"/>
                </a:solidFill>
              </a:rPr>
              <a:t>емболія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99FF66"/>
                </a:solidFill>
              </a:rPr>
              <a:t>судин</a:t>
            </a:r>
            <a:r>
              <a:rPr dirty="0">
                <a:solidFill>
                  <a:srgbClr val="99FF66"/>
                </a:solidFill>
              </a:rPr>
              <a:t>, </a:t>
            </a:r>
            <a:r>
              <a:rPr dirty="0" err="1">
                <a:solidFill>
                  <a:srgbClr val="99FF66"/>
                </a:solidFill>
              </a:rPr>
              <a:t>набряк</a:t>
            </a:r>
            <a:r>
              <a:rPr dirty="0">
                <a:solidFill>
                  <a:srgbClr val="99FF66"/>
                </a:solidFill>
              </a:rPr>
              <a:t>. 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5FFF"/>
                </a:solidFill>
              </a:defRPr>
            </a:pPr>
            <a:r>
              <a:rPr dirty="0"/>
              <a:t>2. </a:t>
            </a:r>
            <a:r>
              <a:rPr dirty="0" err="1"/>
              <a:t>Атрофія</a:t>
            </a:r>
            <a:r>
              <a:rPr dirty="0"/>
              <a:t> </a:t>
            </a:r>
            <a:r>
              <a:rPr dirty="0" err="1"/>
              <a:t>пульпи</a:t>
            </a:r>
            <a:r>
              <a:rPr dirty="0"/>
              <a:t>: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зменюується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число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та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розміри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одонтобластів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та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пульпоцитів</a:t>
            </a:r>
            <a:r>
              <a:rPr dirty="0">
                <a:solidFill>
                  <a:srgbClr val="99CCFF"/>
                </a:solidFill>
              </a:rPr>
              <a:t>, </a:t>
            </a:r>
            <a:r>
              <a:rPr dirty="0" err="1">
                <a:solidFill>
                  <a:srgbClr val="99CCFF"/>
                </a:solidFill>
              </a:rPr>
              <a:t>сполучнотканинна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основа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пульпи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набуває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сітчастий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вид</a:t>
            </a:r>
            <a:r>
              <a:rPr dirty="0">
                <a:solidFill>
                  <a:srgbClr val="99CCFF"/>
                </a:solidFill>
              </a:rPr>
              <a:t> (</a:t>
            </a:r>
            <a:r>
              <a:rPr dirty="0" err="1">
                <a:solidFill>
                  <a:srgbClr val="99CCFF"/>
                </a:solidFill>
              </a:rPr>
              <a:t>сітчаста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атрофія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пульпи</a:t>
            </a:r>
            <a:r>
              <a:rPr dirty="0">
                <a:solidFill>
                  <a:srgbClr val="99CCFF"/>
                </a:solidFill>
              </a:rPr>
              <a:t>).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5FFF"/>
                </a:solidFill>
              </a:defRPr>
            </a:pPr>
            <a:r>
              <a:rPr dirty="0"/>
              <a:t>3.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/>
              <a:t>Дистрофія</a:t>
            </a:r>
            <a:r>
              <a:rPr dirty="0">
                <a:solidFill>
                  <a:srgbClr val="99FF66"/>
                </a:solidFill>
              </a:rPr>
              <a:t>, </a:t>
            </a:r>
            <a:r>
              <a:rPr dirty="0" err="1">
                <a:solidFill>
                  <a:srgbClr val="99FF66"/>
                </a:solidFill>
              </a:rPr>
              <a:t>частіше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99FF66"/>
                </a:solidFill>
              </a:rPr>
              <a:t>гідропічна</a:t>
            </a:r>
            <a:r>
              <a:rPr dirty="0">
                <a:solidFill>
                  <a:srgbClr val="99FF66"/>
                </a:solidFill>
              </a:rPr>
              <a:t>, </a:t>
            </a:r>
            <a:r>
              <a:rPr dirty="0" err="1">
                <a:solidFill>
                  <a:srgbClr val="99FF66"/>
                </a:solidFill>
              </a:rPr>
              <a:t>рідше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99FF66"/>
                </a:solidFill>
              </a:rPr>
              <a:t>жирова</a:t>
            </a:r>
            <a:r>
              <a:rPr dirty="0">
                <a:solidFill>
                  <a:srgbClr val="99FF66"/>
                </a:solidFill>
              </a:rPr>
              <a:t>, </a:t>
            </a:r>
            <a:r>
              <a:rPr dirty="0" err="1">
                <a:solidFill>
                  <a:srgbClr val="99FF66"/>
                </a:solidFill>
              </a:rPr>
              <a:t>розвивається</a:t>
            </a:r>
            <a:r>
              <a:rPr dirty="0">
                <a:solidFill>
                  <a:srgbClr val="99FF66"/>
                </a:solidFill>
              </a:rPr>
              <a:t> в </a:t>
            </a:r>
            <a:r>
              <a:rPr dirty="0" err="1">
                <a:solidFill>
                  <a:srgbClr val="99FF66"/>
                </a:solidFill>
              </a:rPr>
              <a:t>одонтобластах</a:t>
            </a:r>
            <a:r>
              <a:rPr dirty="0">
                <a:solidFill>
                  <a:srgbClr val="99FF66"/>
                </a:solidFill>
              </a:rPr>
              <a:t>. </a:t>
            </a:r>
            <a:r>
              <a:rPr dirty="0" err="1">
                <a:solidFill>
                  <a:srgbClr val="99FF66"/>
                </a:solidFill>
              </a:rPr>
              <a:t>Можуть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99FF66"/>
                </a:solidFill>
              </a:rPr>
              <a:t>з’являтися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99FF66"/>
                </a:solidFill>
              </a:rPr>
              <a:t>вогнища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99FF66"/>
                </a:solidFill>
              </a:rPr>
              <a:t>мукоїдного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99FF66"/>
                </a:solidFill>
              </a:rPr>
              <a:t>набухання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99FF66"/>
                </a:solidFill>
              </a:rPr>
              <a:t>та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99FF66"/>
                </a:solidFill>
              </a:rPr>
              <a:t>фібриноїдного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99FF66"/>
                </a:solidFill>
              </a:rPr>
              <a:t>некрозу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99FF66"/>
                </a:solidFill>
              </a:rPr>
              <a:t>колагенових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99FF66"/>
                </a:solidFill>
              </a:rPr>
              <a:t>волокон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99FF66"/>
                </a:solidFill>
              </a:rPr>
              <a:t>пульпи</a:t>
            </a:r>
            <a:r>
              <a:rPr dirty="0">
                <a:solidFill>
                  <a:srgbClr val="99FF66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5FFF"/>
                </a:solidFill>
              </a:defRPr>
            </a:pPr>
            <a:r>
              <a:rPr dirty="0"/>
              <a:t>4. </a:t>
            </a:r>
            <a:r>
              <a:rPr dirty="0" err="1"/>
              <a:t>Некроз</a:t>
            </a:r>
            <a:r>
              <a:rPr dirty="0"/>
              <a:t> </a:t>
            </a:r>
            <a:r>
              <a:rPr dirty="0" err="1"/>
              <a:t>пульпи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може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розвитися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при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гнійному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пульпіти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коли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порожнина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закрита</a:t>
            </a:r>
            <a:r>
              <a:rPr dirty="0">
                <a:solidFill>
                  <a:srgbClr val="99CCFF"/>
                </a:solidFill>
              </a:rPr>
              <a:t>. </a:t>
            </a:r>
            <a:r>
              <a:rPr dirty="0" err="1">
                <a:solidFill>
                  <a:srgbClr val="99CCFF"/>
                </a:solidFill>
              </a:rPr>
              <a:t>При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з’єднанні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порожнини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пульпи</a:t>
            </a:r>
            <a:r>
              <a:rPr dirty="0">
                <a:solidFill>
                  <a:srgbClr val="99CCFF"/>
                </a:solidFill>
              </a:rPr>
              <a:t> з </a:t>
            </a:r>
            <a:r>
              <a:rPr dirty="0" err="1">
                <a:solidFill>
                  <a:srgbClr val="99CCFF"/>
                </a:solidFill>
              </a:rPr>
              <a:t>каріозною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порожниною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та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проникненні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анаеробної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гнійної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флори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можлива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dirty="0" err="1">
                <a:solidFill>
                  <a:srgbClr val="FF66FF"/>
                </a:solidFill>
              </a:rPr>
              <a:t>гангрена</a:t>
            </a:r>
            <a:r>
              <a:rPr dirty="0">
                <a:solidFill>
                  <a:srgbClr val="FF66FF"/>
                </a:solidFill>
              </a:rPr>
              <a:t> </a:t>
            </a:r>
            <a:r>
              <a:rPr dirty="0" err="1">
                <a:solidFill>
                  <a:srgbClr val="FF66FF"/>
                </a:solidFill>
              </a:rPr>
              <a:t>пульпи</a:t>
            </a:r>
            <a:r>
              <a:rPr dirty="0">
                <a:solidFill>
                  <a:srgbClr val="99CCFF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Реактивні зміни пульпи (продовження)…"/>
          <p:cNvSpPr txBox="1">
            <a:spLocks noGrp="1"/>
          </p:cNvSpPr>
          <p:nvPr>
            <p:ph type="body" idx="4294967295"/>
          </p:nvPr>
        </p:nvSpPr>
        <p:spPr>
          <a:xfrm>
            <a:off x="152400" y="260350"/>
            <a:ext cx="8839200" cy="64087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 b="1" u="sng">
                <a:solidFill>
                  <a:srgbClr val="FFFF00"/>
                </a:solidFill>
              </a:defRPr>
            </a:pPr>
            <a:r>
              <a:t>Реактивні зміни пульпи</a:t>
            </a:r>
            <a:r>
              <a:rPr sz="2000" u="none">
                <a:solidFill>
                  <a:srgbClr val="FFFFFF"/>
                </a:solidFill>
              </a:rPr>
              <a:t> (продовження)</a:t>
            </a:r>
            <a:endParaRPr sz="2000"/>
          </a:p>
          <a:p>
            <a:pPr>
              <a:lnSpc>
                <a:spcPct val="90000"/>
              </a:lnSpc>
              <a:buChar char="■"/>
              <a:defRPr sz="2400"/>
            </a:pPr>
            <a:endParaRPr sz="2000"/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5FFF"/>
                </a:solidFill>
              </a:defRPr>
            </a:pPr>
            <a:r>
              <a:t>5. Гіаліноз пульпи</a:t>
            </a:r>
            <a:r>
              <a:rPr>
                <a:solidFill>
                  <a:srgbClr val="99FF66"/>
                </a:solidFill>
              </a:rPr>
              <a:t> може розвиватися в її судинах і колагенових волокнах. Іноді в пульпі при атрофічних явищах зустрічаються дрібні амілоїдні тільца.</a:t>
            </a:r>
            <a:br>
              <a:rPr>
                <a:solidFill>
                  <a:srgbClr val="99FF66"/>
                </a:solidFill>
              </a:rPr>
            </a:br>
            <a:endParaRPr>
              <a:solidFill>
                <a:srgbClr val="99FF66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99CCFF"/>
                </a:solidFill>
              </a:defRPr>
            </a:pPr>
            <a:r>
              <a:t>6. Достатньо часто в пульпі спостерігається </a:t>
            </a:r>
            <a:r>
              <a:rPr>
                <a:solidFill>
                  <a:srgbClr val="FF5FFF"/>
                </a:solidFill>
              </a:rPr>
              <a:t>кальциноз (петрифікаты пульпи).</a:t>
            </a:r>
            <a:r>
              <a:t> Наявність значних відкладень  з солей кальцію в пульпі порушує в ній обмінні процеси, що відображається на стані твердих тканин зуба, а при наявності карієсу погіршує його течію.</a:t>
            </a:r>
            <a:br/>
            <a:endParaRPr/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5FFF"/>
                </a:solidFill>
              </a:defRPr>
            </a:pPr>
            <a:r>
              <a:t>7. Внутришньопульпарні кисти</a:t>
            </a:r>
            <a:r>
              <a:rPr>
                <a:solidFill>
                  <a:srgbClr val="FFFFCC"/>
                </a:solidFill>
              </a:rPr>
              <a:t> (поодинокі та множинніо) утворюються в результаті різних патологічних процесів.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Реактивні змінии пульпи (продовження)…"/>
          <p:cNvSpPr txBox="1">
            <a:spLocks noGrp="1"/>
          </p:cNvSpPr>
          <p:nvPr>
            <p:ph type="body" idx="4294967295"/>
          </p:nvPr>
        </p:nvSpPr>
        <p:spPr>
          <a:xfrm>
            <a:off x="0" y="188912"/>
            <a:ext cx="6215361" cy="62377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5180" indent="-305180" algn="ctr" defTabSz="813816">
              <a:buSzTx/>
              <a:buFont typeface="Wingdings"/>
              <a:buNone/>
              <a:defRPr sz="2492" b="1" u="sng">
                <a:solidFill>
                  <a:srgbClr val="FFFF00"/>
                </a:solidFill>
              </a:defRPr>
            </a:pPr>
            <a:r>
              <a:rPr dirty="0" err="1"/>
              <a:t>Реактивні</a:t>
            </a:r>
            <a:r>
              <a:rPr dirty="0"/>
              <a:t> </a:t>
            </a:r>
            <a:r>
              <a:rPr dirty="0" err="1"/>
              <a:t>змінии</a:t>
            </a:r>
            <a:r>
              <a:rPr dirty="0"/>
              <a:t> </a:t>
            </a:r>
            <a:r>
              <a:rPr dirty="0" err="1"/>
              <a:t>пульпи</a:t>
            </a:r>
            <a:r>
              <a:rPr dirty="0"/>
              <a:t> (</a:t>
            </a:r>
            <a:r>
              <a:rPr dirty="0" err="1"/>
              <a:t>продовження</a:t>
            </a:r>
            <a:r>
              <a:rPr dirty="0"/>
              <a:t>)</a:t>
            </a:r>
            <a:r>
              <a:rPr sz="2848" u="none" dirty="0">
                <a:solidFill>
                  <a:srgbClr val="FFFFFF"/>
                </a:solidFill>
              </a:rPr>
              <a:t> </a:t>
            </a:r>
            <a:endParaRPr sz="2848" dirty="0"/>
          </a:p>
          <a:p>
            <a:pPr marL="305180" indent="-305180" defTabSz="813816">
              <a:spcBef>
                <a:spcPts val="500"/>
              </a:spcBef>
              <a:buSzTx/>
              <a:buFont typeface="Wingdings"/>
              <a:buNone/>
              <a:defRPr sz="2136">
                <a:solidFill>
                  <a:srgbClr val="FF5FFF"/>
                </a:solidFill>
              </a:defRPr>
            </a:pPr>
            <a:r>
              <a:rPr dirty="0"/>
              <a:t>8. </a:t>
            </a:r>
            <a:r>
              <a:rPr dirty="0" err="1"/>
              <a:t>Дентиклі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являють</a:t>
            </a: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собою</a:t>
            </a: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округло</a:t>
            </a:r>
            <a:r>
              <a:rPr sz="1779" dirty="0">
                <a:solidFill>
                  <a:srgbClr val="99FF66"/>
                </a:solidFill>
              </a:rPr>
              <a:t>-</a:t>
            </a:r>
          </a:p>
          <a:p>
            <a:pPr marL="305180" indent="-305180" defTabSz="813816">
              <a:spcBef>
                <a:spcPts val="500"/>
              </a:spcBef>
              <a:buSzTx/>
              <a:buFont typeface="Wingdings"/>
              <a:buNone/>
              <a:defRPr sz="2136">
                <a:solidFill>
                  <a:srgbClr val="FF5FFF"/>
                </a:solidFill>
              </a:defRPr>
            </a:pP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овальні</a:t>
            </a: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утворення</a:t>
            </a:r>
            <a:r>
              <a:rPr sz="1779" dirty="0">
                <a:solidFill>
                  <a:srgbClr val="99FF66"/>
                </a:solidFill>
              </a:rPr>
              <a:t>, </a:t>
            </a:r>
            <a:r>
              <a:rPr sz="1779" dirty="0" err="1">
                <a:solidFill>
                  <a:srgbClr val="99FF66"/>
                </a:solidFill>
              </a:rPr>
              <a:t>що</a:t>
            </a: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локалізуються</a:t>
            </a:r>
            <a:r>
              <a:rPr sz="1779" dirty="0">
                <a:solidFill>
                  <a:srgbClr val="99FF66"/>
                </a:solidFill>
              </a:rPr>
              <a:t> в</a:t>
            </a:r>
          </a:p>
          <a:p>
            <a:pPr marL="305180" indent="-305180" defTabSz="813816">
              <a:spcBef>
                <a:spcPts val="500"/>
              </a:spcBef>
              <a:buSzTx/>
              <a:buFont typeface="Wingdings"/>
              <a:buNone/>
              <a:defRPr sz="2136">
                <a:solidFill>
                  <a:srgbClr val="FF5FFF"/>
                </a:solidFill>
              </a:defRPr>
            </a:pP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пульпі</a:t>
            </a:r>
            <a:r>
              <a:rPr sz="1779" dirty="0">
                <a:solidFill>
                  <a:srgbClr val="99FF66"/>
                </a:solidFill>
              </a:rPr>
              <a:t> в </a:t>
            </a:r>
            <a:r>
              <a:rPr sz="1779" dirty="0" err="1">
                <a:solidFill>
                  <a:srgbClr val="99FF66"/>
                </a:solidFill>
              </a:rPr>
              <a:t>одних</a:t>
            </a: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випадках</a:t>
            </a: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вільно</a:t>
            </a:r>
            <a:r>
              <a:rPr sz="1779" dirty="0">
                <a:solidFill>
                  <a:srgbClr val="99FF66"/>
                </a:solidFill>
              </a:rPr>
              <a:t>, в </a:t>
            </a:r>
            <a:r>
              <a:rPr sz="1779" dirty="0" err="1">
                <a:solidFill>
                  <a:srgbClr val="99FF66"/>
                </a:solidFill>
              </a:rPr>
              <a:t>інших</a:t>
            </a: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пристінково</a:t>
            </a:r>
            <a:r>
              <a:rPr sz="1779" dirty="0">
                <a:solidFill>
                  <a:srgbClr val="99FF66"/>
                </a:solidFill>
              </a:rPr>
              <a:t> , </a:t>
            </a:r>
            <a:r>
              <a:rPr sz="1779" dirty="0" err="1">
                <a:solidFill>
                  <a:srgbClr val="99FF66"/>
                </a:solidFill>
              </a:rPr>
              <a:t>з’єднуючись</a:t>
            </a:r>
            <a:r>
              <a:rPr sz="1779" dirty="0">
                <a:solidFill>
                  <a:srgbClr val="99FF66"/>
                </a:solidFill>
              </a:rPr>
              <a:t> з </a:t>
            </a:r>
            <a:r>
              <a:rPr sz="1779" dirty="0" err="1">
                <a:solidFill>
                  <a:srgbClr val="99FF66"/>
                </a:solidFill>
              </a:rPr>
              <a:t>дентином</a:t>
            </a: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зуба</a:t>
            </a:r>
            <a:r>
              <a:rPr sz="1779" dirty="0">
                <a:solidFill>
                  <a:srgbClr val="99FF66"/>
                </a:solidFill>
              </a:rPr>
              <a:t>, </a:t>
            </a:r>
            <a:r>
              <a:rPr sz="1779" dirty="0" err="1">
                <a:solidFill>
                  <a:srgbClr val="99FF66"/>
                </a:solidFill>
              </a:rPr>
              <a:t>або</a:t>
            </a: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всередині</a:t>
            </a: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маси</a:t>
            </a: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дентину</a:t>
            </a:r>
            <a:r>
              <a:rPr sz="1779" dirty="0">
                <a:solidFill>
                  <a:srgbClr val="99FF66"/>
                </a:solidFill>
              </a:rPr>
              <a:t> (</a:t>
            </a:r>
            <a:r>
              <a:rPr sz="1779" dirty="0" err="1">
                <a:solidFill>
                  <a:srgbClr val="99FF66"/>
                </a:solidFill>
              </a:rPr>
              <a:t>інтpaстіціалні</a:t>
            </a:r>
            <a:endParaRPr sz="1779" dirty="0">
              <a:solidFill>
                <a:srgbClr val="99FF66"/>
              </a:solidFill>
            </a:endParaRPr>
          </a:p>
          <a:p>
            <a:pPr marL="305180" indent="-305180" defTabSz="813816">
              <a:spcBef>
                <a:spcPts val="500"/>
              </a:spcBef>
              <a:buSzTx/>
              <a:buFont typeface="Wingdings"/>
              <a:buNone/>
              <a:defRPr sz="2136">
                <a:solidFill>
                  <a:srgbClr val="FF5FFF"/>
                </a:solidFill>
              </a:defRPr>
            </a:pP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дентиклі</a:t>
            </a:r>
            <a:r>
              <a:rPr sz="1779" dirty="0">
                <a:solidFill>
                  <a:srgbClr val="99FF66"/>
                </a:solidFill>
              </a:rPr>
              <a:t>). </a:t>
            </a:r>
            <a:r>
              <a:rPr sz="1779" dirty="0" err="1">
                <a:solidFill>
                  <a:srgbClr val="99FF66"/>
                </a:solidFill>
              </a:rPr>
              <a:t>Розрізняють</a:t>
            </a: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високо</a:t>
            </a:r>
            <a:r>
              <a:rPr sz="1779" dirty="0">
                <a:solidFill>
                  <a:srgbClr val="99FF66"/>
                </a:solidFill>
              </a:rPr>
              <a:t>- </a:t>
            </a:r>
            <a:r>
              <a:rPr sz="1779" dirty="0" err="1">
                <a:solidFill>
                  <a:srgbClr val="99FF66"/>
                </a:solidFill>
              </a:rPr>
              <a:t>та</a:t>
            </a:r>
            <a:r>
              <a:rPr sz="1779" dirty="0">
                <a:solidFill>
                  <a:srgbClr val="99FF66"/>
                </a:solidFill>
              </a:rPr>
              <a:t> </a:t>
            </a:r>
            <a:r>
              <a:rPr sz="1779" dirty="0" err="1">
                <a:solidFill>
                  <a:srgbClr val="99FF66"/>
                </a:solidFill>
              </a:rPr>
              <a:t>низькорозвинуті</a:t>
            </a:r>
            <a:r>
              <a:rPr sz="1779" dirty="0">
                <a:solidFill>
                  <a:srgbClr val="99CCFF"/>
                </a:solidFill>
              </a:rPr>
              <a:t> </a:t>
            </a:r>
            <a:r>
              <a:rPr sz="1779" dirty="0" err="1">
                <a:solidFill>
                  <a:srgbClr val="99CCFF"/>
                </a:solidFill>
              </a:rPr>
              <a:t>дентиклі</a:t>
            </a:r>
            <a:r>
              <a:rPr dirty="0">
                <a:solidFill>
                  <a:srgbClr val="FFFFFF"/>
                </a:solidFill>
              </a:rPr>
              <a:t>. </a:t>
            </a:r>
            <a:r>
              <a:rPr dirty="0" err="1">
                <a:solidFill>
                  <a:srgbClr val="00F900"/>
                </a:solidFill>
              </a:rPr>
              <a:t>Високорозвинені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дентіклі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за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своєю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структурою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близькі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замісному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дентину</a:t>
            </a:r>
            <a:r>
              <a:rPr dirty="0">
                <a:solidFill>
                  <a:srgbClr val="00F900"/>
                </a:solidFill>
              </a:rPr>
              <a:t> і </a:t>
            </a:r>
            <a:r>
              <a:rPr dirty="0" err="1">
                <a:solidFill>
                  <a:srgbClr val="00F900"/>
                </a:solidFill>
              </a:rPr>
              <a:t>утворюються</a:t>
            </a:r>
            <a:r>
              <a:rPr dirty="0">
                <a:solidFill>
                  <a:srgbClr val="00F900"/>
                </a:solidFill>
              </a:rPr>
              <a:t> в </a:t>
            </a:r>
            <a:r>
              <a:rPr dirty="0" err="1">
                <a:solidFill>
                  <a:srgbClr val="00F900"/>
                </a:solidFill>
              </a:rPr>
              <a:t>результаті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активної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діяльності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збережених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одонтобласті</a:t>
            </a:r>
            <a:r>
              <a:rPr lang="uk-UA" dirty="0">
                <a:solidFill>
                  <a:srgbClr val="00F900"/>
                </a:solidFill>
              </a:rPr>
              <a:t>в</a:t>
            </a:r>
            <a:r>
              <a:rPr dirty="0">
                <a:solidFill>
                  <a:srgbClr val="00F900"/>
                </a:solidFill>
              </a:rPr>
              <a:t>.  </a:t>
            </a:r>
            <a:r>
              <a:rPr dirty="0" err="1">
                <a:solidFill>
                  <a:srgbClr val="00F900"/>
                </a:solidFill>
              </a:rPr>
              <a:t>Низько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розвинені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дентіклі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представляють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собою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ділянки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кальцинозу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сполучної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тканини</a:t>
            </a:r>
            <a:r>
              <a:rPr dirty="0">
                <a:solidFill>
                  <a:srgbClr val="00F900"/>
                </a:solidFill>
              </a:rPr>
              <a:t>, </a:t>
            </a:r>
            <a:r>
              <a:rPr dirty="0" err="1">
                <a:solidFill>
                  <a:srgbClr val="00F900"/>
                </a:solidFill>
              </a:rPr>
              <a:t>та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їх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поява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спостерігається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найчастіше</a:t>
            </a:r>
            <a:r>
              <a:rPr dirty="0">
                <a:solidFill>
                  <a:srgbClr val="00F900"/>
                </a:solidFill>
              </a:rPr>
              <a:t> в </a:t>
            </a:r>
            <a:r>
              <a:rPr dirty="0" err="1">
                <a:solidFill>
                  <a:srgbClr val="00F900"/>
                </a:solidFill>
              </a:rPr>
              <a:t>склерозованній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коронковій</a:t>
            </a:r>
            <a:r>
              <a:rPr dirty="0">
                <a:solidFill>
                  <a:srgbClr val="00F900"/>
                </a:solidFill>
              </a:rPr>
              <a:t> </a:t>
            </a:r>
            <a:r>
              <a:rPr dirty="0" err="1">
                <a:solidFill>
                  <a:srgbClr val="00F900"/>
                </a:solidFill>
              </a:rPr>
              <a:t>пульпі</a:t>
            </a:r>
            <a:r>
              <a:rPr dirty="0">
                <a:solidFill>
                  <a:srgbClr val="00F900"/>
                </a:solidFill>
              </a:rPr>
              <a:t>. </a:t>
            </a:r>
          </a:p>
          <a:p>
            <a:pPr marL="305180" indent="-305180" defTabSz="813816">
              <a:spcBef>
                <a:spcPts val="500"/>
              </a:spcBef>
              <a:buSzTx/>
              <a:buFont typeface="Wingdings"/>
              <a:buNone/>
              <a:defRPr sz="2136">
                <a:solidFill>
                  <a:srgbClr val="FFFB00"/>
                </a:solidFill>
              </a:defRPr>
            </a:pPr>
            <a:r>
              <a:rPr dirty="0" err="1"/>
              <a:t>Дентіклі</a:t>
            </a:r>
            <a:r>
              <a:rPr dirty="0"/>
              <a:t> </a:t>
            </a:r>
            <a:r>
              <a:rPr dirty="0" err="1"/>
              <a:t>особливо</a:t>
            </a:r>
            <a:r>
              <a:rPr dirty="0"/>
              <a:t> </a:t>
            </a:r>
            <a:r>
              <a:rPr dirty="0" err="1"/>
              <a:t>часто</a:t>
            </a:r>
            <a:r>
              <a:rPr dirty="0"/>
              <a:t> </a:t>
            </a:r>
            <a:r>
              <a:rPr dirty="0" err="1"/>
              <a:t>зустрічаються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хронічних</a:t>
            </a:r>
            <a:r>
              <a:rPr dirty="0"/>
              <a:t> </a:t>
            </a:r>
            <a:r>
              <a:rPr dirty="0" err="1"/>
              <a:t>пульпітах</a:t>
            </a:r>
            <a:r>
              <a:rPr dirty="0"/>
              <a:t> і </a:t>
            </a:r>
            <a:r>
              <a:rPr dirty="0" err="1"/>
              <a:t>хворобах</a:t>
            </a:r>
            <a:r>
              <a:rPr dirty="0"/>
              <a:t> </a:t>
            </a:r>
            <a:r>
              <a:rPr dirty="0" err="1"/>
              <a:t>пародонту</a:t>
            </a:r>
            <a:r>
              <a:rPr dirty="0"/>
              <a:t>.</a:t>
            </a:r>
          </a:p>
        </p:txBody>
      </p:sp>
      <p:pic>
        <p:nvPicPr>
          <p:cNvPr id="113" name="дентикли устья дистального канала" descr="дентикли устья дистального канала"/>
          <p:cNvPicPr>
            <a:picLocks noChangeAspect="1"/>
          </p:cNvPicPr>
          <p:nvPr/>
        </p:nvPicPr>
        <p:blipFill>
          <a:blip r:embed="rId2"/>
          <a:srcRect l="9364" t="9956" r="8291"/>
          <a:stretch>
            <a:fillRect/>
          </a:stretch>
        </p:blipFill>
        <p:spPr>
          <a:xfrm>
            <a:off x="6176184" y="3321699"/>
            <a:ext cx="2853482" cy="2339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гранулема ч-б" descr="гранулема ч-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147" y="1099128"/>
            <a:ext cx="2655199" cy="1860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ульпіт"/>
          <p:cNvSpPr txBox="1">
            <a:spLocks noGrp="1"/>
          </p:cNvSpPr>
          <p:nvPr>
            <p:ph type="title" idx="4294967295"/>
          </p:nvPr>
        </p:nvSpPr>
        <p:spPr>
          <a:xfrm>
            <a:off x="304800" y="0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rgbClr val="FFFF00"/>
                </a:solidFill>
              </a:defRPr>
            </a:lvl1pPr>
          </a:lstStyle>
          <a:p>
            <a:r>
              <a:t>Пульпіт</a:t>
            </a:r>
          </a:p>
        </p:txBody>
      </p:sp>
      <p:sp>
        <p:nvSpPr>
          <p:cNvPr id="117" name="Пульпіт — запалення судинно-нервого пучка зубу (пульпи).…"/>
          <p:cNvSpPr txBox="1">
            <a:spLocks noGrp="1"/>
          </p:cNvSpPr>
          <p:nvPr>
            <p:ph type="body" idx="4294967295"/>
          </p:nvPr>
        </p:nvSpPr>
        <p:spPr>
          <a:xfrm>
            <a:off x="152400" y="620712"/>
            <a:ext cx="8839200" cy="5932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SzTx/>
              <a:buFont typeface="Wingdings"/>
              <a:buNone/>
              <a:defRPr>
                <a:solidFill>
                  <a:srgbClr val="FFFF00"/>
                </a:solidFill>
              </a:defRPr>
            </a:pPr>
            <a:r>
              <a:t>Пульпіт — запалення судинно-нервого пучка зубу (пульпи).</a:t>
            </a:r>
          </a:p>
          <a:p>
            <a:pPr>
              <a:buSzTx/>
              <a:buFont typeface="Wingdings"/>
              <a:buNone/>
              <a:defRPr>
                <a:solidFill>
                  <a:srgbClr val="00F900"/>
                </a:solidFill>
              </a:defRPr>
            </a:pPr>
            <a:r>
              <a:t>Найбільш часто пульпіт є </a:t>
            </a:r>
            <a:r>
              <a:rPr>
                <a:solidFill>
                  <a:srgbClr val="00FDFF"/>
                </a:solidFill>
              </a:rPr>
              <a:t>ускладненням карієсу</a:t>
            </a:r>
            <a:r>
              <a:t>, а також може бути ятрогеним (препарування зуба під ортопедичні конструкції, неякісні пломби, оперативні втручання на пародонті, вплив хімічних речовин). Також описані випадки </a:t>
            </a:r>
            <a:r>
              <a:rPr>
                <a:solidFill>
                  <a:srgbClr val="00FDFF"/>
                </a:solidFill>
              </a:rPr>
              <a:t>ретроградного пульпіту</a:t>
            </a:r>
            <a:r>
              <a:t> (тобто інфікування через апікальний отвір).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Класифікація пульпітів"/>
          <p:cNvSpPr txBox="1">
            <a:spLocks noGrp="1"/>
          </p:cNvSpPr>
          <p:nvPr>
            <p:ph type="title" idx="4294967295"/>
          </p:nvPr>
        </p:nvSpPr>
        <p:spPr>
          <a:xfrm>
            <a:off x="304800" y="0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t>Класифікація пульпітів</a:t>
            </a:r>
          </a:p>
        </p:txBody>
      </p:sp>
      <p:sp>
        <p:nvSpPr>
          <p:cNvPr id="120" name="Гострий пульпіт…"/>
          <p:cNvSpPr txBox="1">
            <a:spLocks noGrp="1"/>
          </p:cNvSpPr>
          <p:nvPr>
            <p:ph type="body" idx="4294967295"/>
          </p:nvPr>
        </p:nvSpPr>
        <p:spPr>
          <a:xfrm>
            <a:off x="152400" y="620712"/>
            <a:ext cx="8839200" cy="5932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FFFF00"/>
                </a:solidFill>
              </a:defRPr>
            </a:pPr>
            <a:r>
              <a:t>Гострий пульпіт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99FF66"/>
                </a:solidFill>
              </a:defRPr>
            </a:pPr>
            <a:r>
              <a:t>гіперемія пульпи 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99FF66"/>
                </a:solidFill>
              </a:defRPr>
            </a:pPr>
            <a:r>
              <a:t>серозний обмежений 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99FF66"/>
                </a:solidFill>
              </a:defRPr>
            </a:pPr>
            <a:r>
              <a:t>серозний дифузний 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99FF66"/>
                </a:solidFill>
              </a:defRPr>
            </a:pPr>
            <a:r>
              <a:t>гнійний 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99FF66"/>
                </a:solidFill>
              </a:defRPr>
            </a:pPr>
            <a:r>
              <a:t>травматичний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>
              <a:buChar char="■"/>
              <a:defRPr sz="2400"/>
            </a:pPr>
            <a:endParaRPr>
              <a:solidFill>
                <a:srgbClr val="FFFFFF"/>
              </a:solidFill>
            </a:endParaRPr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FFFF00"/>
                </a:solidFill>
              </a:defRPr>
            </a:pPr>
            <a:r>
              <a:t>Хронічний пульпіт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99FF66"/>
                </a:solidFill>
              </a:defRPr>
            </a:pPr>
            <a:r>
              <a:t>фіброзний 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99FF66"/>
                </a:solidFill>
              </a:defRPr>
            </a:pPr>
            <a:r>
              <a:t>гіпертрофічний (проліферативний) 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99FF66"/>
                </a:solidFill>
              </a:defRPr>
            </a:pPr>
            <a:r>
              <a:t>гангренозний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>
              <a:buChar char="■"/>
              <a:defRPr sz="2400"/>
            </a:pPr>
            <a:endParaRPr>
              <a:solidFill>
                <a:srgbClr val="FFFFFF"/>
              </a:solidFill>
            </a:endParaRPr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FFFF00"/>
                </a:solidFill>
              </a:defRPr>
            </a:pPr>
            <a:r>
              <a:t>Загострення хронічного пульпиту</a:t>
            </a:r>
          </a:p>
        </p:txBody>
      </p:sp>
      <p:pic>
        <p:nvPicPr>
          <p:cNvPr id="121" name="пульпит рентген" descr="пульпит рентге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62" y="1125537"/>
            <a:ext cx="3360738" cy="2390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Гострий пульпіт"/>
          <p:cNvSpPr txBox="1">
            <a:spLocks noGrp="1"/>
          </p:cNvSpPr>
          <p:nvPr>
            <p:ph type="title" idx="4294967295"/>
          </p:nvPr>
        </p:nvSpPr>
        <p:spPr>
          <a:xfrm>
            <a:off x="304800" y="0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t>Гострий пульпіт</a:t>
            </a:r>
          </a:p>
        </p:txBody>
      </p:sp>
      <p:sp>
        <p:nvSpPr>
          <p:cNvPr id="124" name="Стадії :…"/>
          <p:cNvSpPr txBox="1">
            <a:spLocks noGrp="1"/>
          </p:cNvSpPr>
          <p:nvPr>
            <p:ph type="body" idx="4294967295"/>
          </p:nvPr>
        </p:nvSpPr>
        <p:spPr>
          <a:xfrm>
            <a:off x="152400" y="912812"/>
            <a:ext cx="8839200" cy="5240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Стадії :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>
                <a:solidFill>
                  <a:srgbClr val="FF40FF"/>
                </a:solidFill>
              </a:rPr>
              <a:t>1. Гострий вогнищевий серозний пульпіт</a:t>
            </a:r>
            <a:r>
              <a:t> </a:t>
            </a:r>
            <a:r>
              <a:rPr>
                <a:solidFill>
                  <a:srgbClr val="FFFB00"/>
                </a:solidFill>
              </a:rPr>
              <a:t>починається найчастіше поблизу каріозної порожнини, проявляється серозним запаленням. Триває </a:t>
            </a:r>
            <a:r>
              <a:rPr>
                <a:solidFill>
                  <a:srgbClr val="00F900"/>
                </a:solidFill>
              </a:rPr>
              <a:t>кілька годин.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>
                <a:solidFill>
                  <a:srgbClr val="FF40FF"/>
                </a:solidFill>
              </a:rPr>
              <a:t>2. Гострий вогнищевий або дифузний гнійний пульпіт.</a:t>
            </a:r>
            <a:r>
              <a:t> </a:t>
            </a:r>
            <a:r>
              <a:rPr>
                <a:solidFill>
                  <a:srgbClr val="00F900"/>
                </a:solidFill>
              </a:rPr>
              <a:t>Вогнищевий гнійний пульпіт має обмежений характер з формуванням в результаті </a:t>
            </a:r>
            <a:r>
              <a:rPr>
                <a:solidFill>
                  <a:srgbClr val="FFFB00"/>
                </a:solidFill>
              </a:rPr>
              <a:t>абсцесу пульпи</a:t>
            </a:r>
            <a:r>
              <a:rPr>
                <a:solidFill>
                  <a:srgbClr val="00F900"/>
                </a:solidFill>
              </a:rPr>
              <a:t>. При дифузному гнійному пульпіті ексудат заповнює коронкову і кореневу частину пульпи </a:t>
            </a:r>
            <a:r>
              <a:rPr>
                <a:solidFill>
                  <a:srgbClr val="FFFB00"/>
                </a:solidFill>
              </a:rPr>
              <a:t>(флегмона). </a:t>
            </a:r>
            <a:r>
              <a:rPr>
                <a:solidFill>
                  <a:srgbClr val="00F900"/>
                </a:solidFill>
              </a:rPr>
              <a:t>Пульпа має сірувате забарвлення. Різко пошкоджуються всі її структурні елементи.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Гострий пульпіт"/>
          <p:cNvSpPr txBox="1">
            <a:spLocks noGrp="1"/>
          </p:cNvSpPr>
          <p:nvPr>
            <p:ph type="title" idx="4294967295"/>
          </p:nvPr>
        </p:nvSpPr>
        <p:spPr>
          <a:xfrm>
            <a:off x="304800" y="0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t>Гострий пульпіт</a:t>
            </a:r>
          </a:p>
        </p:txBody>
      </p:sp>
      <p:sp>
        <p:nvSpPr>
          <p:cNvPr id="127" name="3.  Гострий гангренозний пульпіт…"/>
          <p:cNvSpPr txBox="1">
            <a:spLocks noGrp="1"/>
          </p:cNvSpPr>
          <p:nvPr>
            <p:ph type="body" idx="4294967295"/>
          </p:nvPr>
        </p:nvSpPr>
        <p:spPr>
          <a:xfrm>
            <a:off x="179387" y="925512"/>
            <a:ext cx="8839201" cy="56721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66FF"/>
                </a:solidFill>
              </a:defRPr>
            </a:pPr>
            <a:r>
              <a:t>3.  Гострий гангренозний пульпіт</a:t>
            </a:r>
          </a:p>
          <a:p>
            <a:pPr marL="240631" indent="-240631">
              <a:spcBef>
                <a:spcPts val="500"/>
              </a:spcBef>
              <a:buClrTx/>
              <a:buBlip>
                <a:blip r:embed="rId2"/>
              </a:buBlip>
              <a:defRPr sz="2400">
                <a:solidFill>
                  <a:srgbClr val="FF66FF"/>
                </a:solidFill>
              </a:defRPr>
            </a:pPr>
            <a:r>
              <a:rPr>
                <a:solidFill>
                  <a:srgbClr val="FFFB00"/>
                </a:solidFill>
              </a:rPr>
              <a:t>При з‘єднанні порожнини пульпи з каріозної порожниною розвивається гангрена пульпи. При цьому пульпа набуває вигляду безструктурної сіро-чорної маси з гнильним запахом. При переході запалення на кореневу пульпу можливий розвиток апікального періодонтиту. Загальна тривалість гострого пульпіту становить</a:t>
            </a:r>
            <a:r>
              <a:t> </a:t>
            </a:r>
            <a:r>
              <a:rPr>
                <a:solidFill>
                  <a:srgbClr val="00F900"/>
                </a:solidFill>
              </a:rPr>
              <a:t>3-5 днів.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Хронічний пульпіт"/>
          <p:cNvSpPr txBox="1">
            <a:spLocks noGrp="1"/>
          </p:cNvSpPr>
          <p:nvPr>
            <p:ph type="title" idx="4294967295"/>
          </p:nvPr>
        </p:nvSpPr>
        <p:spPr>
          <a:xfrm>
            <a:off x="304800" y="0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t>Хронічний пульпіт</a:t>
            </a:r>
          </a:p>
        </p:txBody>
      </p:sp>
      <p:sp>
        <p:nvSpPr>
          <p:cNvPr id="130" name="Хронічний пульпіт частіше розвивається як самостійна форма, але може бути результатом і гострого пульпіту. За морфологічними ознаками виділяють:…"/>
          <p:cNvSpPr txBox="1">
            <a:spLocks noGrp="1"/>
          </p:cNvSpPr>
          <p:nvPr>
            <p:ph type="body" idx="4294967295"/>
          </p:nvPr>
        </p:nvSpPr>
        <p:spPr>
          <a:xfrm>
            <a:off x="179387" y="925512"/>
            <a:ext cx="8839201" cy="5932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Tx/>
              <a:buSzTx/>
              <a:buNone/>
              <a:defRPr sz="2400">
                <a:solidFill>
                  <a:srgbClr val="99FF66"/>
                </a:solidFill>
              </a:defRPr>
            </a:pPr>
            <a:r>
              <a:rPr>
                <a:solidFill>
                  <a:srgbClr val="FF40FF"/>
                </a:solidFill>
              </a:rPr>
              <a:t>Хронічний пульпіт</a:t>
            </a:r>
            <a:r>
              <a:t> частіше розвивається як самостійна форма, але може бути результатом і гострого пульпіту. За морфологічними ознаками виділяють:</a:t>
            </a:r>
          </a:p>
          <a:p>
            <a:pPr>
              <a:lnSpc>
                <a:spcPct val="90000"/>
              </a:lnSpc>
              <a:buChar char="■"/>
              <a:defRPr sz="2400">
                <a:solidFill>
                  <a:srgbClr val="00FDFF"/>
                </a:solidFill>
              </a:defRPr>
            </a:pPr>
            <a:r>
              <a:t> гангренозний,</a:t>
            </a:r>
          </a:p>
          <a:p>
            <a:pPr>
              <a:lnSpc>
                <a:spcPct val="90000"/>
              </a:lnSpc>
              <a:buChar char="■"/>
              <a:defRPr sz="2400">
                <a:solidFill>
                  <a:srgbClr val="00FDFF"/>
                </a:solidFill>
              </a:defRPr>
            </a:pPr>
            <a:r>
              <a:t> гранулюючих (гіпертрофічний),</a:t>
            </a:r>
          </a:p>
          <a:p>
            <a:pPr>
              <a:lnSpc>
                <a:spcPct val="90000"/>
              </a:lnSpc>
              <a:buChar char="■"/>
              <a:defRPr sz="2400">
                <a:solidFill>
                  <a:srgbClr val="00FDFF"/>
                </a:solidFill>
              </a:defRPr>
            </a:pPr>
            <a:r>
              <a:t> фіброзний хронічний пульпіт.</a:t>
            </a:r>
          </a:p>
          <a:p>
            <a:pPr marL="0" indent="0">
              <a:lnSpc>
                <a:spcPct val="90000"/>
              </a:lnSpc>
              <a:buClrTx/>
              <a:buSzTx/>
              <a:buNone/>
              <a:defRPr sz="2400">
                <a:solidFill>
                  <a:srgbClr val="FF40FF"/>
                </a:solidFill>
              </a:defRPr>
            </a:pPr>
            <a:r>
              <a:t>1. Хронічний гангренозний пульпіт </a:t>
            </a:r>
            <a:r>
              <a:rPr>
                <a:solidFill>
                  <a:srgbClr val="00F900"/>
                </a:solidFill>
              </a:rPr>
              <a:t>може розвинутися з гострого після часткової загибелі пульпи. У збереженій пульпі, де є ознаки серозного запалення, утворюється грануляційна тканина, що відділяє мертві маси.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Хронічний пульпіт"/>
          <p:cNvSpPr txBox="1">
            <a:spLocks noGrp="1"/>
          </p:cNvSpPr>
          <p:nvPr>
            <p:ph type="title" idx="4294967295"/>
          </p:nvPr>
        </p:nvSpPr>
        <p:spPr>
          <a:xfrm>
            <a:off x="304800" y="0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t>Хронічний пульпіт</a:t>
            </a:r>
          </a:p>
        </p:txBody>
      </p:sp>
      <p:sp>
        <p:nvSpPr>
          <p:cNvPr id="133" name="2. гранулюючий (гіпертрофічний) пульпіт…"/>
          <p:cNvSpPr txBox="1">
            <a:spLocks noGrp="1"/>
          </p:cNvSpPr>
          <p:nvPr>
            <p:ph type="body" idx="4294967295"/>
          </p:nvPr>
        </p:nvSpPr>
        <p:spPr>
          <a:xfrm>
            <a:off x="206374" y="666750"/>
            <a:ext cx="8731252" cy="36560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 b="1">
                <a:solidFill>
                  <a:srgbClr val="FF5FFF"/>
                </a:solidFill>
              </a:defRPr>
            </a:pPr>
            <a:r>
              <a:t>2. гранулюючий (гіпертрофічний) пульпіт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 b="1">
                <a:solidFill>
                  <a:srgbClr val="FFFB00"/>
                </a:solidFill>
              </a:defRPr>
            </a:pPr>
            <a:r>
              <a:t>характеризується хронічним продуктивним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 b="1">
                <a:solidFill>
                  <a:srgbClr val="FFFB00"/>
                </a:solidFill>
              </a:defRPr>
            </a:pPr>
            <a:r>
              <a:t>запаленням. Порожнина зуба заміщена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 b="1">
                <a:solidFill>
                  <a:srgbClr val="FFFB00"/>
                </a:solidFill>
              </a:defRPr>
            </a:pPr>
            <a:r>
              <a:t>грануляційною тканиною, яка іноді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 b="1">
                <a:solidFill>
                  <a:srgbClr val="FFFB00"/>
                </a:solidFill>
              </a:defRPr>
            </a:pPr>
            <a:r>
              <a:t>заповнює і каріозну порожнину. В цих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 b="1">
                <a:solidFill>
                  <a:srgbClr val="FFFB00"/>
                </a:solidFill>
              </a:defRPr>
            </a:pPr>
            <a:r>
              <a:t>випадках утворюється </a:t>
            </a:r>
            <a:r>
              <a:rPr>
                <a:solidFill>
                  <a:srgbClr val="FF40FF"/>
                </a:solidFill>
              </a:rPr>
              <a:t>поліп пульпи.</a:t>
            </a:r>
            <a:r>
              <a:t> Він м'який,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 b="1">
                <a:solidFill>
                  <a:srgbClr val="FFFB00"/>
                </a:solidFill>
              </a:defRPr>
            </a:pPr>
            <a:r>
              <a:t>червонуватого кольору, легко кровоточить.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 b="1">
                <a:solidFill>
                  <a:srgbClr val="FFFB00"/>
                </a:solidFill>
              </a:defRPr>
            </a:pPr>
            <a:r>
              <a:t>Поверхня його може бути із'язвлена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 b="1">
                <a:solidFill>
                  <a:srgbClr val="FFFB00"/>
                </a:solidFill>
              </a:defRPr>
            </a:pPr>
            <a:r>
              <a:t>або епітелізована за рахунок епітелію ясен.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 b="1">
                <a:solidFill>
                  <a:srgbClr val="FFFB00"/>
                </a:solidFill>
              </a:defRPr>
            </a:pPr>
            <a:r>
              <a:t>Дозрівання грануляційної тканини призводить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 b="1">
                <a:solidFill>
                  <a:srgbClr val="FF5FFF"/>
                </a:solidFill>
              </a:defRPr>
            </a:pPr>
            <a:r>
              <a:rPr>
                <a:solidFill>
                  <a:srgbClr val="FFFB00"/>
                </a:solidFill>
              </a:rPr>
              <a:t>до</a:t>
            </a:r>
            <a:r>
              <a:rPr>
                <a:solidFill>
                  <a:srgbClr val="00FDFF"/>
                </a:solidFill>
              </a:rPr>
              <a:t> склерозу. </a:t>
            </a:r>
            <a:r>
              <a:rPr>
                <a:solidFill>
                  <a:srgbClr val="FFFB00"/>
                </a:solidFill>
              </a:rPr>
              <a:t>Можуть виявлятися </a:t>
            </a:r>
            <a:r>
              <a:rPr>
                <a:solidFill>
                  <a:srgbClr val="00FDFF"/>
                </a:solidFill>
              </a:rPr>
              <a:t>петрифікати і дентиклі.</a:t>
            </a:r>
          </a:p>
        </p:txBody>
      </p:sp>
      <p:pic>
        <p:nvPicPr>
          <p:cNvPr id="134" name="полип пульпы схемаhn3" descr="полип пульпы схемаh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835" y="974725"/>
            <a:ext cx="2604128" cy="2526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полип пульпы2" descr="полип пульпы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4221162"/>
            <a:ext cx="2376488" cy="226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полип пульпы" descr="полип пульпы"/>
          <p:cNvPicPr>
            <a:picLocks noChangeAspect="1"/>
          </p:cNvPicPr>
          <p:nvPr/>
        </p:nvPicPr>
        <p:blipFill>
          <a:blip r:embed="rId4"/>
          <a:srcRect r="7980"/>
          <a:stretch>
            <a:fillRect/>
          </a:stretch>
        </p:blipFill>
        <p:spPr>
          <a:xfrm>
            <a:off x="107950" y="4221162"/>
            <a:ext cx="3313113" cy="2265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полип пульпыpulp-polyp" descr="полип пульпыpulp-polyp"/>
          <p:cNvPicPr>
            <a:picLocks noChangeAspect="1"/>
          </p:cNvPicPr>
          <p:nvPr/>
        </p:nvPicPr>
        <p:blipFill>
          <a:blip r:embed="rId5"/>
          <a:srcRect l="31384" t="27333" r="13948" b="10292"/>
          <a:stretch>
            <a:fillRect/>
          </a:stretch>
        </p:blipFill>
        <p:spPr>
          <a:xfrm>
            <a:off x="5795962" y="4221162"/>
            <a:ext cx="3205164" cy="2251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Класифікація карієсу за течією :…"/>
          <p:cNvSpPr txBox="1">
            <a:spLocks noGrp="1"/>
          </p:cNvSpPr>
          <p:nvPr>
            <p:ph type="body" idx="4294967295"/>
          </p:nvPr>
        </p:nvSpPr>
        <p:spPr>
          <a:xfrm>
            <a:off x="395287" y="188912"/>
            <a:ext cx="8623301" cy="6364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>
              <a:spcBef>
                <a:spcPts val="500"/>
              </a:spcBef>
              <a:buSzTx/>
              <a:buFont typeface="Wingdings"/>
              <a:buNone/>
              <a:defRPr sz="2400" b="1"/>
            </a:pPr>
            <a:r>
              <a:rPr dirty="0" err="1"/>
              <a:t>Класифікація</a:t>
            </a:r>
            <a:r>
              <a:rPr dirty="0"/>
              <a:t> </a:t>
            </a:r>
            <a:r>
              <a:rPr dirty="0" err="1"/>
              <a:t>карієсу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течією</a:t>
            </a:r>
            <a:r>
              <a:rPr dirty="0"/>
              <a:t> :</a:t>
            </a:r>
          </a:p>
          <a:p>
            <a:pPr marL="640079" indent="-640079">
              <a:spcBef>
                <a:spcPts val="400"/>
              </a:spcBef>
              <a:buChar char="■"/>
              <a:defRPr sz="2000" b="1">
                <a:solidFill>
                  <a:srgbClr val="FFFF00"/>
                </a:solidFill>
              </a:defRPr>
            </a:pPr>
            <a:r>
              <a:rPr sz="2400" dirty="0" err="1"/>
              <a:t>швидкоплинний</a:t>
            </a:r>
            <a:r>
              <a:rPr dirty="0"/>
              <a:t>,</a:t>
            </a:r>
          </a:p>
          <a:p>
            <a:pPr marL="533400" indent="-533400">
              <a:spcBef>
                <a:spcPts val="400"/>
              </a:spcBef>
              <a:buChar char="■"/>
              <a:defRPr sz="2000" b="1">
                <a:solidFill>
                  <a:srgbClr val="FFFF00"/>
                </a:solidFill>
              </a:defRPr>
            </a:pPr>
            <a:r>
              <a:rPr dirty="0" err="1"/>
              <a:t>Повільн</a:t>
            </a:r>
            <a:r>
              <a:rPr lang="uk-UA" dirty="0" err="1"/>
              <a:t>ий</a:t>
            </a:r>
            <a:r>
              <a:rPr dirty="0"/>
              <a:t>, </a:t>
            </a:r>
          </a:p>
          <a:p>
            <a:pPr marL="533400" indent="-533400">
              <a:spcBef>
                <a:spcPts val="400"/>
              </a:spcBef>
              <a:buChar char="■"/>
              <a:defRPr sz="2000" b="1">
                <a:solidFill>
                  <a:srgbClr val="FFFF00"/>
                </a:solidFill>
              </a:defRPr>
            </a:pPr>
            <a:r>
              <a:rPr dirty="0" err="1"/>
              <a:t>стабілізований</a:t>
            </a:r>
            <a:endParaRPr dirty="0"/>
          </a:p>
          <a:p>
            <a:pPr marL="533400" indent="-533400" algn="ctr">
              <a:buSzTx/>
              <a:buFont typeface="Wingdings"/>
              <a:buNone/>
              <a:defRPr sz="2400" b="1"/>
            </a:pPr>
            <a:endParaRPr dirty="0"/>
          </a:p>
          <a:p>
            <a:pPr marL="533400" indent="-533400">
              <a:spcBef>
                <a:spcPts val="500"/>
              </a:spcBef>
              <a:buSzTx/>
              <a:buFont typeface="Wingdings"/>
              <a:buNone/>
              <a:defRPr sz="2400" b="1"/>
            </a:pPr>
            <a:r>
              <a:rPr dirty="0" err="1"/>
              <a:t>Класифікація</a:t>
            </a:r>
            <a:r>
              <a:rPr dirty="0"/>
              <a:t> </a:t>
            </a:r>
            <a:r>
              <a:rPr dirty="0" err="1"/>
              <a:t>каріесу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поширеністю</a:t>
            </a:r>
            <a:r>
              <a:rPr dirty="0"/>
              <a:t>:</a:t>
            </a:r>
            <a:endParaRPr dirty="0">
              <a:solidFill>
                <a:srgbClr val="99FF66"/>
              </a:solidFill>
            </a:endParaRPr>
          </a:p>
          <a:p>
            <a:pPr marL="533400" indent="-533400">
              <a:spcBef>
                <a:spcPts val="400"/>
              </a:spcBef>
              <a:buChar char="■"/>
              <a:defRPr sz="2000" b="1">
                <a:solidFill>
                  <a:srgbClr val="FFFF00"/>
                </a:solidFill>
              </a:defRPr>
            </a:pPr>
            <a:r>
              <a:rPr dirty="0" err="1"/>
              <a:t>Поодинокий</a:t>
            </a:r>
            <a:endParaRPr dirty="0"/>
          </a:p>
          <a:p>
            <a:pPr marL="533400" indent="-533400">
              <a:spcBef>
                <a:spcPts val="400"/>
              </a:spcBef>
              <a:buChar char="■"/>
              <a:defRPr sz="2000" b="1">
                <a:solidFill>
                  <a:srgbClr val="FFFF00"/>
                </a:solidFill>
              </a:defRPr>
            </a:pPr>
            <a:r>
              <a:rPr dirty="0" err="1"/>
              <a:t>Множинний</a:t>
            </a:r>
            <a:endParaRPr dirty="0"/>
          </a:p>
          <a:p>
            <a:pPr marL="533400" indent="-533400">
              <a:spcBef>
                <a:spcPts val="400"/>
              </a:spcBef>
              <a:buChar char="■"/>
              <a:defRPr sz="2000" b="1">
                <a:solidFill>
                  <a:srgbClr val="FFFF00"/>
                </a:solidFill>
              </a:defRPr>
            </a:pPr>
            <a:r>
              <a:rPr dirty="0" err="1"/>
              <a:t>Системний</a:t>
            </a:r>
            <a:r>
              <a:rPr dirty="0"/>
              <a:t> (</a:t>
            </a:r>
            <a:r>
              <a:rPr dirty="0" err="1"/>
              <a:t>генералізований</a:t>
            </a:r>
            <a:r>
              <a:rPr dirty="0"/>
              <a:t>)</a:t>
            </a:r>
          </a:p>
          <a:p>
            <a:pPr marL="533400" indent="-533400">
              <a:buSzTx/>
              <a:buFont typeface="Wingdings"/>
              <a:buNone/>
              <a:defRPr sz="2000" b="1">
                <a:solidFill>
                  <a:srgbClr val="FFFF00"/>
                </a:solidFill>
              </a:defRPr>
            </a:pPr>
            <a:endParaRPr dirty="0"/>
          </a:p>
          <a:p>
            <a:pPr marL="533400" indent="-533400">
              <a:spcBef>
                <a:spcPts val="400"/>
              </a:spcBef>
              <a:buSzTx/>
              <a:buFont typeface="Wingdings"/>
              <a:buNone/>
              <a:defRPr sz="2000" b="1"/>
            </a:pP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частотою</a:t>
            </a:r>
            <a:r>
              <a:rPr dirty="0"/>
              <a:t> </a:t>
            </a:r>
            <a:r>
              <a:rPr dirty="0" err="1"/>
              <a:t>ураження</a:t>
            </a:r>
            <a:r>
              <a:rPr dirty="0"/>
              <a:t> </a:t>
            </a:r>
            <a:r>
              <a:rPr dirty="0" err="1"/>
              <a:t>зубів</a:t>
            </a:r>
            <a:r>
              <a:rPr dirty="0"/>
              <a:t> </a:t>
            </a:r>
            <a:r>
              <a:rPr dirty="0" err="1"/>
              <a:t>відзначається</a:t>
            </a:r>
            <a:r>
              <a:rPr dirty="0"/>
              <a:t> </a:t>
            </a:r>
            <a:r>
              <a:rPr dirty="0" err="1"/>
              <a:t>наступна</a:t>
            </a:r>
            <a:r>
              <a:rPr dirty="0"/>
              <a:t> </a:t>
            </a:r>
            <a:r>
              <a:rPr dirty="0" err="1"/>
              <a:t>тенденція</a:t>
            </a:r>
            <a:r>
              <a:rPr dirty="0"/>
              <a:t>:</a:t>
            </a:r>
          </a:p>
          <a:p>
            <a:pPr marL="533400" indent="-533400"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FFFF00"/>
                </a:solidFill>
              </a:defRPr>
            </a:pPr>
            <a:r>
              <a:rPr dirty="0"/>
              <a:t>1. </a:t>
            </a:r>
            <a:r>
              <a:rPr dirty="0" err="1"/>
              <a:t>Перші</a:t>
            </a:r>
            <a:r>
              <a:rPr dirty="0"/>
              <a:t> </a:t>
            </a:r>
            <a:r>
              <a:rPr dirty="0" err="1"/>
              <a:t>великі</a:t>
            </a:r>
            <a:r>
              <a:rPr dirty="0"/>
              <a:t> </a:t>
            </a:r>
            <a:r>
              <a:rPr dirty="0" err="1"/>
              <a:t>корінні</a:t>
            </a:r>
            <a:r>
              <a:rPr dirty="0"/>
              <a:t> (</a:t>
            </a:r>
            <a:r>
              <a:rPr dirty="0" err="1"/>
              <a:t>моляри</a:t>
            </a:r>
            <a:r>
              <a:rPr dirty="0"/>
              <a:t>)</a:t>
            </a:r>
          </a:p>
          <a:p>
            <a:pPr marL="533400" indent="-533400"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FFFF00"/>
                </a:solidFill>
              </a:defRPr>
            </a:pPr>
            <a:r>
              <a:rPr dirty="0"/>
              <a:t>2. </a:t>
            </a:r>
            <a:r>
              <a:rPr dirty="0" err="1"/>
              <a:t>Другі</a:t>
            </a:r>
            <a:r>
              <a:rPr dirty="0"/>
              <a:t> </a:t>
            </a:r>
            <a:r>
              <a:rPr dirty="0" err="1"/>
              <a:t>великі</a:t>
            </a:r>
            <a:r>
              <a:rPr dirty="0"/>
              <a:t> </a:t>
            </a:r>
            <a:r>
              <a:rPr dirty="0" err="1"/>
              <a:t>корінні</a:t>
            </a:r>
            <a:r>
              <a:rPr dirty="0"/>
              <a:t> </a:t>
            </a:r>
          </a:p>
          <a:p>
            <a:pPr marL="533400" indent="-533400"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FFFF00"/>
                </a:solidFill>
              </a:defRPr>
            </a:pPr>
            <a:r>
              <a:rPr dirty="0"/>
              <a:t>3. </a:t>
            </a:r>
            <a:r>
              <a:rPr dirty="0" err="1"/>
              <a:t>Малі</a:t>
            </a:r>
            <a:r>
              <a:rPr dirty="0"/>
              <a:t> </a:t>
            </a:r>
            <a:r>
              <a:rPr dirty="0" err="1"/>
              <a:t>корінні</a:t>
            </a:r>
            <a:r>
              <a:rPr dirty="0"/>
              <a:t> (</a:t>
            </a:r>
            <a:r>
              <a:rPr dirty="0" err="1"/>
              <a:t>премоляри</a:t>
            </a:r>
            <a:r>
              <a:rPr dirty="0"/>
              <a:t>) </a:t>
            </a:r>
            <a:r>
              <a:rPr dirty="0" err="1"/>
              <a:t>та</a:t>
            </a:r>
            <a:r>
              <a:rPr dirty="0"/>
              <a:t> </a:t>
            </a:r>
            <a:r>
              <a:rPr dirty="0" err="1"/>
              <a:t>верхні</a:t>
            </a:r>
            <a:r>
              <a:rPr dirty="0"/>
              <a:t> </a:t>
            </a:r>
            <a:r>
              <a:rPr dirty="0" err="1"/>
              <a:t>різці</a:t>
            </a:r>
            <a:endParaRPr dirty="0"/>
          </a:p>
          <a:p>
            <a:pPr marL="533400" indent="-533400"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FFFF00"/>
                </a:solidFill>
              </a:defRPr>
            </a:pPr>
            <a:r>
              <a:rPr dirty="0"/>
              <a:t>4. </a:t>
            </a:r>
            <a:r>
              <a:rPr dirty="0" err="1"/>
              <a:t>Ікли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Хронічний пульпіт"/>
          <p:cNvSpPr txBox="1">
            <a:spLocks noGrp="1"/>
          </p:cNvSpPr>
          <p:nvPr>
            <p:ph type="title" idx="4294967295"/>
          </p:nvPr>
        </p:nvSpPr>
        <p:spPr>
          <a:xfrm>
            <a:off x="304800" y="0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t>Хронічний пульпіт</a:t>
            </a:r>
          </a:p>
        </p:txBody>
      </p:sp>
      <p:sp>
        <p:nvSpPr>
          <p:cNvPr id="140" name="3. Хронічний фіброзний пульпіт - процес, при якому велика частина порожнини зуба виконана сполучною тканиною із значною кількістю колагенових волокон і запальними клітинами. Згодом клітинних елементів стає менше, колагенові волокна гіалінізться, є дентік"/>
          <p:cNvSpPr txBox="1">
            <a:spLocks noGrp="1"/>
          </p:cNvSpPr>
          <p:nvPr>
            <p:ph type="body" idx="4294967295"/>
          </p:nvPr>
        </p:nvSpPr>
        <p:spPr>
          <a:xfrm>
            <a:off x="304800" y="765174"/>
            <a:ext cx="8588375" cy="56721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■"/>
              <a:defRPr>
                <a:solidFill>
                  <a:srgbClr val="99FF66"/>
                </a:solidFill>
              </a:defRPr>
            </a:pPr>
            <a:r>
              <a:rPr>
                <a:solidFill>
                  <a:srgbClr val="FF40FF"/>
                </a:solidFill>
              </a:rPr>
              <a:t>3. Хронічний фіброзний пульпіт -</a:t>
            </a:r>
            <a:r>
              <a:t> </a:t>
            </a:r>
            <a:r>
              <a:rPr>
                <a:solidFill>
                  <a:srgbClr val="FFFB00"/>
                </a:solidFill>
              </a:rPr>
              <a:t>процес, при якому велика частина порожнини зуба виконана сполучною тканиною із значною кількістю колагенових волокон і запальними клітинами. Згодом клітинних елементів стає менше, колагенові волокна гіалінізться, є дентіклі і петрифікати.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Ускладнення та результат пульпітів"/>
          <p:cNvSpPr txBox="1">
            <a:spLocks noGrp="1"/>
          </p:cNvSpPr>
          <p:nvPr>
            <p:ph type="title" idx="4294967295"/>
          </p:nvPr>
        </p:nvSpPr>
        <p:spPr>
          <a:xfrm>
            <a:off x="304800" y="0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t>Ускладнення та результат пульпітів</a:t>
            </a:r>
          </a:p>
        </p:txBody>
      </p:sp>
      <p:sp>
        <p:nvSpPr>
          <p:cNvPr id="143" name="Серозний пульпіт при усуненні причини може розсмоктуватися. Гнійний пульпіт, особливо його дифузна форма, як правило, закінчується загибеллю пульпи і переходом у хронічні форми. Хронічні пульпіти закінчуються атрофичними, склеротичними процесами. Найчаст"/>
          <p:cNvSpPr txBox="1">
            <a:spLocks noGrp="1"/>
          </p:cNvSpPr>
          <p:nvPr>
            <p:ph type="body" idx="4294967295"/>
          </p:nvPr>
        </p:nvSpPr>
        <p:spPr>
          <a:xfrm>
            <a:off x="179387" y="925512"/>
            <a:ext cx="8839201" cy="51673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har char="■"/>
              <a:defRPr sz="2400"/>
            </a:pPr>
            <a:r>
              <a:t>Серозний пульпіт при усуненні причини може розсмоктуватися. Гнійний пульпіт, особливо його дифузна форма, як правило, закінчується загибеллю пульпи і переходом у хронічні форми. Хронічні пульпіти закінчуються атрофичними, склеротичними процесами. Найчастішим ускладненням пульпіту є періодонтит.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00FDFF"/>
                </a:solidFill>
              </a:defRPr>
            </a:pPr>
            <a:r>
              <a:t>Гнійний пульпіт може стати першою ланкою в ланцюзі розвитку одонтогенних інфекції.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ериодонтит"/>
          <p:cNvSpPr txBox="1">
            <a:spLocks noGrp="1"/>
          </p:cNvSpPr>
          <p:nvPr>
            <p:ph type="title" idx="4294967295"/>
          </p:nvPr>
        </p:nvSpPr>
        <p:spPr>
          <a:xfrm>
            <a:off x="304800" y="116632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rgbClr val="FFFF00"/>
                </a:solidFill>
              </a:defRPr>
            </a:lvl1pPr>
          </a:lstStyle>
          <a:p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endParaRPr dirty="0"/>
          </a:p>
        </p:txBody>
      </p:sp>
      <p:sp>
        <p:nvSpPr>
          <p:cNvPr id="146" name="Периодонтит -- воспаление периодонта…"/>
          <p:cNvSpPr txBox="1">
            <a:spLocks noGrp="1"/>
          </p:cNvSpPr>
          <p:nvPr>
            <p:ph type="body" idx="4294967295"/>
          </p:nvPr>
        </p:nvSpPr>
        <p:spPr>
          <a:xfrm>
            <a:off x="107950" y="692150"/>
            <a:ext cx="8839200" cy="5932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r>
              <a:rPr lang="ru-RU" dirty="0" err="1"/>
              <a:t>Періодонтит</a:t>
            </a:r>
            <a:r>
              <a:rPr lang="ru-RU" dirty="0"/>
              <a:t> --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періодонта</a:t>
            </a:r>
            <a:endParaRPr lang="ru-RU" dirty="0"/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endParaRPr lang="ru-RU" dirty="0"/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r>
              <a:rPr lang="ru-RU" dirty="0" err="1"/>
              <a:t>Етіологія</a:t>
            </a:r>
            <a:r>
              <a:rPr lang="ru-RU" dirty="0"/>
              <a:t>  та патогенез </a:t>
            </a:r>
          </a:p>
          <a:p>
            <a:pPr algn="just"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Причиною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періодонтита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інфекція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травма,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хімічні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речовини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в тому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числі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лікарські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. </a:t>
            </a:r>
          </a:p>
          <a:p>
            <a:pPr algn="just"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Основну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роль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грають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стрептококи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інші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представники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мікробної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флори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порожнини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рота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мають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менше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значення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</a:p>
          <a:p>
            <a:pPr algn="just"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Шляхи 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проникнення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інфекта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</a:t>
            </a:r>
          </a:p>
          <a:p>
            <a:pPr algn="just"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Внутрішньозубний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нисхідний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 шлях є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частим,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періодонтита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передує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пульпіт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just"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Позазубний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шлях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може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контактним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- з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навколишніх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тканин та ,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рідше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висхідним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лімфогенним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гематогенним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ериодонтит"/>
          <p:cNvSpPr txBox="1">
            <a:spLocks noGrp="1"/>
          </p:cNvSpPr>
          <p:nvPr>
            <p:ph type="title" idx="4294967295"/>
          </p:nvPr>
        </p:nvSpPr>
        <p:spPr>
          <a:xfrm>
            <a:off x="304800" y="116632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endParaRPr dirty="0"/>
          </a:p>
        </p:txBody>
      </p:sp>
      <p:sp>
        <p:nvSpPr>
          <p:cNvPr id="149" name="По локализации воспаления в периодонте выделяют апикальный и маргинальный (краевой, десневой) периодонтит.…"/>
          <p:cNvSpPr txBox="1">
            <a:spLocks noGrp="1"/>
          </p:cNvSpPr>
          <p:nvPr>
            <p:ph type="body" idx="4294967295"/>
          </p:nvPr>
        </p:nvSpPr>
        <p:spPr>
          <a:xfrm>
            <a:off x="179387" y="925512"/>
            <a:ext cx="8839201" cy="5240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■"/>
            </a:pPr>
            <a:endParaRPr dirty="0"/>
          </a:p>
          <a:p>
            <a:pPr algn="ctr">
              <a:buSzTx/>
              <a:buFont typeface="Wingdings"/>
              <a:buNone/>
            </a:pPr>
            <a:endParaRPr dirty="0"/>
          </a:p>
          <a:p>
            <a:pPr>
              <a:buChar char="■"/>
              <a:defRPr>
                <a:solidFill>
                  <a:srgbClr val="FFFF00"/>
                </a:solidFill>
              </a:defRPr>
            </a:pP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локал</a:t>
            </a:r>
            <a:r>
              <a:rPr lang="uk-UA" dirty="0"/>
              <a:t>і</a:t>
            </a:r>
            <a:r>
              <a:rPr dirty="0" err="1"/>
              <a:t>зац</a:t>
            </a:r>
            <a:r>
              <a:rPr lang="uk-UA" dirty="0" err="1"/>
              <a:t>ії</a:t>
            </a:r>
            <a:r>
              <a:rPr dirty="0"/>
              <a:t> </a:t>
            </a:r>
            <a:r>
              <a:rPr lang="uk-UA" dirty="0"/>
              <a:t>запалення</a:t>
            </a:r>
            <a:r>
              <a:rPr dirty="0"/>
              <a:t> в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</a:t>
            </a:r>
            <a:r>
              <a:rPr lang="uk-UA" dirty="0"/>
              <a:t>і</a:t>
            </a:r>
            <a:r>
              <a:rPr dirty="0"/>
              <a:t> </a:t>
            </a:r>
            <a:r>
              <a:rPr lang="uk-UA" dirty="0"/>
              <a:t>виділяють</a:t>
            </a:r>
            <a:r>
              <a:rPr dirty="0"/>
              <a:t> </a:t>
            </a:r>
            <a:r>
              <a:rPr dirty="0" err="1">
                <a:solidFill>
                  <a:srgbClr val="FF5FFF"/>
                </a:solidFill>
              </a:rPr>
              <a:t>ап</a:t>
            </a:r>
            <a:r>
              <a:rPr lang="uk-UA" dirty="0">
                <a:solidFill>
                  <a:srgbClr val="FF5FFF"/>
                </a:solidFill>
              </a:rPr>
              <a:t>і</a:t>
            </a:r>
            <a:r>
              <a:rPr dirty="0" err="1">
                <a:solidFill>
                  <a:srgbClr val="FF5FFF"/>
                </a:solidFill>
              </a:rPr>
              <a:t>кальн</a:t>
            </a:r>
            <a:r>
              <a:rPr lang="uk-UA" dirty="0">
                <a:solidFill>
                  <a:srgbClr val="FF5FFF"/>
                </a:solidFill>
              </a:rPr>
              <a:t>и</a:t>
            </a:r>
            <a:r>
              <a:rPr dirty="0">
                <a:solidFill>
                  <a:srgbClr val="FF66FF"/>
                </a:solidFill>
              </a:rPr>
              <a:t>й</a:t>
            </a:r>
            <a:r>
              <a:rPr dirty="0"/>
              <a:t> </a:t>
            </a:r>
            <a:r>
              <a:rPr lang="uk-UA" dirty="0"/>
              <a:t>та</a:t>
            </a:r>
            <a:r>
              <a:rPr dirty="0"/>
              <a:t> </a:t>
            </a:r>
            <a:r>
              <a:rPr dirty="0" err="1">
                <a:solidFill>
                  <a:srgbClr val="FF5FFF"/>
                </a:solidFill>
              </a:rPr>
              <a:t>марг</a:t>
            </a:r>
            <a:r>
              <a:rPr lang="uk-UA" dirty="0">
                <a:solidFill>
                  <a:srgbClr val="FF5FFF"/>
                </a:solidFill>
              </a:rPr>
              <a:t>і</a:t>
            </a:r>
            <a:r>
              <a:rPr dirty="0" err="1">
                <a:solidFill>
                  <a:srgbClr val="FF5FFF"/>
                </a:solidFill>
              </a:rPr>
              <a:t>нальн</a:t>
            </a:r>
            <a:r>
              <a:rPr lang="uk-UA" dirty="0">
                <a:solidFill>
                  <a:srgbClr val="FF5FFF"/>
                </a:solidFill>
              </a:rPr>
              <a:t>и</a:t>
            </a:r>
            <a:r>
              <a:rPr dirty="0">
                <a:solidFill>
                  <a:srgbClr val="FF5FFF"/>
                </a:solidFill>
              </a:rPr>
              <a:t>й</a:t>
            </a:r>
            <a:r>
              <a:rPr dirty="0"/>
              <a:t> (</a:t>
            </a:r>
            <a:r>
              <a:rPr dirty="0" err="1"/>
              <a:t>кра</a:t>
            </a:r>
            <a:r>
              <a:rPr lang="uk-UA" dirty="0" err="1"/>
              <a:t>йовий</a:t>
            </a:r>
            <a:r>
              <a:rPr dirty="0"/>
              <a:t>, </a:t>
            </a:r>
            <a:r>
              <a:rPr lang="uk-UA" dirty="0"/>
              <a:t>ясенний</a:t>
            </a:r>
            <a:r>
              <a:rPr dirty="0"/>
              <a:t>)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r>
              <a:rPr dirty="0">
                <a:solidFill>
                  <a:srgbClr val="FFFFFF"/>
                </a:solidFill>
              </a:rPr>
              <a:t>.</a:t>
            </a:r>
          </a:p>
          <a:p>
            <a:pPr>
              <a:buChar char="■"/>
            </a:pPr>
            <a:endParaRPr dirty="0">
              <a:solidFill>
                <a:srgbClr val="FFFFFF"/>
              </a:solidFill>
            </a:endParaRPr>
          </a:p>
          <a:p>
            <a:pPr>
              <a:buChar char="■"/>
            </a:pPr>
            <a:r>
              <a:rPr dirty="0"/>
              <a:t> </a:t>
            </a:r>
            <a:r>
              <a:rPr lang="uk-UA" dirty="0">
                <a:solidFill>
                  <a:srgbClr val="99FF66"/>
                </a:solidFill>
              </a:rPr>
              <a:t>За клінічним перебігом 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r>
              <a:rPr dirty="0"/>
              <a:t> </a:t>
            </a:r>
            <a:r>
              <a:rPr dirty="0" err="1"/>
              <a:t>може</a:t>
            </a:r>
            <a:r>
              <a:rPr dirty="0"/>
              <a:t> б</a:t>
            </a:r>
            <a:r>
              <a:rPr lang="uk-UA" dirty="0"/>
              <a:t>у</a:t>
            </a:r>
            <a:r>
              <a:rPr dirty="0"/>
              <a:t>т</a:t>
            </a:r>
            <a:r>
              <a:rPr lang="uk-UA" dirty="0"/>
              <a:t>и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lang="uk-UA" dirty="0">
                <a:solidFill>
                  <a:srgbClr val="99FF66"/>
                </a:solidFill>
              </a:rPr>
              <a:t>г</a:t>
            </a:r>
            <a:r>
              <a:rPr dirty="0" err="1"/>
              <a:t>остр</a:t>
            </a:r>
            <a:r>
              <a:rPr lang="uk-UA" dirty="0"/>
              <a:t>и</a:t>
            </a:r>
            <a:r>
              <a:rPr dirty="0"/>
              <a:t>м, </a:t>
            </a:r>
            <a:r>
              <a:rPr dirty="0" err="1"/>
              <a:t>хро</a:t>
            </a:r>
            <a:r>
              <a:rPr lang="uk-UA" dirty="0"/>
              <a:t>нічним</a:t>
            </a:r>
            <a:r>
              <a:rPr dirty="0"/>
              <a:t> </a:t>
            </a:r>
            <a:r>
              <a:rPr lang="uk-UA" dirty="0"/>
              <a:t>та</a:t>
            </a:r>
            <a:r>
              <a:rPr dirty="0"/>
              <a:t> </a:t>
            </a:r>
            <a:r>
              <a:rPr dirty="0" err="1"/>
              <a:t>хрон</a:t>
            </a:r>
            <a:r>
              <a:rPr lang="uk-UA" dirty="0" err="1"/>
              <a:t>ічним</a:t>
            </a:r>
            <a:r>
              <a:rPr dirty="0"/>
              <a:t> с </a:t>
            </a:r>
            <a:r>
              <a:rPr lang="uk-UA" dirty="0"/>
              <a:t>загостренням</a:t>
            </a:r>
            <a:r>
              <a:rPr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Острый периодонтит"/>
          <p:cNvSpPr txBox="1">
            <a:spLocks noGrp="1"/>
          </p:cNvSpPr>
          <p:nvPr>
            <p:ph type="title" idx="4294967295"/>
          </p:nvPr>
        </p:nvSpPr>
        <p:spPr>
          <a:xfrm>
            <a:off x="304800" y="73025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uk-UA" dirty="0"/>
              <a:t>Го</a:t>
            </a:r>
            <a:r>
              <a:rPr dirty="0" err="1"/>
              <a:t>стр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endParaRPr dirty="0"/>
          </a:p>
        </p:txBody>
      </p:sp>
      <p:sp>
        <p:nvSpPr>
          <p:cNvPr id="152" name="Острый апикальный периодонтит может быть серозным и гнойным.…"/>
          <p:cNvSpPr txBox="1">
            <a:spLocks noGrp="1"/>
          </p:cNvSpPr>
          <p:nvPr>
            <p:ph type="body" idx="4294967295"/>
          </p:nvPr>
        </p:nvSpPr>
        <p:spPr>
          <a:xfrm>
            <a:off x="179387" y="765175"/>
            <a:ext cx="8839201" cy="59324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r>
              <a:rPr lang="uk-UA" dirty="0"/>
              <a:t>Го</a:t>
            </a:r>
            <a:r>
              <a:rPr dirty="0" err="1"/>
              <a:t>стр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ап</a:t>
            </a:r>
            <a:r>
              <a:rPr lang="uk-UA" dirty="0"/>
              <a:t>і</a:t>
            </a:r>
            <a:r>
              <a:rPr dirty="0" err="1"/>
              <a:t>кальн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r>
              <a:rPr dirty="0"/>
              <a:t> </a:t>
            </a:r>
            <a:r>
              <a:rPr dirty="0" err="1"/>
              <a:t>може</a:t>
            </a:r>
            <a:r>
              <a:rPr dirty="0"/>
              <a:t> б</a:t>
            </a:r>
            <a:r>
              <a:rPr lang="uk-UA" dirty="0"/>
              <a:t>у</a:t>
            </a:r>
            <a:r>
              <a:rPr dirty="0"/>
              <a:t>т</a:t>
            </a:r>
            <a:r>
              <a:rPr lang="uk-UA" dirty="0"/>
              <a:t>и</a:t>
            </a:r>
            <a:r>
              <a:rPr dirty="0"/>
              <a:t> </a:t>
            </a:r>
            <a:r>
              <a:rPr dirty="0" err="1"/>
              <a:t>серозн</a:t>
            </a:r>
            <a:r>
              <a:rPr lang="uk-UA" dirty="0"/>
              <a:t>и</a:t>
            </a:r>
            <a:r>
              <a:rPr dirty="0"/>
              <a:t>м </a:t>
            </a:r>
            <a:r>
              <a:rPr lang="uk-UA" dirty="0"/>
              <a:t>та</a:t>
            </a:r>
            <a:r>
              <a:rPr dirty="0"/>
              <a:t> </a:t>
            </a:r>
            <a:r>
              <a:rPr dirty="0" err="1"/>
              <a:t>гн</a:t>
            </a:r>
            <a:r>
              <a:rPr lang="uk-UA" dirty="0" err="1"/>
              <a:t>ійни</a:t>
            </a:r>
            <a:r>
              <a:rPr dirty="0"/>
              <a:t>м. 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99FF66"/>
                </a:solidFill>
              </a:defRPr>
            </a:pPr>
            <a:r>
              <a:rPr dirty="0" err="1"/>
              <a:t>При</a:t>
            </a:r>
            <a:r>
              <a:rPr dirty="0"/>
              <a:t> </a:t>
            </a:r>
            <a:r>
              <a:rPr dirty="0" err="1">
                <a:solidFill>
                  <a:srgbClr val="FF5FFF"/>
                </a:solidFill>
              </a:rPr>
              <a:t>серозном</a:t>
            </a:r>
            <a:r>
              <a:rPr lang="uk-UA" dirty="0">
                <a:solidFill>
                  <a:srgbClr val="FF5FFF"/>
                </a:solidFill>
              </a:rPr>
              <a:t>у</a:t>
            </a:r>
            <a:r>
              <a:rPr dirty="0"/>
              <a:t> </a:t>
            </a:r>
            <a:r>
              <a:rPr lang="uk-UA" dirty="0"/>
              <a:t>відмічаються</a:t>
            </a:r>
            <a:r>
              <a:rPr dirty="0"/>
              <a:t> г</a:t>
            </a:r>
            <a:r>
              <a:rPr lang="uk-UA" dirty="0"/>
              <a:t>і</a:t>
            </a:r>
            <a:r>
              <a:rPr dirty="0" err="1"/>
              <a:t>перем</a:t>
            </a:r>
            <a:r>
              <a:rPr lang="uk-UA" dirty="0"/>
              <a:t>і</a:t>
            </a:r>
            <a:r>
              <a:rPr dirty="0"/>
              <a:t>я </a:t>
            </a:r>
            <a:r>
              <a:rPr dirty="0" err="1"/>
              <a:t>ткан</a:t>
            </a:r>
            <a:r>
              <a:rPr lang="uk-UA" dirty="0" err="1"/>
              <a:t>ин</a:t>
            </a:r>
            <a:r>
              <a:rPr dirty="0"/>
              <a:t> в </a:t>
            </a:r>
            <a:r>
              <a:rPr lang="uk-UA" dirty="0"/>
              <a:t>ділянці</a:t>
            </a:r>
            <a:r>
              <a:rPr dirty="0"/>
              <a:t> </a:t>
            </a:r>
            <a:r>
              <a:rPr dirty="0" err="1"/>
              <a:t>верх</a:t>
            </a:r>
            <a:r>
              <a:rPr lang="uk-UA" dirty="0" err="1"/>
              <a:t>ів</a:t>
            </a:r>
            <a:r>
              <a:rPr dirty="0" err="1"/>
              <a:t>ки</a:t>
            </a:r>
            <a:r>
              <a:rPr dirty="0"/>
              <a:t>, </a:t>
            </a:r>
            <a:r>
              <a:rPr lang="uk-UA" dirty="0"/>
              <a:t>набряк</a:t>
            </a:r>
            <a:r>
              <a:rPr dirty="0"/>
              <a:t>, </a:t>
            </a:r>
            <a:r>
              <a:rPr lang="uk-UA" dirty="0"/>
              <a:t>і</a:t>
            </a:r>
            <a:r>
              <a:rPr dirty="0" err="1"/>
              <a:t>нф</a:t>
            </a:r>
            <a:r>
              <a:rPr lang="uk-UA" dirty="0"/>
              <a:t>і</a:t>
            </a:r>
            <a:r>
              <a:rPr dirty="0" err="1"/>
              <a:t>льтрац</a:t>
            </a:r>
            <a:r>
              <a:rPr lang="uk-UA" dirty="0"/>
              <a:t>і</a:t>
            </a:r>
            <a:r>
              <a:rPr dirty="0"/>
              <a:t>я о</a:t>
            </a:r>
            <a:r>
              <a:rPr lang="uk-UA" dirty="0" err="1"/>
              <a:t>кремими</a:t>
            </a:r>
            <a:r>
              <a:rPr dirty="0"/>
              <a:t> </a:t>
            </a:r>
            <a:r>
              <a:rPr dirty="0" err="1"/>
              <a:t>лейкоцитами</a:t>
            </a:r>
            <a:r>
              <a:rPr dirty="0"/>
              <a:t>.</a:t>
            </a:r>
            <a:r>
              <a:rPr dirty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r>
              <a:rPr lang="uk-UA" dirty="0"/>
              <a:t>Дуже </a:t>
            </a:r>
            <a:r>
              <a:rPr dirty="0"/>
              <a:t> </a:t>
            </a:r>
            <a:r>
              <a:rPr lang="uk-UA" dirty="0"/>
              <a:t>швидко</a:t>
            </a:r>
            <a:r>
              <a:rPr dirty="0"/>
              <a:t> </a:t>
            </a:r>
            <a:r>
              <a:rPr dirty="0" err="1"/>
              <a:t>серозн</a:t>
            </a:r>
            <a:r>
              <a:rPr lang="uk-UA" dirty="0"/>
              <a:t>и</a:t>
            </a:r>
            <a:r>
              <a:rPr dirty="0"/>
              <a:t>й </a:t>
            </a:r>
            <a:r>
              <a:rPr lang="uk-UA" dirty="0"/>
              <a:t>е</a:t>
            </a:r>
            <a:r>
              <a:rPr dirty="0" err="1"/>
              <a:t>ксудат</a:t>
            </a:r>
            <a:r>
              <a:rPr dirty="0"/>
              <a:t> </a:t>
            </a:r>
            <a:r>
              <a:rPr dirty="0" err="1"/>
              <a:t>ста</a:t>
            </a:r>
            <a:r>
              <a:rPr lang="uk-UA" dirty="0"/>
              <a:t>є</a:t>
            </a:r>
            <a:r>
              <a:rPr dirty="0">
                <a:solidFill>
                  <a:srgbClr val="FF5FFF"/>
                </a:solidFill>
              </a:rPr>
              <a:t> </a:t>
            </a:r>
            <a:r>
              <a:rPr dirty="0" err="1">
                <a:solidFill>
                  <a:srgbClr val="FF5FFF"/>
                </a:solidFill>
              </a:rPr>
              <a:t>гн</a:t>
            </a:r>
            <a:r>
              <a:rPr lang="uk-UA" dirty="0">
                <a:solidFill>
                  <a:srgbClr val="FF5FFF"/>
                </a:solidFill>
              </a:rPr>
              <a:t>і</a:t>
            </a:r>
            <a:r>
              <a:rPr dirty="0" err="1">
                <a:solidFill>
                  <a:srgbClr val="FF5FFF"/>
                </a:solidFill>
              </a:rPr>
              <a:t>йн</a:t>
            </a:r>
            <a:r>
              <a:rPr lang="uk-UA" dirty="0">
                <a:solidFill>
                  <a:srgbClr val="FF5FFF"/>
                </a:solidFill>
              </a:rPr>
              <a:t>и</a:t>
            </a:r>
            <a:r>
              <a:rPr dirty="0">
                <a:solidFill>
                  <a:srgbClr val="FF5FFF"/>
                </a:solidFill>
              </a:rPr>
              <a:t>м</a:t>
            </a:r>
            <a:r>
              <a:rPr dirty="0"/>
              <a:t>. </a:t>
            </a:r>
            <a:r>
              <a:rPr dirty="0" err="1"/>
              <a:t>При</a:t>
            </a:r>
            <a:r>
              <a:rPr dirty="0"/>
              <a:t> </a:t>
            </a:r>
            <a:r>
              <a:rPr lang="uk-UA" dirty="0"/>
              <a:t>цьому </a:t>
            </a:r>
            <a:r>
              <a:rPr dirty="0" err="1"/>
              <a:t>може</a:t>
            </a:r>
            <a:r>
              <a:rPr dirty="0"/>
              <a:t> </a:t>
            </a:r>
            <a:r>
              <a:rPr lang="uk-UA" dirty="0"/>
              <a:t>утворитися</a:t>
            </a:r>
            <a:r>
              <a:rPr dirty="0"/>
              <a:t> </a:t>
            </a:r>
            <a:r>
              <a:rPr lang="uk-UA" dirty="0"/>
              <a:t>го</a:t>
            </a:r>
            <a:r>
              <a:rPr dirty="0" err="1"/>
              <a:t>стр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абсцес</a:t>
            </a:r>
            <a:r>
              <a:rPr dirty="0"/>
              <a:t> </a:t>
            </a:r>
            <a:r>
              <a:rPr lang="uk-UA" dirty="0"/>
              <a:t>або</a:t>
            </a:r>
            <a:r>
              <a:rPr dirty="0"/>
              <a:t> </a:t>
            </a:r>
            <a:r>
              <a:rPr dirty="0" err="1"/>
              <a:t>дифузна</a:t>
            </a:r>
            <a:r>
              <a:rPr dirty="0"/>
              <a:t> </a:t>
            </a:r>
            <a:r>
              <a:rPr dirty="0" err="1"/>
              <a:t>гн</a:t>
            </a:r>
            <a:r>
              <a:rPr lang="uk-UA" dirty="0"/>
              <a:t>і</a:t>
            </a:r>
            <a:r>
              <a:rPr dirty="0" err="1"/>
              <a:t>йна</a:t>
            </a:r>
            <a:r>
              <a:rPr dirty="0"/>
              <a:t> </a:t>
            </a:r>
            <a:r>
              <a:rPr lang="uk-UA" dirty="0"/>
              <a:t>і</a:t>
            </a:r>
            <a:r>
              <a:rPr dirty="0" err="1"/>
              <a:t>нф</a:t>
            </a:r>
            <a:r>
              <a:rPr lang="uk-UA" dirty="0"/>
              <a:t>і</a:t>
            </a:r>
            <a:r>
              <a:rPr dirty="0" err="1"/>
              <a:t>льтрац</a:t>
            </a:r>
            <a:r>
              <a:rPr lang="uk-UA" dirty="0"/>
              <a:t>і</a:t>
            </a:r>
            <a:r>
              <a:rPr dirty="0"/>
              <a:t>я </a:t>
            </a:r>
            <a:r>
              <a:rPr lang="uk-UA" dirty="0" err="1"/>
              <a:t>навколоверхівкової</a:t>
            </a:r>
            <a:r>
              <a:rPr dirty="0"/>
              <a:t> </a:t>
            </a:r>
            <a:r>
              <a:rPr dirty="0" err="1"/>
              <a:t>ткани</a:t>
            </a:r>
            <a:r>
              <a:rPr lang="uk-UA" dirty="0" err="1"/>
              <a:t>ни</a:t>
            </a:r>
            <a:r>
              <a:rPr dirty="0"/>
              <a:t> </a:t>
            </a:r>
            <a:r>
              <a:rPr lang="uk-UA" dirty="0"/>
              <a:t>з</a:t>
            </a:r>
            <a:r>
              <a:rPr dirty="0"/>
              <a:t> </a:t>
            </a:r>
            <a:r>
              <a:rPr dirty="0" err="1"/>
              <a:t>перех</a:t>
            </a:r>
            <a:r>
              <a:rPr lang="uk-UA" dirty="0"/>
              <a:t>о</a:t>
            </a:r>
            <a:r>
              <a:rPr dirty="0" err="1"/>
              <a:t>дом</a:t>
            </a:r>
            <a:r>
              <a:rPr dirty="0"/>
              <a:t> </a:t>
            </a:r>
            <a:r>
              <a:rPr dirty="0" err="1"/>
              <a:t>процес</a:t>
            </a:r>
            <a:r>
              <a:rPr lang="uk-UA" dirty="0"/>
              <a:t>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лунку</a:t>
            </a:r>
            <a:r>
              <a:rPr dirty="0"/>
              <a:t> </a:t>
            </a:r>
            <a:r>
              <a:rPr dirty="0" err="1"/>
              <a:t>зуба</a:t>
            </a:r>
            <a:r>
              <a:rPr dirty="0"/>
              <a:t>, </a:t>
            </a:r>
            <a:r>
              <a:rPr lang="uk-UA" dirty="0"/>
              <a:t>ясна</a:t>
            </a:r>
            <a:r>
              <a:rPr dirty="0"/>
              <a:t> </a:t>
            </a:r>
            <a:r>
              <a:rPr lang="uk-UA" dirty="0"/>
              <a:t>та</a:t>
            </a:r>
            <a:r>
              <a:rPr dirty="0"/>
              <a:t> </a:t>
            </a:r>
            <a:r>
              <a:rPr dirty="0" err="1"/>
              <a:t>перех</a:t>
            </a:r>
            <a:r>
              <a:rPr lang="uk-UA" dirty="0"/>
              <a:t>і</a:t>
            </a:r>
            <a:r>
              <a:rPr dirty="0" err="1"/>
              <a:t>дну</a:t>
            </a:r>
            <a:r>
              <a:rPr dirty="0"/>
              <a:t> </a:t>
            </a:r>
            <a:r>
              <a:rPr dirty="0" err="1"/>
              <a:t>складку</a:t>
            </a:r>
            <a:r>
              <a:rPr dirty="0"/>
              <a:t>, а </a:t>
            </a:r>
            <a:r>
              <a:rPr dirty="0" err="1"/>
              <a:t>так</a:t>
            </a:r>
            <a:r>
              <a:rPr lang="uk-UA" dirty="0" err="1"/>
              <a:t>ож</a:t>
            </a:r>
            <a:r>
              <a:rPr dirty="0"/>
              <a:t> </a:t>
            </a:r>
            <a:r>
              <a:rPr dirty="0" err="1"/>
              <a:t>може</a:t>
            </a:r>
            <a:r>
              <a:rPr dirty="0"/>
              <a:t> р</a:t>
            </a:r>
            <a:r>
              <a:rPr lang="uk-UA" dirty="0"/>
              <a:t>о</a:t>
            </a:r>
            <a:r>
              <a:rPr dirty="0" err="1"/>
              <a:t>звит</a:t>
            </a:r>
            <a:r>
              <a:rPr lang="uk-UA" dirty="0" err="1"/>
              <a:t>ись</a:t>
            </a:r>
            <a:r>
              <a:rPr dirty="0"/>
              <a:t>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фокальн</a:t>
            </a:r>
            <a:r>
              <a:rPr lang="uk-UA" dirty="0"/>
              <a:t>е</a:t>
            </a:r>
            <a:r>
              <a:rPr dirty="0"/>
              <a:t> </a:t>
            </a:r>
            <a:r>
              <a:rPr dirty="0" err="1"/>
              <a:t>серозне</a:t>
            </a:r>
            <a:r>
              <a:rPr dirty="0"/>
              <a:t> </a:t>
            </a:r>
            <a:r>
              <a:rPr lang="uk-UA" dirty="0"/>
              <a:t>запалення</a:t>
            </a:r>
            <a:endParaRPr dirty="0"/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r>
              <a:rPr lang="uk-UA" dirty="0"/>
              <a:t>з</a:t>
            </a:r>
            <a:r>
              <a:rPr dirty="0"/>
              <a:t> в</a:t>
            </a:r>
            <a:r>
              <a:rPr lang="uk-UA" dirty="0"/>
              <a:t>и</a:t>
            </a:r>
            <a:r>
              <a:rPr dirty="0" err="1"/>
              <a:t>ражен</a:t>
            </a:r>
            <a:r>
              <a:rPr lang="uk-UA" dirty="0"/>
              <a:t>и</a:t>
            </a:r>
            <a:r>
              <a:rPr dirty="0"/>
              <a:t>м </a:t>
            </a:r>
            <a:r>
              <a:rPr lang="uk-UA" dirty="0"/>
              <a:t>набряком</a:t>
            </a:r>
            <a:r>
              <a:rPr dirty="0"/>
              <a:t> </a:t>
            </a:r>
            <a:r>
              <a:rPr dirty="0" err="1"/>
              <a:t>ткан</a:t>
            </a:r>
            <a:r>
              <a:rPr lang="uk-UA" dirty="0" err="1"/>
              <a:t>ин</a:t>
            </a:r>
            <a:r>
              <a:rPr dirty="0"/>
              <a:t>,</a:t>
            </a:r>
          </a:p>
          <a:p>
            <a:pPr>
              <a:lnSpc>
                <a:spcPct val="90000"/>
              </a:lnSpc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r>
              <a:rPr lang="uk-UA" dirty="0"/>
              <a:t>Яке називається</a:t>
            </a:r>
            <a:r>
              <a:rPr dirty="0"/>
              <a:t> </a:t>
            </a:r>
            <a:r>
              <a:rPr sz="2800" b="1" dirty="0" err="1">
                <a:solidFill>
                  <a:srgbClr val="FF5FFF"/>
                </a:solidFill>
              </a:rPr>
              <a:t>флюсом</a:t>
            </a:r>
            <a:r>
              <a:rPr sz="2800" b="1" dirty="0">
                <a:solidFill>
                  <a:srgbClr val="FF5FFF"/>
                </a:solidFill>
              </a:rPr>
              <a:t> </a:t>
            </a:r>
            <a:r>
              <a:rPr dirty="0">
                <a:solidFill>
                  <a:srgbClr val="FF5FFF"/>
                </a:solidFill>
              </a:rPr>
              <a:t>(parulis).</a:t>
            </a:r>
            <a:r>
              <a:rPr dirty="0"/>
              <a:t> </a:t>
            </a:r>
          </a:p>
          <a:p>
            <a:pPr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99CCFF"/>
                </a:solidFill>
              </a:defRPr>
            </a:pPr>
            <a:r>
              <a:rPr lang="uk-UA" dirty="0"/>
              <a:t>Го</a:t>
            </a:r>
            <a:r>
              <a:rPr dirty="0" err="1"/>
              <a:t>стр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процес</a:t>
            </a:r>
            <a:r>
              <a:rPr dirty="0"/>
              <a:t> </a:t>
            </a:r>
            <a:r>
              <a:rPr lang="uk-UA" dirty="0"/>
              <a:t>у</a:t>
            </a:r>
            <a:r>
              <a:rPr dirty="0"/>
              <a:t>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</a:t>
            </a:r>
            <a:r>
              <a:rPr lang="uk-UA" dirty="0"/>
              <a:t>і</a:t>
            </a:r>
            <a:r>
              <a:rPr dirty="0"/>
              <a:t> </a:t>
            </a:r>
            <a:r>
              <a:rPr dirty="0" err="1"/>
              <a:t>може</a:t>
            </a:r>
            <a:r>
              <a:rPr dirty="0"/>
              <a:t> </a:t>
            </a:r>
            <a:r>
              <a:rPr lang="uk-UA" dirty="0"/>
              <a:t>продовжуватись</a:t>
            </a:r>
            <a:endParaRPr dirty="0"/>
          </a:p>
          <a:p>
            <a:pPr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99CCFF"/>
                </a:solidFill>
              </a:defRPr>
            </a:pPr>
            <a:r>
              <a:rPr lang="uk-UA" dirty="0"/>
              <a:t>від</a:t>
            </a:r>
            <a:r>
              <a:rPr dirty="0"/>
              <a:t> 2-3 </a:t>
            </a:r>
            <a:r>
              <a:rPr lang="uk-UA" dirty="0"/>
              <a:t>днів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2 </a:t>
            </a:r>
            <a:r>
              <a:rPr lang="uk-UA" dirty="0" err="1"/>
              <a:t>тиж</a:t>
            </a:r>
            <a:r>
              <a:rPr dirty="0"/>
              <a:t> </a:t>
            </a:r>
            <a:r>
              <a:rPr lang="uk-UA" dirty="0"/>
              <a:t>і</a:t>
            </a:r>
            <a:r>
              <a:rPr dirty="0"/>
              <a:t> </a:t>
            </a:r>
            <a:r>
              <a:rPr dirty="0" err="1"/>
              <a:t>зак</a:t>
            </a:r>
            <a:r>
              <a:rPr lang="uk-UA" dirty="0"/>
              <a:t>і</a:t>
            </a:r>
            <a:r>
              <a:rPr dirty="0" err="1"/>
              <a:t>нчит</a:t>
            </a:r>
            <a:r>
              <a:rPr lang="uk-UA" dirty="0"/>
              <a:t>и</a:t>
            </a:r>
            <a:r>
              <a:rPr dirty="0"/>
              <a:t>с</a:t>
            </a:r>
            <a:r>
              <a:rPr lang="uk-UA" dirty="0"/>
              <a:t>я</a:t>
            </a:r>
            <a:endParaRPr dirty="0"/>
          </a:p>
          <a:p>
            <a:pPr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99CCFF"/>
                </a:solidFill>
              </a:defRPr>
            </a:pPr>
            <a:r>
              <a:rPr dirty="0"/>
              <a:t>в</a:t>
            </a:r>
            <a:r>
              <a:rPr lang="uk-UA" dirty="0" err="1"/>
              <a:t>идужанням</a:t>
            </a:r>
            <a:r>
              <a:rPr dirty="0"/>
              <a:t> </a:t>
            </a:r>
            <a:r>
              <a:rPr lang="uk-UA" dirty="0"/>
              <a:t>або</a:t>
            </a:r>
            <a:r>
              <a:rPr dirty="0"/>
              <a:t> </a:t>
            </a:r>
            <a:r>
              <a:rPr dirty="0" err="1"/>
              <a:t>переходом</a:t>
            </a:r>
            <a:r>
              <a:rPr dirty="0"/>
              <a:t> </a:t>
            </a:r>
            <a:r>
              <a:rPr lang="uk-UA" dirty="0"/>
              <a:t>у</a:t>
            </a:r>
            <a:endParaRPr dirty="0"/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000">
                <a:solidFill>
                  <a:srgbClr val="99CCFF"/>
                </a:solidFill>
              </a:defRPr>
            </a:pPr>
            <a:r>
              <a:rPr dirty="0" err="1"/>
              <a:t>хрон</a:t>
            </a:r>
            <a:r>
              <a:rPr lang="uk-UA" dirty="0"/>
              <a:t>і</a:t>
            </a:r>
            <a:r>
              <a:rPr dirty="0"/>
              <a:t>ч</a:t>
            </a:r>
            <a:r>
              <a:rPr lang="uk-UA" dirty="0"/>
              <a:t>ну</a:t>
            </a:r>
            <a:r>
              <a:rPr dirty="0"/>
              <a:t> </a:t>
            </a:r>
            <a:r>
              <a:rPr dirty="0" err="1"/>
              <a:t>форму</a:t>
            </a:r>
            <a:r>
              <a:rPr dirty="0"/>
              <a:t>.</a:t>
            </a:r>
            <a:r>
              <a:rPr sz="2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53" name="флюс2" descr="флюс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62" y="4292600"/>
            <a:ext cx="3240088" cy="2427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Хронический периодонтит"/>
          <p:cNvSpPr txBox="1">
            <a:spLocks noGrp="1"/>
          </p:cNvSpPr>
          <p:nvPr>
            <p:ph type="title" idx="4294967295"/>
          </p:nvPr>
        </p:nvSpPr>
        <p:spPr>
          <a:xfrm>
            <a:off x="304800" y="0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dirty="0" err="1"/>
              <a:t>Хрон</a:t>
            </a:r>
            <a:r>
              <a:rPr lang="uk-UA" dirty="0" err="1"/>
              <a:t>ічний</a:t>
            </a:r>
            <a:r>
              <a:rPr dirty="0"/>
              <a:t>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endParaRPr dirty="0"/>
          </a:p>
        </p:txBody>
      </p:sp>
      <p:sp>
        <p:nvSpPr>
          <p:cNvPr id="156" name="Хронический апикальный периодонтит бывает трех видов: гранулирующим, гранулематозным и фиброзным.…"/>
          <p:cNvSpPr txBox="1">
            <a:spLocks noGrp="1"/>
          </p:cNvSpPr>
          <p:nvPr>
            <p:ph type="body" idx="4294967295"/>
          </p:nvPr>
        </p:nvSpPr>
        <p:spPr>
          <a:xfrm>
            <a:off x="179387" y="925512"/>
            <a:ext cx="8839201" cy="59324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har char="■"/>
              <a:defRPr sz="2400"/>
            </a:pPr>
            <a:r>
              <a:rPr dirty="0" err="1"/>
              <a:t>Хрон</a:t>
            </a:r>
            <a:r>
              <a:rPr lang="uk-UA" dirty="0" err="1"/>
              <a:t>ічний</a:t>
            </a:r>
            <a:r>
              <a:rPr dirty="0"/>
              <a:t> </a:t>
            </a:r>
            <a:r>
              <a:rPr dirty="0" err="1"/>
              <a:t>ап</a:t>
            </a:r>
            <a:r>
              <a:rPr lang="uk-UA" dirty="0"/>
              <a:t>і</a:t>
            </a:r>
            <a:r>
              <a:rPr dirty="0" err="1"/>
              <a:t>кальн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r>
              <a:rPr dirty="0"/>
              <a:t> б</a:t>
            </a:r>
            <a:r>
              <a:rPr lang="uk-UA" dirty="0"/>
              <a:t>у</a:t>
            </a:r>
            <a:r>
              <a:rPr dirty="0" err="1"/>
              <a:t>ва</a:t>
            </a:r>
            <a:r>
              <a:rPr lang="uk-UA" dirty="0"/>
              <a:t>є</a:t>
            </a:r>
            <a:r>
              <a:rPr dirty="0"/>
              <a:t> </a:t>
            </a:r>
            <a:r>
              <a:rPr dirty="0" err="1"/>
              <a:t>тр</a:t>
            </a:r>
            <a:r>
              <a:rPr lang="uk-UA" dirty="0" err="1"/>
              <a:t>ьо</a:t>
            </a:r>
            <a:r>
              <a:rPr dirty="0"/>
              <a:t>х </a:t>
            </a:r>
            <a:r>
              <a:rPr dirty="0" err="1"/>
              <a:t>вид</a:t>
            </a:r>
            <a:r>
              <a:rPr lang="uk-UA" dirty="0"/>
              <a:t>і</a:t>
            </a:r>
            <a:r>
              <a:rPr dirty="0"/>
              <a:t>в: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99CCFF"/>
                </a:solidFill>
              </a:rPr>
              <a:t>гранул</a:t>
            </a:r>
            <a:r>
              <a:rPr lang="uk-UA" dirty="0">
                <a:solidFill>
                  <a:srgbClr val="99CCFF"/>
                </a:solidFill>
              </a:rPr>
              <a:t>ю</a:t>
            </a:r>
            <a:r>
              <a:rPr dirty="0">
                <a:solidFill>
                  <a:srgbClr val="99CCFF"/>
                </a:solidFill>
              </a:rPr>
              <a:t>ю</a:t>
            </a:r>
            <a:r>
              <a:rPr lang="uk-UA" dirty="0">
                <a:solidFill>
                  <a:srgbClr val="99CCFF"/>
                </a:solidFill>
              </a:rPr>
              <a:t>ч</a:t>
            </a:r>
            <a:r>
              <a:rPr dirty="0" err="1">
                <a:solidFill>
                  <a:srgbClr val="99CCFF"/>
                </a:solidFill>
              </a:rPr>
              <a:t>им</a:t>
            </a:r>
            <a:r>
              <a:rPr dirty="0">
                <a:solidFill>
                  <a:srgbClr val="99CCFF"/>
                </a:solidFill>
              </a:rPr>
              <a:t>, </a:t>
            </a:r>
            <a:r>
              <a:rPr dirty="0" err="1">
                <a:solidFill>
                  <a:srgbClr val="99CCFF"/>
                </a:solidFill>
              </a:rPr>
              <a:t>гранулематозн</a:t>
            </a:r>
            <a:r>
              <a:rPr lang="uk-UA" dirty="0">
                <a:solidFill>
                  <a:srgbClr val="99CCFF"/>
                </a:solidFill>
              </a:rPr>
              <a:t>и</a:t>
            </a:r>
            <a:r>
              <a:rPr dirty="0">
                <a:solidFill>
                  <a:srgbClr val="99CCFF"/>
                </a:solidFill>
              </a:rPr>
              <a:t>м </a:t>
            </a:r>
            <a:r>
              <a:rPr lang="uk-UA" dirty="0">
                <a:solidFill>
                  <a:srgbClr val="99CCFF"/>
                </a:solidFill>
              </a:rPr>
              <a:t>та</a:t>
            </a:r>
            <a:r>
              <a:rPr dirty="0">
                <a:solidFill>
                  <a:srgbClr val="99CCFF"/>
                </a:solidFill>
              </a:rPr>
              <a:t> ф</a:t>
            </a:r>
            <a:r>
              <a:rPr lang="uk-UA" dirty="0">
                <a:solidFill>
                  <a:srgbClr val="99CCFF"/>
                </a:solidFill>
              </a:rPr>
              <a:t>і</a:t>
            </a:r>
            <a:r>
              <a:rPr dirty="0" err="1">
                <a:solidFill>
                  <a:srgbClr val="99CCFF"/>
                </a:solidFill>
              </a:rPr>
              <a:t>брозн</a:t>
            </a:r>
            <a:r>
              <a:rPr lang="uk-UA" dirty="0">
                <a:solidFill>
                  <a:srgbClr val="99CCFF"/>
                </a:solidFill>
              </a:rPr>
              <a:t>и</a:t>
            </a:r>
            <a:r>
              <a:rPr dirty="0">
                <a:solidFill>
                  <a:srgbClr val="99CCFF"/>
                </a:solidFill>
              </a:rPr>
              <a:t>м.</a:t>
            </a:r>
            <a:r>
              <a:rPr dirty="0"/>
              <a:t> </a:t>
            </a:r>
          </a:p>
          <a:p>
            <a:pPr>
              <a:buChar char="■"/>
              <a:defRPr sz="2400">
                <a:solidFill>
                  <a:srgbClr val="99FF66"/>
                </a:solidFill>
              </a:defRPr>
            </a:pPr>
            <a:r>
              <a:rPr dirty="0" err="1"/>
              <a:t>При</a:t>
            </a:r>
            <a:r>
              <a:rPr dirty="0"/>
              <a:t> </a:t>
            </a:r>
            <a:r>
              <a:rPr sz="2800" dirty="0" err="1">
                <a:solidFill>
                  <a:srgbClr val="FF5FFF"/>
                </a:solidFill>
              </a:rPr>
              <a:t>грану</a:t>
            </a:r>
            <a:r>
              <a:rPr lang="uk-UA" sz="2800" dirty="0" err="1">
                <a:solidFill>
                  <a:srgbClr val="FF5FFF"/>
                </a:solidFill>
              </a:rPr>
              <a:t>люючому</a:t>
            </a:r>
            <a:r>
              <a:rPr sz="2800" dirty="0">
                <a:solidFill>
                  <a:srgbClr val="FF5FFF"/>
                </a:solidFill>
              </a:rPr>
              <a:t> </a:t>
            </a:r>
            <a:r>
              <a:rPr sz="2800" dirty="0" err="1">
                <a:solidFill>
                  <a:srgbClr val="FF5FFF"/>
                </a:solidFill>
              </a:rPr>
              <a:t>пер</a:t>
            </a:r>
            <a:r>
              <a:rPr lang="uk-UA" sz="2800" dirty="0">
                <a:solidFill>
                  <a:srgbClr val="FF5FFF"/>
                </a:solidFill>
              </a:rPr>
              <a:t>і</a:t>
            </a:r>
            <a:r>
              <a:rPr sz="2800" dirty="0" err="1">
                <a:solidFill>
                  <a:srgbClr val="FF5FFF"/>
                </a:solidFill>
              </a:rPr>
              <a:t>одонтит</a:t>
            </a:r>
            <a:r>
              <a:rPr lang="uk-UA" sz="2800" dirty="0">
                <a:solidFill>
                  <a:srgbClr val="FF5FFF"/>
                </a:solidFill>
              </a:rPr>
              <a:t>і</a:t>
            </a:r>
            <a:r>
              <a:rPr dirty="0"/>
              <a:t> в </a:t>
            </a:r>
            <a:r>
              <a:rPr dirty="0" err="1"/>
              <a:t>област</a:t>
            </a:r>
            <a:r>
              <a:rPr lang="uk-UA" dirty="0"/>
              <a:t>і</a:t>
            </a:r>
            <a:r>
              <a:rPr dirty="0"/>
              <a:t> </a:t>
            </a:r>
            <a:r>
              <a:rPr dirty="0" err="1"/>
              <a:t>верх</a:t>
            </a:r>
            <a:r>
              <a:rPr lang="uk-UA" dirty="0" err="1"/>
              <a:t>ів</a:t>
            </a:r>
            <a:r>
              <a:rPr dirty="0" err="1"/>
              <a:t>ки</a:t>
            </a:r>
            <a:r>
              <a:rPr dirty="0"/>
              <a:t> </a:t>
            </a:r>
            <a:r>
              <a:rPr lang="uk-UA" dirty="0"/>
              <a:t>кореня зуба</a:t>
            </a:r>
            <a:r>
              <a:rPr dirty="0"/>
              <a:t> </a:t>
            </a:r>
            <a:r>
              <a:rPr lang="uk-UA" dirty="0"/>
              <a:t>відмічається</a:t>
            </a:r>
            <a:r>
              <a:rPr dirty="0"/>
              <a:t> </a:t>
            </a:r>
            <a:r>
              <a:rPr lang="uk-UA" dirty="0"/>
              <a:t>утворення</a:t>
            </a:r>
            <a:r>
              <a:rPr dirty="0"/>
              <a:t> </a:t>
            </a:r>
            <a:r>
              <a:rPr dirty="0" err="1"/>
              <a:t>грануля</a:t>
            </a:r>
            <a:r>
              <a:rPr lang="uk-UA" dirty="0" err="1"/>
              <a:t>ційної</a:t>
            </a:r>
            <a:r>
              <a:rPr dirty="0"/>
              <a:t> </a:t>
            </a:r>
            <a:r>
              <a:rPr dirty="0" err="1"/>
              <a:t>ткани</a:t>
            </a:r>
            <a:r>
              <a:rPr lang="uk-UA" dirty="0" err="1"/>
              <a:t>ни</a:t>
            </a:r>
            <a:r>
              <a:rPr dirty="0"/>
              <a:t>. </a:t>
            </a:r>
            <a:r>
              <a:rPr dirty="0" err="1"/>
              <a:t>Може</a:t>
            </a:r>
            <a:r>
              <a:rPr dirty="0"/>
              <a:t> </a:t>
            </a:r>
            <a:r>
              <a:rPr lang="uk-UA" dirty="0"/>
              <a:t>спостерігатися</a:t>
            </a:r>
            <a:r>
              <a:rPr dirty="0"/>
              <a:t> </a:t>
            </a:r>
            <a:r>
              <a:rPr dirty="0" err="1"/>
              <a:t>остеокластич</a:t>
            </a:r>
            <a:r>
              <a:rPr lang="uk-UA" dirty="0"/>
              <a:t>не розсмоктування</a:t>
            </a:r>
            <a:r>
              <a:rPr dirty="0"/>
              <a:t> </a:t>
            </a:r>
            <a:r>
              <a:rPr dirty="0" err="1"/>
              <a:t>компактно</a:t>
            </a:r>
            <a:r>
              <a:rPr lang="uk-UA" dirty="0"/>
              <a:t>ї</a:t>
            </a:r>
            <a:r>
              <a:rPr dirty="0"/>
              <a:t> </a:t>
            </a:r>
            <a:r>
              <a:rPr dirty="0" err="1"/>
              <a:t>пластинки</a:t>
            </a:r>
            <a:r>
              <a:rPr dirty="0"/>
              <a:t> </a:t>
            </a:r>
            <a:r>
              <a:rPr dirty="0" err="1"/>
              <a:t>альвеол</a:t>
            </a:r>
            <a:r>
              <a:rPr lang="uk-UA" dirty="0"/>
              <a:t>и</a:t>
            </a:r>
            <a:r>
              <a:rPr dirty="0"/>
              <a:t>, </a:t>
            </a:r>
            <a:r>
              <a:rPr dirty="0" err="1"/>
              <a:t>цемент</a:t>
            </a:r>
            <a:r>
              <a:rPr lang="uk-UA" dirty="0"/>
              <a:t>у</a:t>
            </a:r>
            <a:r>
              <a:rPr dirty="0"/>
              <a:t>, а </a:t>
            </a:r>
            <a:r>
              <a:rPr lang="uk-UA" dirty="0"/>
              <a:t>і</a:t>
            </a:r>
            <a:r>
              <a:rPr dirty="0" err="1"/>
              <a:t>нод</a:t>
            </a:r>
            <a:r>
              <a:rPr lang="uk-UA" dirty="0"/>
              <a:t>і</a:t>
            </a:r>
            <a:r>
              <a:rPr dirty="0"/>
              <a:t> </a:t>
            </a:r>
            <a:r>
              <a:rPr dirty="0" err="1"/>
              <a:t>дентина</a:t>
            </a:r>
            <a:r>
              <a:rPr dirty="0"/>
              <a:t> </a:t>
            </a:r>
            <a:r>
              <a:rPr dirty="0" err="1"/>
              <a:t>кор</a:t>
            </a:r>
            <a:r>
              <a:rPr lang="uk-UA" dirty="0"/>
              <a:t>е</a:t>
            </a:r>
            <a:r>
              <a:rPr dirty="0" err="1"/>
              <a:t>ня</a:t>
            </a:r>
            <a:r>
              <a:rPr dirty="0"/>
              <a:t> </a:t>
            </a:r>
            <a:r>
              <a:rPr lang="uk-UA" dirty="0"/>
              <a:t>враженого</a:t>
            </a:r>
            <a:r>
              <a:rPr dirty="0"/>
              <a:t> </a:t>
            </a:r>
            <a:r>
              <a:rPr dirty="0" err="1"/>
              <a:t>зуба</a:t>
            </a:r>
            <a:r>
              <a:rPr dirty="0"/>
              <a:t>. </a:t>
            </a:r>
            <a:r>
              <a:rPr lang="uk-UA" dirty="0"/>
              <a:t>У</a:t>
            </a:r>
            <a:r>
              <a:rPr dirty="0"/>
              <a:t> </a:t>
            </a:r>
            <a:r>
              <a:rPr lang="uk-UA" dirty="0" err="1"/>
              <a:t>яснах</a:t>
            </a:r>
            <a:r>
              <a:rPr dirty="0"/>
              <a:t> </a:t>
            </a:r>
            <a:r>
              <a:rPr dirty="0" err="1"/>
              <a:t>мо</a:t>
            </a:r>
            <a:r>
              <a:rPr lang="uk-UA" dirty="0"/>
              <a:t>ж</a:t>
            </a:r>
            <a:r>
              <a:rPr dirty="0" err="1"/>
              <a:t>ут</a:t>
            </a:r>
            <a:r>
              <a:rPr lang="uk-UA" dirty="0"/>
              <a:t>ь</a:t>
            </a:r>
            <a:r>
              <a:rPr dirty="0"/>
              <a:t> </a:t>
            </a:r>
            <a:r>
              <a:rPr lang="uk-UA" dirty="0"/>
              <a:t>утворюватися</a:t>
            </a:r>
            <a:r>
              <a:rPr dirty="0"/>
              <a:t> </a:t>
            </a:r>
            <a:r>
              <a:rPr dirty="0" err="1">
                <a:solidFill>
                  <a:srgbClr val="FF9900"/>
                </a:solidFill>
              </a:rPr>
              <a:t>св</a:t>
            </a:r>
            <a:r>
              <a:rPr lang="uk-UA" dirty="0" err="1">
                <a:solidFill>
                  <a:srgbClr val="FF9900"/>
                </a:solidFill>
              </a:rPr>
              <a:t>іщові</a:t>
            </a:r>
            <a:r>
              <a:rPr dirty="0">
                <a:solidFill>
                  <a:srgbClr val="FF9900"/>
                </a:solidFill>
              </a:rPr>
              <a:t> </a:t>
            </a:r>
            <a:r>
              <a:rPr dirty="0" err="1">
                <a:solidFill>
                  <a:srgbClr val="FF9900"/>
                </a:solidFill>
              </a:rPr>
              <a:t>ход</a:t>
            </a:r>
            <a:r>
              <a:rPr lang="uk-UA" dirty="0">
                <a:solidFill>
                  <a:srgbClr val="FF9900"/>
                </a:solidFill>
              </a:rPr>
              <a:t>и</a:t>
            </a:r>
            <a:r>
              <a:rPr dirty="0"/>
              <a:t>, </a:t>
            </a:r>
            <a:r>
              <a:rPr dirty="0" err="1"/>
              <a:t>через</a:t>
            </a:r>
            <a:r>
              <a:rPr dirty="0"/>
              <a:t> </a:t>
            </a:r>
            <a:r>
              <a:rPr lang="uk-UA" dirty="0"/>
              <a:t>які</a:t>
            </a:r>
            <a:r>
              <a:rPr dirty="0"/>
              <a:t> </a:t>
            </a:r>
            <a:r>
              <a:rPr dirty="0" err="1"/>
              <a:t>пер</a:t>
            </a:r>
            <a:r>
              <a:rPr lang="uk-UA" dirty="0" err="1"/>
              <a:t>іодично</a:t>
            </a:r>
            <a:r>
              <a:rPr dirty="0"/>
              <a:t> в</a:t>
            </a:r>
            <a:r>
              <a:rPr lang="uk-UA" dirty="0"/>
              <a:t>и</a:t>
            </a:r>
            <a:r>
              <a:rPr dirty="0"/>
              <a:t>д</a:t>
            </a:r>
            <a:r>
              <a:rPr lang="uk-UA" dirty="0"/>
              <a:t>і</a:t>
            </a:r>
            <a:r>
              <a:rPr dirty="0" err="1"/>
              <a:t>ля</a:t>
            </a:r>
            <a:r>
              <a:rPr lang="uk-UA" dirty="0"/>
              <a:t>є</a:t>
            </a:r>
            <a:r>
              <a:rPr dirty="0"/>
              <a:t>т</a:t>
            </a:r>
            <a:r>
              <a:rPr lang="uk-UA" dirty="0"/>
              <a:t>ь</a:t>
            </a:r>
            <a:r>
              <a:rPr dirty="0" err="1"/>
              <a:t>ся</a:t>
            </a:r>
            <a:r>
              <a:rPr dirty="0"/>
              <a:t> </a:t>
            </a:r>
            <a:r>
              <a:rPr dirty="0" err="1"/>
              <a:t>гн</a:t>
            </a:r>
            <a:r>
              <a:rPr lang="uk-UA" dirty="0"/>
              <a:t>і</a:t>
            </a:r>
            <a:r>
              <a:rPr dirty="0"/>
              <a:t>й.</a:t>
            </a:r>
          </a:p>
        </p:txBody>
      </p:sp>
      <p:pic>
        <p:nvPicPr>
          <p:cNvPr id="157" name="свищ" descr="сви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4076700"/>
            <a:ext cx="3527425" cy="2566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Хронический гранулематозный периодонтит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9144002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dirty="0" err="1"/>
              <a:t>Хрон</a:t>
            </a:r>
            <a:r>
              <a:rPr lang="uk-UA" dirty="0" err="1"/>
              <a:t>ічний</a:t>
            </a:r>
            <a:r>
              <a:rPr dirty="0"/>
              <a:t> </a:t>
            </a:r>
            <a:r>
              <a:rPr dirty="0" err="1"/>
              <a:t>гранулематозн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endParaRPr dirty="0"/>
          </a:p>
        </p:txBody>
      </p:sp>
      <p:sp>
        <p:nvSpPr>
          <p:cNvPr id="160" name="При гранулематозном периодонтите…"/>
          <p:cNvSpPr txBox="1">
            <a:spLocks noGrp="1"/>
          </p:cNvSpPr>
          <p:nvPr>
            <p:ph type="body" idx="4294967295"/>
          </p:nvPr>
        </p:nvSpPr>
        <p:spPr>
          <a:xfrm>
            <a:off x="179387" y="765175"/>
            <a:ext cx="8767763" cy="59769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FFFF00"/>
                </a:solidFill>
              </a:defRPr>
            </a:pPr>
            <a:r>
              <a:rPr dirty="0" err="1"/>
              <a:t>При</a:t>
            </a:r>
            <a:r>
              <a:rPr dirty="0"/>
              <a:t> </a:t>
            </a:r>
            <a:r>
              <a:rPr b="1" dirty="0" err="1">
                <a:solidFill>
                  <a:srgbClr val="FF5FFF"/>
                </a:solidFill>
              </a:rPr>
              <a:t>гранулематозном</a:t>
            </a:r>
            <a:r>
              <a:rPr lang="uk-UA" b="1" dirty="0">
                <a:solidFill>
                  <a:srgbClr val="FF5FFF"/>
                </a:solidFill>
              </a:rPr>
              <a:t>у</a:t>
            </a:r>
            <a:r>
              <a:rPr b="1" dirty="0">
                <a:solidFill>
                  <a:srgbClr val="FF5FFF"/>
                </a:solidFill>
              </a:rPr>
              <a:t> </a:t>
            </a:r>
            <a:r>
              <a:rPr b="1" dirty="0" err="1">
                <a:solidFill>
                  <a:srgbClr val="FF5FFF"/>
                </a:solidFill>
              </a:rPr>
              <a:t>пер</a:t>
            </a:r>
            <a:r>
              <a:rPr lang="uk-UA" b="1" dirty="0">
                <a:solidFill>
                  <a:srgbClr val="FF5FFF"/>
                </a:solidFill>
              </a:rPr>
              <a:t>і</a:t>
            </a:r>
            <a:r>
              <a:rPr b="1" dirty="0" err="1">
                <a:solidFill>
                  <a:srgbClr val="FF5FFF"/>
                </a:solidFill>
              </a:rPr>
              <a:t>одонтит</a:t>
            </a:r>
            <a:r>
              <a:rPr lang="uk-UA" b="1" dirty="0">
                <a:solidFill>
                  <a:srgbClr val="FF5FFF"/>
                </a:solidFill>
              </a:rPr>
              <a:t>і</a:t>
            </a:r>
            <a:endParaRPr b="1" dirty="0">
              <a:solidFill>
                <a:srgbClr val="FF5FFF"/>
              </a:solidFill>
            </a:endParaRPr>
          </a:p>
          <a:p>
            <a:pPr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FFFF00"/>
                </a:solidFill>
              </a:defRPr>
            </a:pP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перифер</a:t>
            </a:r>
            <a:r>
              <a:rPr lang="uk-UA" dirty="0" err="1"/>
              <a:t>ії</a:t>
            </a:r>
            <a:r>
              <a:rPr dirty="0"/>
              <a:t> </a:t>
            </a:r>
            <a:r>
              <a:rPr lang="uk-UA" dirty="0" err="1"/>
              <a:t>навколоверхівкової</a:t>
            </a:r>
            <a:endParaRPr dirty="0"/>
          </a:p>
          <a:p>
            <a:pPr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FFFF00"/>
                </a:solidFill>
              </a:defRPr>
            </a:pPr>
            <a:r>
              <a:rPr dirty="0" err="1"/>
              <a:t>грануляц</a:t>
            </a:r>
            <a:r>
              <a:rPr lang="uk-UA" dirty="0"/>
              <a:t>і</a:t>
            </a:r>
            <a:r>
              <a:rPr dirty="0"/>
              <a:t>й</a:t>
            </a:r>
            <a:r>
              <a:rPr lang="uk-UA" dirty="0" err="1"/>
              <a:t>ної</a:t>
            </a:r>
            <a:r>
              <a:rPr dirty="0"/>
              <a:t> </a:t>
            </a:r>
            <a:r>
              <a:rPr dirty="0" err="1"/>
              <a:t>тка</a:t>
            </a:r>
            <a:r>
              <a:rPr lang="uk-UA" dirty="0" err="1"/>
              <a:t>ни</a:t>
            </a:r>
            <a:r>
              <a:rPr dirty="0" err="1"/>
              <a:t>ни</a:t>
            </a:r>
            <a:r>
              <a:rPr dirty="0"/>
              <a:t> </a:t>
            </a:r>
            <a:r>
              <a:rPr lang="uk-UA" dirty="0"/>
              <a:t>утворюється</a:t>
            </a:r>
            <a:r>
              <a:rPr dirty="0"/>
              <a:t> </a:t>
            </a:r>
            <a:r>
              <a:rPr dirty="0">
                <a:solidFill>
                  <a:srgbClr val="99FF66"/>
                </a:solidFill>
              </a:rPr>
              <a:t>ф</a:t>
            </a:r>
            <a:r>
              <a:rPr lang="uk-UA" dirty="0">
                <a:solidFill>
                  <a:srgbClr val="99FF66"/>
                </a:solidFill>
              </a:rPr>
              <a:t>і</a:t>
            </a:r>
            <a:r>
              <a:rPr dirty="0" err="1">
                <a:solidFill>
                  <a:srgbClr val="99FF66"/>
                </a:solidFill>
              </a:rPr>
              <a:t>брозна</a:t>
            </a:r>
            <a:endParaRPr dirty="0">
              <a:solidFill>
                <a:srgbClr val="99FF66"/>
              </a:solidFill>
            </a:endParaRPr>
          </a:p>
          <a:p>
            <a:pPr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99FF66"/>
                </a:solidFill>
              </a:defRPr>
            </a:pPr>
            <a:r>
              <a:rPr dirty="0" err="1"/>
              <a:t>капсула</a:t>
            </a:r>
            <a:r>
              <a:rPr dirty="0">
                <a:solidFill>
                  <a:srgbClr val="FFFF00"/>
                </a:solidFill>
              </a:rPr>
              <a:t>, </a:t>
            </a:r>
            <a:r>
              <a:rPr lang="uk-UA" dirty="0">
                <a:solidFill>
                  <a:srgbClr val="FFFF00"/>
                </a:solidFill>
              </a:rPr>
              <a:t>яка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lang="uk-UA" dirty="0">
                <a:solidFill>
                  <a:srgbClr val="FFFF00"/>
                </a:solidFill>
              </a:rPr>
              <a:t>щільно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спаяна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lang="uk-UA" dirty="0">
                <a:solidFill>
                  <a:srgbClr val="FFFF00"/>
                </a:solidFill>
              </a:rPr>
              <a:t>з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тка</a:t>
            </a:r>
            <a:r>
              <a:rPr lang="uk-UA" dirty="0" err="1">
                <a:solidFill>
                  <a:srgbClr val="FFFF00"/>
                </a:solidFill>
              </a:rPr>
              <a:t>нинами</a:t>
            </a:r>
            <a:r>
              <a:rPr dirty="0">
                <a:solidFill>
                  <a:srgbClr val="FFFF00"/>
                </a:solidFill>
              </a:rPr>
              <a:t>,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FFFF00"/>
                </a:solidFill>
              </a:defRPr>
            </a:pPr>
            <a:r>
              <a:rPr lang="uk-UA" dirty="0"/>
              <a:t>Які оточують</a:t>
            </a:r>
            <a:r>
              <a:rPr dirty="0"/>
              <a:t> </a:t>
            </a:r>
            <a:r>
              <a:rPr dirty="0" err="1"/>
              <a:t>верх</a:t>
            </a:r>
            <a:r>
              <a:rPr lang="uk-UA" dirty="0" err="1"/>
              <a:t>івку</a:t>
            </a:r>
            <a:r>
              <a:rPr lang="uk-UA" dirty="0"/>
              <a:t> кореня</a:t>
            </a:r>
            <a:r>
              <a:rPr dirty="0"/>
              <a:t> </a:t>
            </a:r>
            <a:r>
              <a:rPr dirty="0" err="1"/>
              <a:t>зуба</a:t>
            </a:r>
            <a:r>
              <a:rPr dirty="0"/>
              <a:t>.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FFFF00"/>
                </a:solidFill>
              </a:defRPr>
            </a:pPr>
            <a:r>
              <a:rPr lang="uk-UA" dirty="0"/>
              <a:t>Це </a:t>
            </a:r>
            <a:r>
              <a:rPr dirty="0"/>
              <a:t> </a:t>
            </a:r>
            <a:r>
              <a:rPr b="1" u="sng" dirty="0" err="1">
                <a:solidFill>
                  <a:srgbClr val="FF5FFF"/>
                </a:solidFill>
              </a:rPr>
              <a:t>проста</a:t>
            </a:r>
            <a:r>
              <a:rPr b="1" u="sng" dirty="0">
                <a:solidFill>
                  <a:srgbClr val="FF5FFF"/>
                </a:solidFill>
              </a:rPr>
              <a:t> </a:t>
            </a:r>
            <a:r>
              <a:rPr b="1" u="sng" dirty="0" err="1">
                <a:solidFill>
                  <a:srgbClr val="FF5FFF"/>
                </a:solidFill>
              </a:rPr>
              <a:t>гранул</a:t>
            </a:r>
            <a:r>
              <a:rPr lang="uk-UA" b="1" u="sng" dirty="0" err="1">
                <a:solidFill>
                  <a:srgbClr val="FF5FFF"/>
                </a:solidFill>
              </a:rPr>
              <a:t>ьо</a:t>
            </a:r>
            <a:r>
              <a:rPr b="1" u="sng" dirty="0" err="1">
                <a:solidFill>
                  <a:srgbClr val="FF5FFF"/>
                </a:solidFill>
              </a:rPr>
              <a:t>ма</a:t>
            </a:r>
            <a:r>
              <a:rPr dirty="0"/>
              <a:t>. </a:t>
            </a:r>
            <a:r>
              <a:rPr dirty="0">
                <a:solidFill>
                  <a:srgbClr val="FFFFFF"/>
                </a:solidFill>
              </a:rPr>
              <a:t>С</a:t>
            </a:r>
            <a:r>
              <a:rPr lang="uk-UA" dirty="0">
                <a:solidFill>
                  <a:srgbClr val="FFFFFF"/>
                </a:solidFill>
              </a:rPr>
              <a:t>е</a:t>
            </a:r>
            <a:r>
              <a:rPr dirty="0" err="1">
                <a:solidFill>
                  <a:srgbClr val="FFFFFF"/>
                </a:solidFill>
              </a:rPr>
              <a:t>ред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кл</a:t>
            </a:r>
            <a:r>
              <a:rPr lang="uk-UA" dirty="0" err="1">
                <a:solidFill>
                  <a:srgbClr val="FFFFFF"/>
                </a:solidFill>
              </a:rPr>
              <a:t>ітинног</a:t>
            </a:r>
            <a:r>
              <a:rPr dirty="0">
                <a:solidFill>
                  <a:srgbClr val="FFFFFF"/>
                </a:solidFill>
              </a:rPr>
              <a:t>о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rPr dirty="0" err="1"/>
              <a:t>прол</a:t>
            </a:r>
            <a:r>
              <a:rPr lang="uk-UA" dirty="0"/>
              <a:t>і</a:t>
            </a:r>
            <a:r>
              <a:rPr dirty="0" err="1"/>
              <a:t>ферат</a:t>
            </a:r>
            <a:r>
              <a:rPr lang="uk-UA" dirty="0"/>
              <a:t>у</a:t>
            </a:r>
            <a:r>
              <a:rPr dirty="0"/>
              <a:t> </a:t>
            </a:r>
            <a:r>
              <a:rPr lang="uk-UA" dirty="0"/>
              <a:t>переважають</a:t>
            </a:r>
            <a:r>
              <a:rPr dirty="0"/>
              <a:t> ф</a:t>
            </a:r>
            <a:r>
              <a:rPr lang="uk-UA" dirty="0"/>
              <a:t>і</a:t>
            </a:r>
            <a:r>
              <a:rPr dirty="0" err="1"/>
              <a:t>бробласт</a:t>
            </a:r>
            <a:r>
              <a:rPr lang="uk-UA" dirty="0"/>
              <a:t>и</a:t>
            </a:r>
            <a:r>
              <a:rPr dirty="0"/>
              <a:t>,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rPr dirty="0" err="1"/>
              <a:t>макрофаги</a:t>
            </a:r>
            <a:r>
              <a:rPr dirty="0"/>
              <a:t>, л</a:t>
            </a:r>
            <a:r>
              <a:rPr lang="uk-UA" dirty="0"/>
              <a:t>і</a:t>
            </a:r>
            <a:r>
              <a:rPr dirty="0" err="1"/>
              <a:t>мфоцит</a:t>
            </a:r>
            <a:r>
              <a:rPr lang="uk-UA" dirty="0"/>
              <a:t>и</a:t>
            </a:r>
            <a:r>
              <a:rPr dirty="0"/>
              <a:t>, </a:t>
            </a:r>
            <a:r>
              <a:rPr dirty="0" err="1"/>
              <a:t>плазмати</a:t>
            </a:r>
            <a:r>
              <a:rPr lang="uk-UA" dirty="0" err="1"/>
              <a:t>чні</a:t>
            </a:r>
            <a:r>
              <a:rPr dirty="0"/>
              <a:t>,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rPr dirty="0" err="1"/>
              <a:t>ксантомн</a:t>
            </a:r>
            <a:r>
              <a:rPr lang="uk-UA" dirty="0"/>
              <a:t>і</a:t>
            </a:r>
            <a:r>
              <a:rPr dirty="0"/>
              <a:t> </a:t>
            </a:r>
            <a:r>
              <a:rPr dirty="0" err="1"/>
              <a:t>кл</a:t>
            </a:r>
            <a:r>
              <a:rPr lang="uk-UA" dirty="0" err="1"/>
              <a:t>ітини</a:t>
            </a:r>
            <a:r>
              <a:rPr dirty="0"/>
              <a:t>, </a:t>
            </a:r>
            <a:r>
              <a:rPr dirty="0" err="1"/>
              <a:t>кристал</a:t>
            </a:r>
            <a:r>
              <a:rPr lang="uk-UA" dirty="0"/>
              <a:t>и</a:t>
            </a:r>
            <a:r>
              <a:rPr dirty="0"/>
              <a:t> </a:t>
            </a:r>
            <a:r>
              <a:rPr dirty="0" err="1"/>
              <a:t>холестерин</a:t>
            </a:r>
            <a:r>
              <a:rPr lang="uk-UA" dirty="0"/>
              <a:t>у</a:t>
            </a:r>
            <a:r>
              <a:rPr dirty="0"/>
              <a:t>,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rPr lang="uk-UA" dirty="0"/>
              <a:t>іноді</a:t>
            </a:r>
            <a:r>
              <a:rPr dirty="0"/>
              <a:t> г</a:t>
            </a:r>
            <a:r>
              <a:rPr lang="uk-UA" dirty="0"/>
              <a:t>і</a:t>
            </a:r>
            <a:r>
              <a:rPr dirty="0" err="1"/>
              <a:t>гантс</a:t>
            </a:r>
            <a:r>
              <a:rPr lang="uk-UA" dirty="0"/>
              <a:t>ь</a:t>
            </a:r>
            <a:r>
              <a:rPr dirty="0"/>
              <a:t>к</a:t>
            </a:r>
            <a:r>
              <a:rPr lang="uk-UA" dirty="0"/>
              <a:t>і</a:t>
            </a:r>
            <a:r>
              <a:rPr dirty="0"/>
              <a:t> </a:t>
            </a:r>
            <a:r>
              <a:rPr dirty="0" err="1"/>
              <a:t>кл</a:t>
            </a:r>
            <a:r>
              <a:rPr lang="uk-UA" dirty="0" err="1"/>
              <a:t>ітини</a:t>
            </a:r>
            <a:r>
              <a:rPr dirty="0"/>
              <a:t> </a:t>
            </a:r>
            <a:r>
              <a:rPr lang="uk-UA" dirty="0"/>
              <a:t>чужорідних тіл</a:t>
            </a:r>
            <a:r>
              <a:rPr dirty="0"/>
              <a:t>.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FFFF00"/>
                </a:solidFill>
              </a:defRPr>
            </a:pPr>
            <a:r>
              <a:rPr dirty="0"/>
              <a:t>К</a:t>
            </a:r>
            <a:r>
              <a:rPr lang="uk-UA" dirty="0" err="1"/>
              <a:t>істкова</a:t>
            </a:r>
            <a:r>
              <a:rPr dirty="0"/>
              <a:t> </a:t>
            </a:r>
            <a:r>
              <a:rPr dirty="0" err="1"/>
              <a:t>ткан</a:t>
            </a:r>
            <a:r>
              <a:rPr lang="uk-UA" dirty="0" err="1"/>
              <a:t>ина</a:t>
            </a:r>
            <a:r>
              <a:rPr dirty="0"/>
              <a:t> </a:t>
            </a:r>
            <a:r>
              <a:rPr dirty="0" err="1"/>
              <a:t>альвеолярного</a:t>
            </a:r>
            <a:r>
              <a:rPr dirty="0"/>
              <a:t> </a:t>
            </a:r>
            <a:r>
              <a:rPr lang="uk-UA" dirty="0"/>
              <a:t>відростка</a:t>
            </a:r>
            <a:r>
              <a:rPr dirty="0"/>
              <a:t>,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FFFF00"/>
                </a:solidFill>
              </a:defRPr>
            </a:pPr>
            <a:r>
              <a:rPr lang="uk-UA" dirty="0"/>
              <a:t>яка відповідає</a:t>
            </a:r>
            <a:r>
              <a:rPr dirty="0"/>
              <a:t> р</a:t>
            </a:r>
            <a:r>
              <a:rPr lang="uk-UA" dirty="0" err="1"/>
              <a:t>озташуванню</a:t>
            </a:r>
            <a:r>
              <a:rPr dirty="0"/>
              <a:t> </a:t>
            </a:r>
            <a:r>
              <a:rPr dirty="0" err="1"/>
              <a:t>гранул</a:t>
            </a:r>
            <a:r>
              <a:rPr lang="uk-UA" dirty="0" err="1"/>
              <a:t>ьо</a:t>
            </a:r>
            <a:r>
              <a:rPr dirty="0"/>
              <a:t>м</a:t>
            </a:r>
            <a:r>
              <a:rPr lang="uk-UA" dirty="0"/>
              <a:t>и</a:t>
            </a:r>
            <a:r>
              <a:rPr dirty="0"/>
              <a:t>,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FFFF00"/>
                </a:solidFill>
              </a:defRPr>
            </a:pPr>
            <a:r>
              <a:rPr dirty="0"/>
              <a:t>п</a:t>
            </a:r>
            <a:r>
              <a:rPr lang="uk-UA" dirty="0" err="1"/>
              <a:t>іддається</a:t>
            </a:r>
            <a:r>
              <a:rPr dirty="0"/>
              <a:t> </a:t>
            </a:r>
            <a:r>
              <a:rPr dirty="0" err="1"/>
              <a:t>резорбц</a:t>
            </a:r>
            <a:r>
              <a:rPr lang="uk-UA" dirty="0" err="1"/>
              <a:t>ії</a:t>
            </a:r>
            <a:r>
              <a:rPr dirty="0"/>
              <a:t>. </a:t>
            </a:r>
            <a:r>
              <a:rPr dirty="0" err="1"/>
              <a:t>При</a:t>
            </a:r>
            <a:r>
              <a:rPr dirty="0"/>
              <a:t> </a:t>
            </a:r>
            <a:r>
              <a:rPr lang="uk-UA" dirty="0"/>
              <a:t>загостренні</a:t>
            </a:r>
            <a:endParaRPr dirty="0"/>
          </a:p>
          <a:p>
            <a:pPr>
              <a:spcBef>
                <a:spcPts val="400"/>
              </a:spcBef>
              <a:buSzTx/>
              <a:buFont typeface="Wingdings"/>
              <a:buNone/>
              <a:defRPr sz="2000">
                <a:solidFill>
                  <a:srgbClr val="FFFF00"/>
                </a:solidFill>
              </a:defRPr>
            </a:pPr>
            <a:r>
              <a:rPr lang="uk-UA" dirty="0"/>
              <a:t>запалення</a:t>
            </a:r>
            <a:r>
              <a:rPr dirty="0"/>
              <a:t> </a:t>
            </a:r>
            <a:r>
              <a:rPr dirty="0" err="1"/>
              <a:t>гранул</a:t>
            </a:r>
            <a:r>
              <a:rPr lang="uk-UA" dirty="0" err="1"/>
              <a:t>ьо</a:t>
            </a:r>
            <a:r>
              <a:rPr dirty="0" err="1"/>
              <a:t>ма</a:t>
            </a:r>
            <a:r>
              <a:rPr dirty="0"/>
              <a:t> </a:t>
            </a:r>
            <a:r>
              <a:rPr dirty="0" err="1"/>
              <a:t>може</a:t>
            </a:r>
            <a:r>
              <a:rPr dirty="0"/>
              <a:t> </a:t>
            </a:r>
            <a:r>
              <a:rPr lang="uk-UA" dirty="0"/>
              <a:t>нагноюватися</a:t>
            </a:r>
            <a:r>
              <a:rPr dirty="0"/>
              <a:t>. </a:t>
            </a:r>
          </a:p>
        </p:txBody>
      </p:sp>
      <p:pic>
        <p:nvPicPr>
          <p:cNvPr id="161" name="lechenie_granulemy_zuba" descr="lechenie_granulemy_zub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62" y="692150"/>
            <a:ext cx="3128963" cy="547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Хронический гранулематозный периодонтит простая гранулема"/>
          <p:cNvSpPr txBox="1">
            <a:spLocks noGrp="1"/>
          </p:cNvSpPr>
          <p:nvPr>
            <p:ph type="title" idx="4294967295"/>
          </p:nvPr>
        </p:nvSpPr>
        <p:spPr>
          <a:xfrm>
            <a:off x="-1" y="115887"/>
            <a:ext cx="9144002" cy="69215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77240">
              <a:defRPr sz="2380">
                <a:solidFill>
                  <a:srgbClr val="FFFF00"/>
                </a:solidFill>
              </a:defRPr>
            </a:pPr>
            <a:r>
              <a:rPr dirty="0" err="1"/>
              <a:t>Хрон</a:t>
            </a:r>
            <a:r>
              <a:rPr lang="uk-UA" dirty="0" err="1"/>
              <a:t>ічний</a:t>
            </a:r>
            <a:r>
              <a:rPr dirty="0"/>
              <a:t> </a:t>
            </a:r>
            <a:r>
              <a:rPr dirty="0" err="1"/>
              <a:t>гранулематозн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br>
              <a:rPr dirty="0"/>
            </a:br>
            <a:r>
              <a:rPr dirty="0" err="1"/>
              <a:t>проста</a:t>
            </a:r>
            <a:r>
              <a:rPr dirty="0"/>
              <a:t> </a:t>
            </a:r>
            <a:r>
              <a:rPr dirty="0" err="1"/>
              <a:t>гранул</a:t>
            </a:r>
            <a:r>
              <a:rPr lang="uk-UA" dirty="0" err="1"/>
              <a:t>ьо</a:t>
            </a:r>
            <a:r>
              <a:rPr dirty="0" err="1"/>
              <a:t>ма</a:t>
            </a:r>
            <a:endParaRPr dirty="0"/>
          </a:p>
        </p:txBody>
      </p:sp>
      <p:pic>
        <p:nvPicPr>
          <p:cNvPr id="164" name="796px-Granuloma_mac" descr="796px-Granuloma_ma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908050"/>
            <a:ext cx="7704138" cy="5797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Хронический гранулематозный периодонтит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9144002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dirty="0" err="1"/>
              <a:t>Хрон</a:t>
            </a:r>
            <a:r>
              <a:rPr lang="uk-UA" dirty="0" err="1"/>
              <a:t>ічний</a:t>
            </a:r>
            <a:r>
              <a:rPr dirty="0"/>
              <a:t> </a:t>
            </a:r>
            <a:r>
              <a:rPr dirty="0" err="1"/>
              <a:t>гранулематозн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endParaRPr dirty="0"/>
          </a:p>
        </p:txBody>
      </p:sp>
      <p:sp>
        <p:nvSpPr>
          <p:cNvPr id="167" name="Наиболее часто встречается другой вариант гранулематозного…"/>
          <p:cNvSpPr txBox="1">
            <a:spLocks noGrp="1"/>
          </p:cNvSpPr>
          <p:nvPr>
            <p:ph type="body" idx="4294967295"/>
          </p:nvPr>
        </p:nvSpPr>
        <p:spPr>
          <a:xfrm>
            <a:off x="107948" y="620712"/>
            <a:ext cx="8910639" cy="59324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>
                <a:solidFill>
                  <a:srgbClr val="FFFF00"/>
                </a:solidFill>
              </a:defRPr>
            </a:pPr>
            <a:r>
              <a:rPr dirty="0" err="1"/>
              <a:t>На</a:t>
            </a:r>
            <a:r>
              <a:rPr lang="uk-UA" dirty="0" err="1"/>
              <a:t>йбільш</a:t>
            </a:r>
            <a:r>
              <a:rPr dirty="0"/>
              <a:t> </a:t>
            </a:r>
            <a:r>
              <a:rPr dirty="0" err="1"/>
              <a:t>часто</a:t>
            </a:r>
            <a:r>
              <a:rPr dirty="0"/>
              <a:t> </a:t>
            </a:r>
            <a:r>
              <a:rPr lang="uk-UA" dirty="0"/>
              <a:t>зустрічається</a:t>
            </a:r>
            <a:r>
              <a:rPr dirty="0"/>
              <a:t> </a:t>
            </a:r>
            <a:r>
              <a:rPr lang="uk-UA" dirty="0"/>
              <a:t>інший</a:t>
            </a:r>
            <a:r>
              <a:rPr dirty="0"/>
              <a:t> </a:t>
            </a:r>
            <a:r>
              <a:rPr dirty="0" err="1"/>
              <a:t>вар</a:t>
            </a:r>
            <a:r>
              <a:rPr lang="uk-UA" dirty="0"/>
              <a:t>і</a:t>
            </a:r>
            <a:r>
              <a:rPr dirty="0" err="1"/>
              <a:t>ант</a:t>
            </a:r>
            <a:r>
              <a:rPr dirty="0"/>
              <a:t> </a:t>
            </a:r>
            <a:r>
              <a:rPr dirty="0" err="1"/>
              <a:t>гранулематозного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>
                <a:solidFill>
                  <a:srgbClr val="FFFF00"/>
                </a:solidFill>
              </a:defRPr>
            </a:pP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r>
              <a:rPr lang="uk-UA" dirty="0"/>
              <a:t>у</a:t>
            </a:r>
            <a:r>
              <a:rPr dirty="0"/>
              <a:t> - </a:t>
            </a:r>
            <a:r>
              <a:rPr lang="uk-UA" sz="2000" b="1" u="sng" dirty="0">
                <a:solidFill>
                  <a:srgbClr val="FF5FFF"/>
                </a:solidFill>
              </a:rPr>
              <a:t>складна</a:t>
            </a:r>
            <a:r>
              <a:rPr sz="2000" b="1" u="sng" dirty="0">
                <a:solidFill>
                  <a:srgbClr val="FF5FFF"/>
                </a:solidFill>
              </a:rPr>
              <a:t>, </a:t>
            </a:r>
            <a:r>
              <a:rPr lang="uk-UA" sz="2000" b="1" u="sng" dirty="0">
                <a:solidFill>
                  <a:srgbClr val="FF5FFF"/>
                </a:solidFill>
              </a:rPr>
              <a:t>або</a:t>
            </a:r>
            <a:r>
              <a:rPr sz="2000" b="1" u="sng" dirty="0">
                <a:solidFill>
                  <a:srgbClr val="FF5FFF"/>
                </a:solidFill>
              </a:rPr>
              <a:t> </a:t>
            </a:r>
            <a:r>
              <a:rPr lang="uk-UA" sz="2000" b="1" u="sng" dirty="0">
                <a:solidFill>
                  <a:srgbClr val="FF5FFF"/>
                </a:solidFill>
              </a:rPr>
              <a:t>е</a:t>
            </a:r>
            <a:r>
              <a:rPr sz="2000" b="1" u="sng" dirty="0">
                <a:solidFill>
                  <a:srgbClr val="FF5FFF"/>
                </a:solidFill>
              </a:rPr>
              <a:t>п</a:t>
            </a:r>
            <a:r>
              <a:rPr lang="uk-UA" sz="2000" b="1" u="sng" dirty="0">
                <a:solidFill>
                  <a:srgbClr val="FF5FFF"/>
                </a:solidFill>
              </a:rPr>
              <a:t>і</a:t>
            </a:r>
            <a:r>
              <a:rPr sz="2000" b="1" u="sng" dirty="0" err="1">
                <a:solidFill>
                  <a:srgbClr val="FF5FFF"/>
                </a:solidFill>
              </a:rPr>
              <a:t>тел</a:t>
            </a:r>
            <a:r>
              <a:rPr lang="uk-UA" sz="2000" b="1" u="sng" dirty="0" err="1">
                <a:solidFill>
                  <a:srgbClr val="FF5FFF"/>
                </a:solidFill>
              </a:rPr>
              <a:t>іальна</a:t>
            </a:r>
            <a:r>
              <a:rPr sz="2000" b="1" u="sng" dirty="0">
                <a:solidFill>
                  <a:srgbClr val="FF5FFF"/>
                </a:solidFill>
              </a:rPr>
              <a:t>, </a:t>
            </a:r>
            <a:r>
              <a:rPr sz="2000" b="1" u="sng" dirty="0" err="1">
                <a:solidFill>
                  <a:srgbClr val="FF5FFF"/>
                </a:solidFill>
              </a:rPr>
              <a:t>гранул</a:t>
            </a:r>
            <a:r>
              <a:rPr lang="uk-UA" sz="2000" b="1" u="sng" dirty="0" err="1">
                <a:solidFill>
                  <a:srgbClr val="FF5FFF"/>
                </a:solidFill>
              </a:rPr>
              <a:t>ьо</a:t>
            </a:r>
            <a:r>
              <a:rPr sz="2000" b="1" u="sng" dirty="0" err="1">
                <a:solidFill>
                  <a:srgbClr val="FF5FFF"/>
                </a:solidFill>
              </a:rPr>
              <a:t>ма</a:t>
            </a:r>
            <a:r>
              <a:rPr sz="2000" u="sng" dirty="0"/>
              <a:t>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>
                <a:solidFill>
                  <a:srgbClr val="FFFF00"/>
                </a:solidFill>
              </a:defRPr>
            </a:pPr>
            <a:r>
              <a:rPr lang="uk-UA" dirty="0"/>
              <a:t>Її</a:t>
            </a:r>
            <a:r>
              <a:rPr dirty="0"/>
              <a:t> </a:t>
            </a:r>
            <a:r>
              <a:rPr lang="uk-UA" dirty="0"/>
              <a:t>відмінність</a:t>
            </a:r>
            <a:r>
              <a:rPr dirty="0"/>
              <a:t> </a:t>
            </a:r>
            <a:r>
              <a:rPr lang="uk-UA" dirty="0"/>
              <a:t>від</a:t>
            </a:r>
            <a:r>
              <a:rPr dirty="0"/>
              <a:t> </a:t>
            </a:r>
            <a:r>
              <a:rPr dirty="0" err="1"/>
              <a:t>просто</a:t>
            </a:r>
            <a:r>
              <a:rPr lang="uk-UA" dirty="0"/>
              <a:t>ї</a:t>
            </a:r>
            <a:r>
              <a:rPr dirty="0"/>
              <a:t> </a:t>
            </a:r>
            <a:r>
              <a:rPr dirty="0" err="1"/>
              <a:t>гранул</a:t>
            </a:r>
            <a:r>
              <a:rPr lang="uk-UA" dirty="0" err="1"/>
              <a:t>ьо</a:t>
            </a:r>
            <a:r>
              <a:rPr dirty="0"/>
              <a:t>м</a:t>
            </a:r>
            <a:r>
              <a:rPr lang="uk-UA" dirty="0"/>
              <a:t>и</a:t>
            </a:r>
            <a:r>
              <a:rPr dirty="0"/>
              <a:t> </a:t>
            </a:r>
            <a:r>
              <a:rPr lang="uk-UA" dirty="0"/>
              <a:t>полягає</a:t>
            </a:r>
            <a:r>
              <a:rPr dirty="0"/>
              <a:t> в </a:t>
            </a:r>
            <a:r>
              <a:rPr dirty="0" err="1"/>
              <a:t>том</a:t>
            </a:r>
            <a:r>
              <a:rPr lang="uk-UA" dirty="0"/>
              <a:t>у</a:t>
            </a:r>
            <a:r>
              <a:rPr dirty="0"/>
              <a:t>, </a:t>
            </a:r>
            <a:r>
              <a:rPr lang="uk-UA" dirty="0"/>
              <a:t>що</a:t>
            </a:r>
            <a:r>
              <a:rPr dirty="0"/>
              <a:t> в н</a:t>
            </a:r>
            <a:r>
              <a:rPr lang="uk-UA" dirty="0"/>
              <a:t>і</a:t>
            </a:r>
            <a:r>
              <a:rPr dirty="0"/>
              <a:t>й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>
                <a:solidFill>
                  <a:srgbClr val="FFFF00"/>
                </a:solidFill>
              </a:defRPr>
            </a:pPr>
            <a:r>
              <a:rPr lang="uk-UA" dirty="0"/>
              <a:t>утворюються</a:t>
            </a:r>
            <a:r>
              <a:rPr dirty="0"/>
              <a:t> </a:t>
            </a:r>
            <a:r>
              <a:rPr sz="2000" b="1" dirty="0" err="1">
                <a:solidFill>
                  <a:srgbClr val="FFFFFF"/>
                </a:solidFill>
              </a:rPr>
              <a:t>тяж</a:t>
            </a:r>
            <a:r>
              <a:rPr lang="uk-UA" sz="2000" b="1" dirty="0">
                <a:solidFill>
                  <a:srgbClr val="FFFFFF"/>
                </a:solidFill>
              </a:rPr>
              <a:t>і</a:t>
            </a:r>
            <a:r>
              <a:rPr sz="2000" b="1" dirty="0">
                <a:solidFill>
                  <a:srgbClr val="FFFFFF"/>
                </a:solidFill>
              </a:rPr>
              <a:t> </a:t>
            </a:r>
            <a:r>
              <a:rPr lang="uk-UA" sz="2000" b="1" dirty="0"/>
              <a:t>багато</a:t>
            </a:r>
            <a:r>
              <a:rPr sz="2000" b="1" dirty="0" err="1">
                <a:solidFill>
                  <a:srgbClr val="FFFFFF"/>
                </a:solidFill>
              </a:rPr>
              <a:t>слойного</a:t>
            </a:r>
            <a:r>
              <a:rPr sz="2000" b="1" dirty="0">
                <a:solidFill>
                  <a:srgbClr val="FFFFFF"/>
                </a:solidFill>
              </a:rPr>
              <a:t> </a:t>
            </a:r>
            <a:r>
              <a:rPr sz="2000" b="1" dirty="0" err="1">
                <a:solidFill>
                  <a:srgbClr val="FFFFFF"/>
                </a:solidFill>
              </a:rPr>
              <a:t>плоского</a:t>
            </a:r>
            <a:r>
              <a:rPr sz="2000" b="1" dirty="0">
                <a:solidFill>
                  <a:srgbClr val="FFFFFF"/>
                </a:solidFill>
              </a:rPr>
              <a:t> </a:t>
            </a:r>
            <a:r>
              <a:rPr lang="uk-UA" sz="2000" b="1" dirty="0"/>
              <a:t>е</a:t>
            </a:r>
            <a:r>
              <a:rPr sz="2000" b="1" dirty="0">
                <a:solidFill>
                  <a:srgbClr val="FFFFFF"/>
                </a:solidFill>
              </a:rPr>
              <a:t>п</a:t>
            </a:r>
            <a:r>
              <a:rPr lang="uk-UA" sz="2000" b="1" dirty="0">
                <a:solidFill>
                  <a:srgbClr val="FFFFFF"/>
                </a:solidFill>
              </a:rPr>
              <a:t>і</a:t>
            </a:r>
            <a:r>
              <a:rPr sz="2000" b="1" dirty="0" err="1">
                <a:solidFill>
                  <a:srgbClr val="FFFFFF"/>
                </a:solidFill>
              </a:rPr>
              <a:t>тел</a:t>
            </a:r>
            <a:r>
              <a:rPr lang="uk-UA" sz="2000" b="1" dirty="0" err="1">
                <a:solidFill>
                  <a:srgbClr val="FFFFFF"/>
                </a:solidFill>
              </a:rPr>
              <a:t>ію</a:t>
            </a:r>
            <a:r>
              <a:rPr dirty="0">
                <a:solidFill>
                  <a:srgbClr val="FFFFFF"/>
                </a:solidFill>
              </a:rPr>
              <a:t>, </a:t>
            </a:r>
            <a:r>
              <a:rPr lang="uk-UA" dirty="0">
                <a:solidFill>
                  <a:srgbClr val="FFFF00"/>
                </a:solidFill>
              </a:rPr>
              <a:t>який пронизує 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>
                <a:solidFill>
                  <a:srgbClr val="FFFF00"/>
                </a:solidFill>
              </a:defRPr>
            </a:pPr>
            <a:r>
              <a:rPr dirty="0" err="1"/>
              <a:t>грануляц</a:t>
            </a:r>
            <a:r>
              <a:rPr lang="uk-UA" dirty="0" err="1"/>
              <a:t>ійну</a:t>
            </a:r>
            <a:r>
              <a:rPr dirty="0"/>
              <a:t> </a:t>
            </a:r>
            <a:r>
              <a:rPr dirty="0" err="1"/>
              <a:t>ткан</a:t>
            </a:r>
            <a:r>
              <a:rPr lang="uk-UA" dirty="0" err="1"/>
              <a:t>ину</a:t>
            </a:r>
            <a:r>
              <a:rPr dirty="0"/>
              <a:t>. </a:t>
            </a:r>
          </a:p>
          <a:p>
            <a:pPr>
              <a:lnSpc>
                <a:spcPct val="80000"/>
              </a:lnSpc>
              <a:buSzTx/>
              <a:buFont typeface="Wingdings"/>
              <a:buNone/>
              <a:defRPr sz="1800">
                <a:solidFill>
                  <a:srgbClr val="99FF66"/>
                </a:solidFill>
              </a:defRPr>
            </a:pP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>
                <a:solidFill>
                  <a:srgbClr val="99FF66"/>
                </a:solidFill>
              </a:defRPr>
            </a:pPr>
            <a:r>
              <a:rPr dirty="0" err="1"/>
              <a:t>Трет</a:t>
            </a:r>
            <a:r>
              <a:rPr lang="uk-UA" dirty="0"/>
              <a:t>і</a:t>
            </a:r>
            <a:r>
              <a:rPr dirty="0"/>
              <a:t>й </a:t>
            </a:r>
            <a:r>
              <a:rPr dirty="0" err="1"/>
              <a:t>вар</a:t>
            </a:r>
            <a:r>
              <a:rPr lang="uk-UA" dirty="0"/>
              <a:t>і</a:t>
            </a:r>
            <a:r>
              <a:rPr dirty="0" err="1"/>
              <a:t>ант</a:t>
            </a:r>
            <a:r>
              <a:rPr dirty="0"/>
              <a:t> </a:t>
            </a:r>
            <a:r>
              <a:rPr dirty="0" err="1"/>
              <a:t>гранулематозного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>
                <a:solidFill>
                  <a:srgbClr val="99FF66"/>
                </a:solidFill>
              </a:defRPr>
            </a:pP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r>
              <a:rPr lang="uk-UA" dirty="0"/>
              <a:t>у</a:t>
            </a:r>
            <a:r>
              <a:rPr dirty="0"/>
              <a:t> - </a:t>
            </a:r>
            <a:r>
              <a:rPr sz="2000" b="1" u="sng" dirty="0">
                <a:solidFill>
                  <a:srgbClr val="FF5FFF"/>
                </a:solidFill>
              </a:rPr>
              <a:t>к</a:t>
            </a:r>
            <a:r>
              <a:rPr lang="uk-UA" sz="2000" b="1" u="sng" dirty="0">
                <a:solidFill>
                  <a:srgbClr val="FF5FFF"/>
                </a:solidFill>
              </a:rPr>
              <a:t>і</a:t>
            </a:r>
            <a:r>
              <a:rPr sz="2000" b="1" u="sng" dirty="0" err="1">
                <a:solidFill>
                  <a:srgbClr val="FF5FFF"/>
                </a:solidFill>
              </a:rPr>
              <a:t>стогранул</a:t>
            </a:r>
            <a:r>
              <a:rPr lang="uk-UA" sz="2000" b="1" u="sng" dirty="0" err="1">
                <a:solidFill>
                  <a:srgbClr val="FF5FFF"/>
                </a:solidFill>
              </a:rPr>
              <a:t>ьо</a:t>
            </a:r>
            <a:r>
              <a:rPr sz="2000" b="1" u="sng" dirty="0" err="1">
                <a:solidFill>
                  <a:srgbClr val="FF5FFF"/>
                </a:solidFill>
              </a:rPr>
              <a:t>ма</a:t>
            </a:r>
            <a:r>
              <a:rPr sz="2000" b="1" dirty="0">
                <a:solidFill>
                  <a:srgbClr val="FF5FFF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>
                <a:solidFill>
                  <a:srgbClr val="99FF66"/>
                </a:solidFill>
              </a:defRPr>
            </a:pPr>
            <a:r>
              <a:rPr dirty="0" err="1"/>
              <a:t>Морфогене</a:t>
            </a:r>
            <a:r>
              <a:rPr lang="uk-UA" dirty="0" err="1"/>
              <a:t>тично</a:t>
            </a:r>
            <a:r>
              <a:rPr dirty="0"/>
              <a:t> </a:t>
            </a:r>
            <a:r>
              <a:rPr lang="uk-UA" dirty="0"/>
              <a:t>в</a:t>
            </a:r>
            <a:r>
              <a:rPr dirty="0" err="1"/>
              <a:t>она</a:t>
            </a:r>
            <a:r>
              <a:rPr dirty="0"/>
              <a:t> </a:t>
            </a:r>
            <a:r>
              <a:rPr lang="uk-UA" dirty="0"/>
              <a:t>пов’язана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>
                <a:solidFill>
                  <a:srgbClr val="99FF66"/>
                </a:solidFill>
              </a:defRPr>
            </a:pPr>
            <a:r>
              <a:rPr lang="uk-UA" dirty="0"/>
              <a:t>з</a:t>
            </a:r>
            <a:r>
              <a:rPr dirty="0"/>
              <a:t> </a:t>
            </a:r>
            <a:r>
              <a:rPr lang="uk-UA" dirty="0"/>
              <a:t>е</a:t>
            </a:r>
            <a:r>
              <a:rPr dirty="0"/>
              <a:t>п</a:t>
            </a:r>
            <a:r>
              <a:rPr lang="uk-UA" dirty="0"/>
              <a:t>і</a:t>
            </a:r>
            <a:r>
              <a:rPr dirty="0" err="1"/>
              <a:t>тел</a:t>
            </a:r>
            <a:r>
              <a:rPr lang="uk-UA" dirty="0"/>
              <a:t>і</a:t>
            </a:r>
            <a:r>
              <a:rPr dirty="0" err="1"/>
              <a:t>ально</a:t>
            </a:r>
            <a:r>
              <a:rPr lang="uk-UA" dirty="0"/>
              <a:t>ю</a:t>
            </a:r>
            <a:r>
              <a:rPr dirty="0"/>
              <a:t> </a:t>
            </a:r>
            <a:r>
              <a:rPr dirty="0" err="1"/>
              <a:t>гранул</a:t>
            </a:r>
            <a:r>
              <a:rPr lang="uk-UA" dirty="0" err="1"/>
              <a:t>ьо</a:t>
            </a:r>
            <a:r>
              <a:rPr dirty="0" err="1"/>
              <a:t>мо</a:t>
            </a:r>
            <a:r>
              <a:rPr lang="uk-UA" dirty="0"/>
              <a:t>ю</a:t>
            </a:r>
            <a:r>
              <a:rPr dirty="0"/>
              <a:t> </a:t>
            </a:r>
            <a:r>
              <a:rPr lang="uk-UA" dirty="0"/>
              <a:t>та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>
                <a:solidFill>
                  <a:srgbClr val="99FF66"/>
                </a:solidFill>
              </a:defRPr>
            </a:pPr>
            <a:r>
              <a:rPr dirty="0" err="1"/>
              <a:t>представля</a:t>
            </a:r>
            <a:r>
              <a:rPr lang="uk-UA" dirty="0"/>
              <a:t>є</a:t>
            </a:r>
            <a:r>
              <a:rPr dirty="0"/>
              <a:t> </a:t>
            </a:r>
            <a:r>
              <a:rPr dirty="0" err="1"/>
              <a:t>собо</a:t>
            </a:r>
            <a:r>
              <a:rPr lang="uk-UA" dirty="0"/>
              <a:t>ю</a:t>
            </a:r>
            <a:r>
              <a:rPr dirty="0"/>
              <a:t> </a:t>
            </a:r>
            <a:r>
              <a:rPr dirty="0" err="1">
                <a:solidFill>
                  <a:srgbClr val="FFFFFF"/>
                </a:solidFill>
              </a:rPr>
              <a:t>по</a:t>
            </a:r>
            <a:r>
              <a:rPr lang="uk-UA" dirty="0" err="1">
                <a:solidFill>
                  <a:srgbClr val="FFFFFF"/>
                </a:solidFill>
              </a:rPr>
              <a:t>рожнину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lang="uk-UA" dirty="0"/>
              <a:t>з</a:t>
            </a:r>
            <a:endParaRPr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/>
            </a:pPr>
            <a:r>
              <a:rPr lang="uk-UA" dirty="0"/>
              <a:t>е</a:t>
            </a:r>
            <a:r>
              <a:rPr dirty="0"/>
              <a:t>п</a:t>
            </a:r>
            <a:r>
              <a:rPr lang="uk-UA" dirty="0"/>
              <a:t>і</a:t>
            </a:r>
            <a:r>
              <a:rPr dirty="0" err="1"/>
              <a:t>тел</a:t>
            </a:r>
            <a:r>
              <a:rPr lang="uk-UA" dirty="0"/>
              <a:t>і</a:t>
            </a:r>
            <a:r>
              <a:rPr dirty="0" err="1"/>
              <a:t>ально</a:t>
            </a:r>
            <a:r>
              <a:rPr lang="uk-UA" dirty="0"/>
              <a:t>ю</a:t>
            </a:r>
            <a:r>
              <a:rPr dirty="0"/>
              <a:t> в</a:t>
            </a:r>
            <a:r>
              <a:rPr lang="uk-UA" dirty="0"/>
              <a:t>и</a:t>
            </a:r>
            <a:r>
              <a:rPr dirty="0" err="1"/>
              <a:t>стилко</a:t>
            </a:r>
            <a:r>
              <a:rPr lang="uk-UA" dirty="0"/>
              <a:t>ю</a:t>
            </a:r>
            <a:r>
              <a:rPr dirty="0">
                <a:solidFill>
                  <a:srgbClr val="99FF66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>
                <a:solidFill>
                  <a:srgbClr val="99FF66"/>
                </a:solidFill>
              </a:defRPr>
            </a:pPr>
            <a:r>
              <a:rPr dirty="0"/>
              <a:t>К</a:t>
            </a:r>
            <a:r>
              <a:rPr lang="uk-UA" dirty="0"/>
              <a:t>і</a:t>
            </a:r>
            <a:r>
              <a:rPr dirty="0" err="1"/>
              <a:t>стогранул</a:t>
            </a:r>
            <a:r>
              <a:rPr lang="uk-UA" dirty="0" err="1"/>
              <a:t>ьо</a:t>
            </a:r>
            <a:r>
              <a:rPr dirty="0" err="1"/>
              <a:t>ма</a:t>
            </a:r>
            <a:r>
              <a:rPr dirty="0"/>
              <a:t> </a:t>
            </a:r>
            <a:r>
              <a:rPr dirty="0" err="1"/>
              <a:t>може</a:t>
            </a:r>
            <a:r>
              <a:rPr dirty="0"/>
              <a:t> </a:t>
            </a:r>
            <a:r>
              <a:rPr lang="uk-UA" dirty="0"/>
              <a:t>мати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>
                <a:solidFill>
                  <a:srgbClr val="99FF66"/>
                </a:solidFill>
              </a:defRPr>
            </a:pPr>
            <a:r>
              <a:rPr dirty="0"/>
              <a:t>0,5-0,8 </a:t>
            </a:r>
            <a:r>
              <a:rPr dirty="0" err="1"/>
              <a:t>см</a:t>
            </a:r>
            <a:r>
              <a:rPr dirty="0"/>
              <a:t> </a:t>
            </a:r>
            <a:r>
              <a:rPr lang="uk-UA" dirty="0"/>
              <a:t>у</a:t>
            </a:r>
            <a:r>
              <a:rPr dirty="0"/>
              <a:t> д</a:t>
            </a:r>
            <a:r>
              <a:rPr lang="uk-UA" dirty="0"/>
              <a:t>і</a:t>
            </a:r>
            <a:r>
              <a:rPr dirty="0" err="1"/>
              <a:t>аметр</a:t>
            </a:r>
            <a:r>
              <a:rPr lang="uk-UA" dirty="0"/>
              <a:t>і</a:t>
            </a:r>
            <a:r>
              <a:rPr dirty="0"/>
              <a:t>.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/>
            </a:pPr>
            <a:r>
              <a:rPr lang="uk-UA" dirty="0"/>
              <a:t>Подальша </a:t>
            </a:r>
            <a:r>
              <a:rPr dirty="0"/>
              <a:t> </a:t>
            </a:r>
            <a:r>
              <a:rPr lang="uk-UA" dirty="0"/>
              <a:t>е</a:t>
            </a:r>
            <a:r>
              <a:rPr dirty="0" err="1"/>
              <a:t>волюц</a:t>
            </a:r>
            <a:r>
              <a:rPr lang="uk-UA" dirty="0"/>
              <a:t>і</a:t>
            </a:r>
            <a:r>
              <a:rPr dirty="0"/>
              <a:t>я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/>
            </a:pPr>
            <a:r>
              <a:rPr dirty="0"/>
              <a:t>к</a:t>
            </a:r>
            <a:r>
              <a:rPr lang="uk-UA" dirty="0"/>
              <a:t>і</a:t>
            </a:r>
            <a:r>
              <a:rPr dirty="0" err="1"/>
              <a:t>стогранул</a:t>
            </a:r>
            <a:r>
              <a:rPr lang="uk-UA" dirty="0" err="1"/>
              <a:t>ьо</a:t>
            </a:r>
            <a:r>
              <a:rPr dirty="0"/>
              <a:t>м</a:t>
            </a:r>
            <a:r>
              <a:rPr lang="uk-UA" dirty="0"/>
              <a:t>и</a:t>
            </a:r>
            <a:r>
              <a:rPr dirty="0"/>
              <a:t> </a:t>
            </a:r>
            <a:r>
              <a:rPr dirty="0" err="1"/>
              <a:t>веде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/>
            </a:pPr>
            <a:r>
              <a:rPr lang="uk-UA" dirty="0"/>
              <a:t>до</a:t>
            </a:r>
            <a:r>
              <a:rPr dirty="0"/>
              <a:t> </a:t>
            </a:r>
            <a:r>
              <a:rPr lang="uk-UA" dirty="0"/>
              <a:t>утворення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1800"/>
            </a:pPr>
            <a:r>
              <a:rPr dirty="0" err="1"/>
              <a:t>радикулярно</a:t>
            </a:r>
            <a:r>
              <a:rPr lang="uk-UA" dirty="0"/>
              <a:t>ї</a:t>
            </a:r>
            <a:r>
              <a:rPr dirty="0"/>
              <a:t> к</a:t>
            </a:r>
            <a:r>
              <a:rPr lang="uk-UA" dirty="0"/>
              <a:t>і</a:t>
            </a:r>
            <a:r>
              <a:rPr dirty="0" err="1"/>
              <a:t>ст</a:t>
            </a:r>
            <a:r>
              <a:rPr lang="uk-UA" dirty="0"/>
              <a:t>и</a:t>
            </a:r>
            <a:r>
              <a:rPr dirty="0"/>
              <a:t> </a:t>
            </a:r>
            <a:r>
              <a:rPr lang="uk-UA" dirty="0"/>
              <a:t>щелепи</a:t>
            </a:r>
            <a:r>
              <a:rPr dirty="0"/>
              <a:t>. </a:t>
            </a:r>
          </a:p>
        </p:txBody>
      </p:sp>
      <p:pic>
        <p:nvPicPr>
          <p:cNvPr id="168" name="24-12 Кистогранулема" descr="24-12 Кистогранулема"/>
          <p:cNvPicPr>
            <a:picLocks noChangeAspect="1"/>
          </p:cNvPicPr>
          <p:nvPr/>
        </p:nvPicPr>
        <p:blipFill>
          <a:blip r:embed="rId2"/>
          <a:srcRect l="1966" t="2854" r="42164" b="2291"/>
          <a:stretch>
            <a:fillRect/>
          </a:stretch>
        </p:blipFill>
        <p:spPr>
          <a:xfrm>
            <a:off x="3995737" y="1925637"/>
            <a:ext cx="4968876" cy="4797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СЛЕВА-~1" descr="СЛЕВА-~1"/>
          <p:cNvPicPr>
            <a:picLocks noChangeAspect="1"/>
          </p:cNvPicPr>
          <p:nvPr/>
        </p:nvPicPr>
        <p:blipFill>
          <a:blip r:embed="rId3"/>
          <a:srcRect r="51269"/>
          <a:stretch>
            <a:fillRect/>
          </a:stretch>
        </p:blipFill>
        <p:spPr>
          <a:xfrm>
            <a:off x="7019924" y="5373687"/>
            <a:ext cx="2016127" cy="1376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Кистогранулемы и радикулярная киста"/>
          <p:cNvSpPr txBox="1">
            <a:spLocks noGrp="1"/>
          </p:cNvSpPr>
          <p:nvPr>
            <p:ph type="title" idx="4294967295"/>
          </p:nvPr>
        </p:nvSpPr>
        <p:spPr>
          <a:xfrm>
            <a:off x="-1" y="115887"/>
            <a:ext cx="9144002" cy="69215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rgbClr val="FFFF00"/>
                </a:solidFill>
              </a:defRPr>
            </a:lvl1pPr>
          </a:lstStyle>
          <a:p>
            <a:r>
              <a:rPr dirty="0"/>
              <a:t>К</a:t>
            </a:r>
            <a:r>
              <a:rPr lang="uk-UA" dirty="0"/>
              <a:t>і</a:t>
            </a:r>
            <a:r>
              <a:rPr dirty="0" err="1"/>
              <a:t>стогранул</a:t>
            </a:r>
            <a:r>
              <a:rPr lang="uk-UA" dirty="0" err="1"/>
              <a:t>ьо</a:t>
            </a:r>
            <a:r>
              <a:rPr dirty="0"/>
              <a:t>м</a:t>
            </a:r>
            <a:r>
              <a:rPr lang="uk-UA" dirty="0"/>
              <a:t>и</a:t>
            </a:r>
            <a:r>
              <a:rPr dirty="0"/>
              <a:t> </a:t>
            </a:r>
            <a:r>
              <a:rPr lang="uk-UA" dirty="0"/>
              <a:t>та</a:t>
            </a:r>
            <a:r>
              <a:rPr dirty="0"/>
              <a:t> </a:t>
            </a:r>
            <a:r>
              <a:rPr dirty="0" err="1"/>
              <a:t>радикулярна</a:t>
            </a:r>
            <a:r>
              <a:rPr dirty="0"/>
              <a:t> к</a:t>
            </a:r>
            <a:r>
              <a:rPr lang="uk-UA" dirty="0"/>
              <a:t>і</a:t>
            </a:r>
            <a:r>
              <a:rPr dirty="0" err="1"/>
              <a:t>ста</a:t>
            </a:r>
            <a:endParaRPr dirty="0"/>
          </a:p>
        </p:txBody>
      </p:sp>
      <p:pic>
        <p:nvPicPr>
          <p:cNvPr id="172" name="киста корня" descr="киста корн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2" y="1916112"/>
            <a:ext cx="3570288" cy="4752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гранулема зуба" descr="гранулема зуб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836612"/>
            <a:ext cx="4602163" cy="3486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Класифікація за глибиною процесу"/>
          <p:cNvSpPr txBox="1">
            <a:spLocks noGrp="1"/>
          </p:cNvSpPr>
          <p:nvPr>
            <p:ph type="title" idx="4294967295"/>
          </p:nvPr>
        </p:nvSpPr>
        <p:spPr>
          <a:xfrm>
            <a:off x="179387" y="0"/>
            <a:ext cx="8534401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40663">
              <a:defRPr sz="2592"/>
            </a:pPr>
            <a:r>
              <a:t>Класифікація за глибиною процесу</a:t>
            </a:r>
            <a:r>
              <a:rPr sz="3888"/>
              <a:t> </a:t>
            </a:r>
          </a:p>
        </p:txBody>
      </p:sp>
      <p:sp>
        <p:nvSpPr>
          <p:cNvPr id="42" name="А) неускладненний (простий) карієс…"/>
          <p:cNvSpPr txBox="1">
            <a:spLocks noGrp="1"/>
          </p:cNvSpPr>
          <p:nvPr>
            <p:ph type="body" idx="4294967295"/>
          </p:nvPr>
        </p:nvSpPr>
        <p:spPr>
          <a:xfrm>
            <a:off x="179387" y="908050"/>
            <a:ext cx="8839201" cy="54276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FFFF00"/>
                </a:solidFill>
              </a:defRPr>
            </a:pPr>
            <a:r>
              <a:rPr dirty="0"/>
              <a:t>А) </a:t>
            </a:r>
            <a:r>
              <a:rPr dirty="0" err="1"/>
              <a:t>неускладненний</a:t>
            </a:r>
            <a:r>
              <a:rPr dirty="0"/>
              <a:t> (</a:t>
            </a:r>
            <a:r>
              <a:rPr dirty="0" err="1"/>
              <a:t>простий</a:t>
            </a:r>
            <a:r>
              <a:rPr dirty="0"/>
              <a:t>) </a:t>
            </a:r>
            <a:r>
              <a:rPr dirty="0" err="1"/>
              <a:t>карієс</a:t>
            </a:r>
            <a:r>
              <a:rPr dirty="0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99FF66"/>
                </a:solidFill>
              </a:defRPr>
            </a:pPr>
            <a:r>
              <a:rPr dirty="0" err="1"/>
              <a:t>Карієс</a:t>
            </a:r>
            <a:r>
              <a:rPr dirty="0"/>
              <a:t> </a:t>
            </a:r>
            <a:r>
              <a:rPr dirty="0" err="1"/>
              <a:t>стадії</a:t>
            </a:r>
            <a:r>
              <a:rPr dirty="0"/>
              <a:t> </a:t>
            </a:r>
            <a:r>
              <a:rPr dirty="0" err="1"/>
              <a:t>плями</a:t>
            </a:r>
            <a:r>
              <a:rPr dirty="0"/>
              <a:t> (</a:t>
            </a:r>
            <a:r>
              <a:rPr dirty="0" err="1"/>
              <a:t>каріозна</a:t>
            </a:r>
            <a:r>
              <a:rPr dirty="0"/>
              <a:t> </a:t>
            </a:r>
            <a:r>
              <a:rPr dirty="0" err="1"/>
              <a:t>пляма</a:t>
            </a:r>
            <a:r>
              <a:rPr dirty="0"/>
              <a:t>). 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99FF66"/>
                </a:solidFill>
              </a:defRPr>
            </a:pPr>
            <a:r>
              <a:rPr dirty="0" err="1"/>
              <a:t>Поверхневий</a:t>
            </a:r>
            <a:r>
              <a:rPr dirty="0"/>
              <a:t> </a:t>
            </a:r>
            <a:r>
              <a:rPr dirty="0" err="1"/>
              <a:t>карієс</a:t>
            </a:r>
            <a:r>
              <a:rPr dirty="0"/>
              <a:t>. 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99FF66"/>
                </a:solidFill>
              </a:defRPr>
            </a:pPr>
            <a:r>
              <a:rPr dirty="0" err="1"/>
              <a:t>Средній</a:t>
            </a:r>
            <a:r>
              <a:rPr dirty="0"/>
              <a:t> </a:t>
            </a:r>
            <a:r>
              <a:rPr dirty="0" err="1"/>
              <a:t>карієс</a:t>
            </a:r>
            <a:r>
              <a:rPr dirty="0"/>
              <a:t>. 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99FF66"/>
                </a:solidFill>
              </a:defRPr>
            </a:pPr>
            <a:r>
              <a:rPr dirty="0" err="1"/>
              <a:t>Глибокий</a:t>
            </a:r>
            <a:r>
              <a:rPr dirty="0"/>
              <a:t> </a:t>
            </a:r>
            <a:r>
              <a:rPr dirty="0" err="1"/>
              <a:t>карієс</a:t>
            </a:r>
            <a:r>
              <a:rPr dirty="0"/>
              <a:t>.</a:t>
            </a:r>
            <a:r>
              <a:rPr b="1" dirty="0"/>
              <a:t> 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FFFF00"/>
                </a:solidFill>
              </a:defRPr>
            </a:pPr>
            <a:r>
              <a:rPr dirty="0"/>
              <a:t>Б) </a:t>
            </a:r>
            <a:r>
              <a:rPr dirty="0" err="1"/>
              <a:t>ускладненний</a:t>
            </a:r>
            <a:r>
              <a:rPr dirty="0"/>
              <a:t> </a:t>
            </a:r>
            <a:r>
              <a:rPr dirty="0" err="1"/>
              <a:t>карієс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99FF66"/>
                </a:solidFill>
              </a:rPr>
              <a:t>(</a:t>
            </a:r>
            <a:r>
              <a:rPr b="0" dirty="0" err="1">
                <a:solidFill>
                  <a:srgbClr val="99FF66"/>
                </a:solidFill>
              </a:rPr>
              <a:t>пульпіт</a:t>
            </a:r>
            <a:r>
              <a:rPr b="0" dirty="0">
                <a:solidFill>
                  <a:srgbClr val="99FF66"/>
                </a:solidFill>
              </a:rPr>
              <a:t>, </a:t>
            </a:r>
            <a:r>
              <a:rPr b="0" dirty="0" err="1">
                <a:solidFill>
                  <a:srgbClr val="99FF66"/>
                </a:solidFill>
              </a:rPr>
              <a:t>періодонтит</a:t>
            </a:r>
            <a:r>
              <a:rPr b="0" dirty="0">
                <a:solidFill>
                  <a:srgbClr val="99FF66"/>
                </a:solidFill>
              </a:rPr>
              <a:t>) </a:t>
            </a:r>
          </a:p>
        </p:txBody>
      </p:sp>
      <p:pic>
        <p:nvPicPr>
          <p:cNvPr id="43" name="Кариес-пульпит-периодонтит" descr="Кариес-пульпит-периодонти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3716337"/>
            <a:ext cx="5113338" cy="2860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Хронический Фиброзный периодонтит представляет собой исход гранулирующего периодонтита, обусловленного созреванием грануляционной ткани."/>
          <p:cNvSpPr txBox="1">
            <a:spLocks noGrp="1"/>
          </p:cNvSpPr>
          <p:nvPr>
            <p:ph type="body" idx="4294967295"/>
          </p:nvPr>
        </p:nvSpPr>
        <p:spPr>
          <a:xfrm>
            <a:off x="179387" y="260350"/>
            <a:ext cx="8839201" cy="5456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■"/>
              <a:defRPr b="1">
                <a:solidFill>
                  <a:srgbClr val="FF5FFF"/>
                </a:solidFill>
              </a:defRPr>
            </a:pPr>
            <a:r>
              <a:rPr dirty="0" err="1"/>
              <a:t>Хрон</a:t>
            </a:r>
            <a:r>
              <a:rPr lang="uk-UA" dirty="0"/>
              <a:t>і</a:t>
            </a:r>
            <a:r>
              <a:rPr dirty="0"/>
              <a:t>ч</a:t>
            </a:r>
            <a:r>
              <a:rPr lang="uk-UA" dirty="0"/>
              <a:t>н</a:t>
            </a:r>
            <a:r>
              <a:rPr dirty="0" err="1"/>
              <a:t>ий</a:t>
            </a:r>
            <a:r>
              <a:rPr dirty="0"/>
              <a:t> Ф</a:t>
            </a:r>
            <a:r>
              <a:rPr lang="uk-UA" dirty="0"/>
              <a:t>і</a:t>
            </a:r>
            <a:r>
              <a:rPr dirty="0" err="1"/>
              <a:t>брозн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r>
              <a:rPr b="0" dirty="0">
                <a:solidFill>
                  <a:srgbClr val="FFFF00"/>
                </a:solidFill>
              </a:rPr>
              <a:t> </a:t>
            </a:r>
            <a:r>
              <a:rPr b="0" dirty="0" err="1">
                <a:solidFill>
                  <a:srgbClr val="FFFF00"/>
                </a:solidFill>
              </a:rPr>
              <a:t>представл</a:t>
            </a:r>
            <a:r>
              <a:rPr lang="uk-UA" b="0" dirty="0" err="1">
                <a:solidFill>
                  <a:srgbClr val="FFFF00"/>
                </a:solidFill>
              </a:rPr>
              <a:t>яє</a:t>
            </a:r>
            <a:r>
              <a:rPr b="0" dirty="0">
                <a:solidFill>
                  <a:srgbClr val="FFFF00"/>
                </a:solidFill>
              </a:rPr>
              <a:t> </a:t>
            </a:r>
            <a:r>
              <a:rPr b="0" dirty="0" err="1">
                <a:solidFill>
                  <a:srgbClr val="FFFF00"/>
                </a:solidFill>
              </a:rPr>
              <a:t>собо</a:t>
            </a:r>
            <a:r>
              <a:rPr lang="uk-UA" b="0" dirty="0">
                <a:solidFill>
                  <a:srgbClr val="FFFF00"/>
                </a:solidFill>
              </a:rPr>
              <a:t>ю</a:t>
            </a:r>
            <a:r>
              <a:rPr b="0" dirty="0">
                <a:solidFill>
                  <a:srgbClr val="FFFF00"/>
                </a:solidFill>
              </a:rPr>
              <a:t> </a:t>
            </a:r>
            <a:r>
              <a:rPr lang="uk-UA" b="0" dirty="0">
                <a:solidFill>
                  <a:srgbClr val="FFFF00"/>
                </a:solidFill>
              </a:rPr>
              <a:t>результат</a:t>
            </a:r>
            <a:r>
              <a:rPr b="0" dirty="0">
                <a:solidFill>
                  <a:srgbClr val="FFFF00"/>
                </a:solidFill>
              </a:rPr>
              <a:t> </a:t>
            </a:r>
            <a:r>
              <a:rPr b="0" dirty="0" err="1">
                <a:solidFill>
                  <a:srgbClr val="FFFF00"/>
                </a:solidFill>
              </a:rPr>
              <a:t>грану</a:t>
            </a:r>
            <a:r>
              <a:rPr lang="uk-UA" b="0" dirty="0" err="1">
                <a:solidFill>
                  <a:srgbClr val="FFFF00"/>
                </a:solidFill>
              </a:rPr>
              <a:t>люючо</a:t>
            </a:r>
            <a:r>
              <a:rPr b="0" dirty="0" err="1">
                <a:solidFill>
                  <a:srgbClr val="FFFF00"/>
                </a:solidFill>
              </a:rPr>
              <a:t>го</a:t>
            </a:r>
            <a:r>
              <a:rPr b="0" dirty="0">
                <a:solidFill>
                  <a:srgbClr val="FFFF00"/>
                </a:solidFill>
              </a:rPr>
              <a:t> </a:t>
            </a:r>
            <a:r>
              <a:rPr b="0" dirty="0" err="1">
                <a:solidFill>
                  <a:srgbClr val="FFFF00"/>
                </a:solidFill>
              </a:rPr>
              <a:t>пер</a:t>
            </a:r>
            <a:r>
              <a:rPr lang="uk-UA" b="0" dirty="0">
                <a:solidFill>
                  <a:srgbClr val="FFFF00"/>
                </a:solidFill>
              </a:rPr>
              <a:t>і</a:t>
            </a:r>
            <a:r>
              <a:rPr b="0" dirty="0" err="1">
                <a:solidFill>
                  <a:srgbClr val="FFFF00"/>
                </a:solidFill>
              </a:rPr>
              <a:t>одонтит</a:t>
            </a:r>
            <a:r>
              <a:rPr lang="uk-UA" b="0" dirty="0">
                <a:solidFill>
                  <a:srgbClr val="FFFF00"/>
                </a:solidFill>
              </a:rPr>
              <a:t>у</a:t>
            </a:r>
            <a:r>
              <a:rPr b="0" dirty="0">
                <a:solidFill>
                  <a:srgbClr val="FFFF00"/>
                </a:solidFill>
              </a:rPr>
              <a:t>, </a:t>
            </a:r>
            <a:r>
              <a:rPr b="0" dirty="0" err="1">
                <a:solidFill>
                  <a:srgbClr val="FFFF00"/>
                </a:solidFill>
              </a:rPr>
              <a:t>обу</a:t>
            </a:r>
            <a:r>
              <a:rPr lang="uk-UA" b="0" dirty="0" err="1">
                <a:solidFill>
                  <a:srgbClr val="FFFF00"/>
                </a:solidFill>
              </a:rPr>
              <a:t>мо</a:t>
            </a:r>
            <a:r>
              <a:rPr b="0" dirty="0" err="1">
                <a:solidFill>
                  <a:srgbClr val="FFFF00"/>
                </a:solidFill>
              </a:rPr>
              <a:t>вленного</a:t>
            </a:r>
            <a:r>
              <a:rPr b="0" dirty="0">
                <a:solidFill>
                  <a:srgbClr val="FFFF00"/>
                </a:solidFill>
              </a:rPr>
              <a:t> </a:t>
            </a:r>
            <a:r>
              <a:rPr lang="uk-UA" b="0" dirty="0">
                <a:solidFill>
                  <a:srgbClr val="FFFF00"/>
                </a:solidFill>
              </a:rPr>
              <a:t>дозріванням</a:t>
            </a:r>
            <a:r>
              <a:rPr b="0" dirty="0">
                <a:solidFill>
                  <a:srgbClr val="FFFF00"/>
                </a:solidFill>
              </a:rPr>
              <a:t> </a:t>
            </a:r>
            <a:r>
              <a:rPr b="0" dirty="0" err="1">
                <a:solidFill>
                  <a:srgbClr val="FFFF00"/>
                </a:solidFill>
              </a:rPr>
              <a:t>грануляц</a:t>
            </a:r>
            <a:r>
              <a:rPr lang="uk-UA" b="0" dirty="0" err="1">
                <a:solidFill>
                  <a:srgbClr val="FFFF00"/>
                </a:solidFill>
              </a:rPr>
              <a:t>ій</a:t>
            </a:r>
            <a:r>
              <a:rPr lang="uk-UA" dirty="0" err="1">
                <a:solidFill>
                  <a:srgbClr val="FFFF00"/>
                </a:solidFill>
              </a:rPr>
              <a:t>ної</a:t>
            </a:r>
            <a:r>
              <a:rPr b="0" dirty="0">
                <a:solidFill>
                  <a:srgbClr val="FFFF00"/>
                </a:solidFill>
              </a:rPr>
              <a:t> </a:t>
            </a:r>
            <a:r>
              <a:rPr b="0" dirty="0" err="1">
                <a:solidFill>
                  <a:srgbClr val="FFFF00"/>
                </a:solidFill>
              </a:rPr>
              <a:t>ткани</a:t>
            </a:r>
            <a:r>
              <a:rPr lang="uk-UA" b="0" dirty="0" err="1">
                <a:solidFill>
                  <a:srgbClr val="FFFF00"/>
                </a:solidFill>
              </a:rPr>
              <a:t>ни</a:t>
            </a:r>
            <a:r>
              <a:rPr b="0" dirty="0">
                <a:solidFill>
                  <a:srgbClr val="FFFF00"/>
                </a:solidFill>
              </a:rPr>
              <a:t>.</a:t>
            </a:r>
            <a:r>
              <a:rPr b="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76" name="khronicheskij-periodontit_600x450" descr="khronicheskij-periodontit_600x4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2276475"/>
            <a:ext cx="5715000" cy="4286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Осложнения и исходы:…"/>
          <p:cNvSpPr txBox="1">
            <a:spLocks noGrp="1"/>
          </p:cNvSpPr>
          <p:nvPr>
            <p:ph type="body" idx="4294967295"/>
          </p:nvPr>
        </p:nvSpPr>
        <p:spPr>
          <a:xfrm>
            <a:off x="179387" y="925512"/>
            <a:ext cx="8839201" cy="559911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SzTx/>
              <a:buFont typeface="Wingdings"/>
              <a:buNone/>
              <a:defRPr b="1">
                <a:solidFill>
                  <a:srgbClr val="FFFF00"/>
                </a:solidFill>
              </a:defRPr>
            </a:pPr>
            <a:r>
              <a:rPr lang="uk-UA" dirty="0" err="1"/>
              <a:t>Ускладення</a:t>
            </a:r>
            <a:r>
              <a:rPr lang="uk-UA" dirty="0"/>
              <a:t> </a:t>
            </a:r>
            <a:r>
              <a:rPr dirty="0"/>
              <a:t> </a:t>
            </a:r>
            <a:r>
              <a:rPr lang="uk-UA" dirty="0"/>
              <a:t>та</a:t>
            </a:r>
            <a:r>
              <a:rPr dirty="0"/>
              <a:t> </a:t>
            </a:r>
            <a:r>
              <a:rPr lang="uk-UA" dirty="0"/>
              <a:t>наслідки</a:t>
            </a:r>
            <a:r>
              <a:rPr dirty="0"/>
              <a:t>:</a:t>
            </a:r>
          </a:p>
          <a:p>
            <a:pPr>
              <a:spcBef>
                <a:spcPts val="500"/>
              </a:spcBef>
              <a:buChar char="■"/>
              <a:defRPr sz="2400"/>
            </a:pPr>
            <a:r>
              <a:rPr dirty="0" err="1"/>
              <a:t>При</a:t>
            </a:r>
            <a:r>
              <a:rPr dirty="0"/>
              <a:t> </a:t>
            </a:r>
            <a:r>
              <a:rPr lang="uk-UA" dirty="0"/>
              <a:t>важкому</a:t>
            </a:r>
            <a:r>
              <a:rPr dirty="0"/>
              <a:t> </a:t>
            </a:r>
            <a:r>
              <a:rPr lang="uk-UA" dirty="0"/>
              <a:t>перебігу</a:t>
            </a:r>
            <a:r>
              <a:rPr dirty="0"/>
              <a:t> </a:t>
            </a:r>
            <a:r>
              <a:rPr dirty="0" err="1"/>
              <a:t>гн</a:t>
            </a:r>
            <a:r>
              <a:rPr lang="uk-UA" dirty="0"/>
              <a:t>і</a:t>
            </a:r>
            <a:r>
              <a:rPr dirty="0" err="1"/>
              <a:t>йне</a:t>
            </a:r>
            <a:r>
              <a:rPr dirty="0"/>
              <a:t> </a:t>
            </a:r>
            <a:r>
              <a:rPr lang="uk-UA" dirty="0"/>
              <a:t>запалення</a:t>
            </a:r>
            <a:r>
              <a:rPr dirty="0"/>
              <a:t>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</a:t>
            </a:r>
            <a:r>
              <a:rPr lang="uk-UA" dirty="0" err="1"/>
              <a:t>иту</a:t>
            </a:r>
            <a:r>
              <a:rPr dirty="0"/>
              <a:t> </a:t>
            </a:r>
            <a:r>
              <a:rPr dirty="0" err="1"/>
              <a:t>може</a:t>
            </a:r>
            <a:r>
              <a:rPr dirty="0"/>
              <a:t> р</a:t>
            </a:r>
            <a:r>
              <a:rPr lang="uk-UA" dirty="0" err="1"/>
              <a:t>озповсюджуватись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ост</a:t>
            </a:r>
            <a:r>
              <a:rPr dirty="0"/>
              <a:t> </a:t>
            </a:r>
            <a:r>
              <a:rPr lang="uk-UA" dirty="0"/>
              <a:t>та</a:t>
            </a:r>
            <a:r>
              <a:rPr dirty="0"/>
              <a:t> в</a:t>
            </a:r>
            <a:r>
              <a:rPr lang="uk-UA" dirty="0" err="1"/>
              <a:t>иникає</a:t>
            </a:r>
            <a:r>
              <a:rPr dirty="0"/>
              <a:t>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остит</a:t>
            </a:r>
            <a:r>
              <a:rPr dirty="0"/>
              <a:t>, </a:t>
            </a:r>
            <a:r>
              <a:rPr lang="uk-UA" dirty="0"/>
              <a:t>можливий </a:t>
            </a:r>
            <a:r>
              <a:rPr dirty="0"/>
              <a:t> </a:t>
            </a:r>
            <a:r>
              <a:rPr lang="uk-UA" dirty="0"/>
              <a:t>розвиток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FF9900"/>
                </a:solidFill>
              </a:rPr>
              <a:t>остеом</a:t>
            </a:r>
            <a:r>
              <a:rPr lang="uk-UA" dirty="0" err="1">
                <a:solidFill>
                  <a:srgbClr val="FF9900"/>
                </a:solidFill>
              </a:rPr>
              <a:t>іє</a:t>
            </a:r>
            <a:r>
              <a:rPr dirty="0">
                <a:solidFill>
                  <a:srgbClr val="FF9900"/>
                </a:solidFill>
              </a:rPr>
              <a:t>л</a:t>
            </a:r>
            <a:r>
              <a:rPr lang="uk-UA" dirty="0">
                <a:solidFill>
                  <a:srgbClr val="FF9900"/>
                </a:solidFill>
              </a:rPr>
              <a:t>і</a:t>
            </a:r>
            <a:r>
              <a:rPr dirty="0">
                <a:solidFill>
                  <a:srgbClr val="FF9900"/>
                </a:solidFill>
              </a:rPr>
              <a:t>т</a:t>
            </a:r>
            <a:r>
              <a:rPr lang="uk-UA" dirty="0">
                <a:solidFill>
                  <a:srgbClr val="FF9900"/>
                </a:solidFill>
              </a:rPr>
              <a:t>у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/>
              <a:t>лунки</a:t>
            </a:r>
            <a:r>
              <a:rPr dirty="0"/>
              <a:t>. В </a:t>
            </a:r>
            <a:r>
              <a:rPr dirty="0" err="1"/>
              <a:t>процес</a:t>
            </a:r>
            <a:r>
              <a:rPr dirty="0"/>
              <a:t> </a:t>
            </a:r>
            <a:r>
              <a:rPr dirty="0" err="1"/>
              <a:t>мо</a:t>
            </a:r>
            <a:r>
              <a:rPr lang="uk-UA" dirty="0"/>
              <a:t>ж</a:t>
            </a:r>
            <a:r>
              <a:rPr dirty="0" err="1"/>
              <a:t>ут</a:t>
            </a:r>
            <a:r>
              <a:rPr lang="uk-UA" dirty="0"/>
              <a:t>ь</a:t>
            </a:r>
            <a:r>
              <a:rPr dirty="0"/>
              <a:t> </a:t>
            </a:r>
            <a:r>
              <a:rPr lang="uk-UA" dirty="0"/>
              <a:t>залучатися</a:t>
            </a:r>
            <a:r>
              <a:rPr dirty="0"/>
              <a:t> </a:t>
            </a:r>
            <a:r>
              <a:rPr dirty="0" err="1"/>
              <a:t>регионарн</a:t>
            </a:r>
            <a:r>
              <a:rPr lang="uk-UA" dirty="0"/>
              <a:t>і</a:t>
            </a:r>
            <a:r>
              <a:rPr dirty="0"/>
              <a:t> л</a:t>
            </a:r>
            <a:r>
              <a:rPr lang="uk-UA" dirty="0"/>
              <a:t>і</a:t>
            </a:r>
            <a:r>
              <a:rPr dirty="0" err="1"/>
              <a:t>мфатич</a:t>
            </a:r>
            <a:r>
              <a:rPr lang="uk-UA" dirty="0"/>
              <a:t>ні</a:t>
            </a:r>
            <a:r>
              <a:rPr dirty="0"/>
              <a:t> </a:t>
            </a:r>
            <a:r>
              <a:rPr lang="uk-UA" dirty="0"/>
              <a:t>в</a:t>
            </a:r>
            <a:r>
              <a:rPr dirty="0" err="1"/>
              <a:t>узл</a:t>
            </a:r>
            <a:r>
              <a:rPr lang="uk-UA" dirty="0"/>
              <a:t>и</a:t>
            </a:r>
            <a:r>
              <a:rPr dirty="0"/>
              <a:t>. </a:t>
            </a:r>
            <a:r>
              <a:rPr dirty="0" err="1"/>
              <a:t>Гн</a:t>
            </a:r>
            <a:r>
              <a:rPr lang="uk-UA" dirty="0"/>
              <a:t>і</a:t>
            </a:r>
            <a:r>
              <a:rPr dirty="0" err="1"/>
              <a:t>йн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одонтит</a:t>
            </a:r>
            <a:r>
              <a:rPr dirty="0"/>
              <a:t> </a:t>
            </a:r>
            <a:r>
              <a:rPr dirty="0" err="1"/>
              <a:t>зуб</a:t>
            </a:r>
            <a:r>
              <a:rPr lang="uk-UA" dirty="0"/>
              <a:t>і</a:t>
            </a:r>
            <a:r>
              <a:rPr dirty="0"/>
              <a:t>в </a:t>
            </a:r>
            <a:r>
              <a:rPr dirty="0" err="1"/>
              <a:t>верхн</a:t>
            </a:r>
            <a:r>
              <a:rPr lang="uk-UA" dirty="0" err="1"/>
              <a:t>ьої</a:t>
            </a:r>
            <a:r>
              <a:rPr dirty="0"/>
              <a:t> </a:t>
            </a:r>
            <a:r>
              <a:rPr lang="uk-UA" dirty="0"/>
              <a:t>щелепи</a:t>
            </a:r>
            <a:r>
              <a:rPr dirty="0"/>
              <a:t> </a:t>
            </a:r>
            <a:r>
              <a:rPr dirty="0" err="1"/>
              <a:t>може</a:t>
            </a:r>
            <a:r>
              <a:rPr dirty="0"/>
              <a:t> </a:t>
            </a:r>
            <a:r>
              <a:rPr lang="uk-UA" dirty="0"/>
              <a:t>ускладнитися</a:t>
            </a:r>
            <a:r>
              <a:rPr dirty="0"/>
              <a:t> р</a:t>
            </a:r>
            <a:r>
              <a:rPr lang="uk-UA" dirty="0" err="1"/>
              <a:t>озвитком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FF9900"/>
                </a:solidFill>
              </a:rPr>
              <a:t>гн</a:t>
            </a:r>
            <a:r>
              <a:rPr lang="uk-UA" dirty="0">
                <a:solidFill>
                  <a:srgbClr val="FF9900"/>
                </a:solidFill>
              </a:rPr>
              <a:t>і</a:t>
            </a:r>
            <a:r>
              <a:rPr dirty="0" err="1">
                <a:solidFill>
                  <a:srgbClr val="FF9900"/>
                </a:solidFill>
              </a:rPr>
              <a:t>йного</a:t>
            </a:r>
            <a:r>
              <a:rPr dirty="0">
                <a:solidFill>
                  <a:srgbClr val="FF9900"/>
                </a:solidFill>
              </a:rPr>
              <a:t> </a:t>
            </a:r>
            <a:r>
              <a:rPr dirty="0" err="1">
                <a:solidFill>
                  <a:srgbClr val="FF9900"/>
                </a:solidFill>
              </a:rPr>
              <a:t>гайморит</a:t>
            </a:r>
            <a:r>
              <a:rPr lang="uk-UA" dirty="0">
                <a:solidFill>
                  <a:srgbClr val="FF9900"/>
                </a:solidFill>
              </a:rPr>
              <a:t>у</a:t>
            </a:r>
            <a:r>
              <a:rPr dirty="0">
                <a:solidFill>
                  <a:srgbClr val="FF99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Одонтогенный периостит"/>
          <p:cNvSpPr txBox="1">
            <a:spLocks noGrp="1"/>
          </p:cNvSpPr>
          <p:nvPr>
            <p:ph type="title" idx="4294967295"/>
          </p:nvPr>
        </p:nvSpPr>
        <p:spPr>
          <a:xfrm>
            <a:off x="296003" y="82550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dirty="0" err="1"/>
              <a:t>Одонтогенн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остит</a:t>
            </a:r>
            <a:endParaRPr dirty="0"/>
          </a:p>
        </p:txBody>
      </p:sp>
      <p:sp>
        <p:nvSpPr>
          <p:cNvPr id="181" name="Острый одонтогенный периостит челюсти - острое гнойное воспаление надкостницы альвеолярного отростка или тела челюсти, при котором зона первичного воспаления ограничена пределами пародонта зуба.…"/>
          <p:cNvSpPr txBox="1">
            <a:spLocks noGrp="1"/>
          </p:cNvSpPr>
          <p:nvPr>
            <p:ph type="body" idx="4294967295"/>
          </p:nvPr>
        </p:nvSpPr>
        <p:spPr>
          <a:xfrm>
            <a:off x="143603" y="764190"/>
            <a:ext cx="8839201" cy="59046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Font typeface="Wingdings"/>
              <a:buNone/>
              <a:defRPr b="1">
                <a:solidFill>
                  <a:srgbClr val="FF5FFF"/>
                </a:solidFill>
              </a:defRPr>
            </a:pPr>
            <a:r>
              <a:rPr lang="uk-UA" dirty="0"/>
              <a:t>Гостри</a:t>
            </a:r>
            <a:r>
              <a:rPr dirty="0"/>
              <a:t>й </a:t>
            </a:r>
            <a:r>
              <a:rPr dirty="0" err="1"/>
              <a:t>одонтогенн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остит</a:t>
            </a:r>
            <a:r>
              <a:rPr dirty="0"/>
              <a:t> </a:t>
            </a:r>
            <a:r>
              <a:rPr lang="uk-UA" dirty="0"/>
              <a:t>щелепи</a:t>
            </a:r>
            <a:r>
              <a:rPr sz="2400" b="0" dirty="0">
                <a:solidFill>
                  <a:srgbClr val="FFFF00"/>
                </a:solidFill>
              </a:rPr>
              <a:t> </a:t>
            </a:r>
            <a:r>
              <a:rPr sz="2400" b="0" dirty="0">
                <a:solidFill>
                  <a:srgbClr val="FFFFFF"/>
                </a:solidFill>
              </a:rPr>
              <a:t>- </a:t>
            </a:r>
            <a:r>
              <a:rPr lang="uk-UA" sz="2000" dirty="0"/>
              <a:t>гостре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sz="2000" b="0" dirty="0" err="1">
                <a:solidFill>
                  <a:srgbClr val="FFFFFF"/>
                </a:solidFill>
              </a:rPr>
              <a:t>гн</a:t>
            </a:r>
            <a:r>
              <a:rPr lang="uk-UA" sz="2000" b="0" dirty="0" err="1">
                <a:solidFill>
                  <a:srgbClr val="FFFFFF"/>
                </a:solidFill>
              </a:rPr>
              <a:t>ійне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lang="uk-UA" sz="2000" b="0" dirty="0">
                <a:solidFill>
                  <a:srgbClr val="FFFFFF"/>
                </a:solidFill>
              </a:rPr>
              <a:t>запалення 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lang="uk-UA" sz="2000" b="0" dirty="0">
                <a:solidFill>
                  <a:srgbClr val="FFFFFF"/>
                </a:solidFill>
              </a:rPr>
              <a:t>окістя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sz="2000" b="0" dirty="0" err="1">
                <a:solidFill>
                  <a:srgbClr val="FFFFFF"/>
                </a:solidFill>
              </a:rPr>
              <a:t>альвеолярного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lang="uk-UA" sz="2000" dirty="0"/>
              <a:t>відростка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lang="uk-UA" sz="2000" b="0" dirty="0">
                <a:solidFill>
                  <a:srgbClr val="FFFFFF"/>
                </a:solidFill>
              </a:rPr>
              <a:t>або</a:t>
            </a:r>
            <a:r>
              <a:rPr sz="2000" b="0" dirty="0">
                <a:solidFill>
                  <a:srgbClr val="FFFFFF"/>
                </a:solidFill>
              </a:rPr>
              <a:t> т</a:t>
            </a:r>
            <a:r>
              <a:rPr lang="uk-UA" sz="2000" b="0" dirty="0">
                <a:solidFill>
                  <a:srgbClr val="FFFFFF"/>
                </a:solidFill>
              </a:rPr>
              <a:t>і</a:t>
            </a:r>
            <a:r>
              <a:rPr sz="2000" b="0" dirty="0" err="1">
                <a:solidFill>
                  <a:srgbClr val="FFFFFF"/>
                </a:solidFill>
              </a:rPr>
              <a:t>ла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lang="uk-UA" sz="2000" b="0" dirty="0">
                <a:solidFill>
                  <a:srgbClr val="FFFFFF"/>
                </a:solidFill>
              </a:rPr>
              <a:t>щелепи</a:t>
            </a:r>
            <a:r>
              <a:rPr sz="2000" b="0" dirty="0">
                <a:solidFill>
                  <a:srgbClr val="FFFFFF"/>
                </a:solidFill>
              </a:rPr>
              <a:t>, </a:t>
            </a:r>
            <a:r>
              <a:rPr sz="2000" b="0" dirty="0" err="1">
                <a:solidFill>
                  <a:srgbClr val="FFFFFF"/>
                </a:solidFill>
              </a:rPr>
              <a:t>при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lang="uk-UA" sz="2000" dirty="0"/>
              <a:t>якому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sz="2000" b="0" dirty="0" err="1">
                <a:solidFill>
                  <a:srgbClr val="FFFFFF"/>
                </a:solidFill>
              </a:rPr>
              <a:t>зона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sz="2000" b="0" dirty="0" err="1">
                <a:solidFill>
                  <a:srgbClr val="FFFFFF"/>
                </a:solidFill>
              </a:rPr>
              <a:t>перви</a:t>
            </a:r>
            <a:r>
              <a:rPr lang="uk-UA" sz="2000" b="0" dirty="0">
                <a:solidFill>
                  <a:srgbClr val="FFFFFF"/>
                </a:solidFill>
              </a:rPr>
              <a:t>н</a:t>
            </a:r>
            <a:r>
              <a:rPr sz="2000" b="0" dirty="0" err="1">
                <a:solidFill>
                  <a:srgbClr val="FFFFFF"/>
                </a:solidFill>
              </a:rPr>
              <a:t>ного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lang="uk-UA" sz="2000" b="0" dirty="0">
                <a:solidFill>
                  <a:srgbClr val="FFFFFF"/>
                </a:solidFill>
              </a:rPr>
              <a:t>запалення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lang="uk-UA" sz="2000" b="0" dirty="0">
                <a:solidFill>
                  <a:srgbClr val="FFFFFF"/>
                </a:solidFill>
              </a:rPr>
              <a:t>обмежена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lang="uk-UA" sz="2000" b="0" dirty="0">
                <a:solidFill>
                  <a:srgbClr val="FFFFFF"/>
                </a:solidFill>
              </a:rPr>
              <a:t>границями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sz="2000" b="0" dirty="0" err="1">
                <a:solidFill>
                  <a:srgbClr val="FFFFFF"/>
                </a:solidFill>
              </a:rPr>
              <a:t>пародонта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sz="2000" b="0" dirty="0" err="1">
                <a:solidFill>
                  <a:srgbClr val="FFFFFF"/>
                </a:solidFill>
              </a:rPr>
              <a:t>зуба</a:t>
            </a:r>
            <a:r>
              <a:rPr sz="2000" b="0" dirty="0">
                <a:solidFill>
                  <a:srgbClr val="FFFFFF"/>
                </a:solidFill>
              </a:rPr>
              <a:t>.</a:t>
            </a:r>
            <a:endParaRPr sz="2000" dirty="0"/>
          </a:p>
          <a:p>
            <a:pPr>
              <a:buSzTx/>
              <a:buFont typeface="Wingdings"/>
              <a:buNone/>
              <a:defRPr sz="2000"/>
            </a:pPr>
            <a:endParaRPr sz="2000" dirty="0"/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rPr dirty="0" err="1"/>
              <a:t>Ча</a:t>
            </a:r>
            <a:r>
              <a:rPr lang="uk-UA" dirty="0" err="1"/>
              <a:t>стіше</a:t>
            </a:r>
            <a:r>
              <a:rPr dirty="0"/>
              <a:t> </a:t>
            </a:r>
            <a:r>
              <a:rPr dirty="0" err="1"/>
              <a:t>процес</a:t>
            </a:r>
            <a:r>
              <a:rPr dirty="0"/>
              <a:t> р</a:t>
            </a:r>
            <a:r>
              <a:rPr lang="uk-UA" dirty="0"/>
              <a:t>о</a:t>
            </a:r>
            <a:r>
              <a:rPr dirty="0" err="1"/>
              <a:t>звива</a:t>
            </a:r>
            <a:r>
              <a:rPr lang="uk-UA" dirty="0"/>
              <a:t>є</a:t>
            </a:r>
            <a:r>
              <a:rPr dirty="0"/>
              <a:t>т</a:t>
            </a:r>
            <a:r>
              <a:rPr lang="uk-UA" dirty="0"/>
              <a:t>ь</a:t>
            </a:r>
            <a:r>
              <a:rPr dirty="0" err="1"/>
              <a:t>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нижн</a:t>
            </a:r>
            <a:r>
              <a:rPr lang="uk-UA" dirty="0"/>
              <a:t>і</a:t>
            </a:r>
            <a:r>
              <a:rPr dirty="0"/>
              <a:t>й </a:t>
            </a:r>
            <a:r>
              <a:rPr lang="uk-UA" dirty="0"/>
              <a:t>щелепі</a:t>
            </a:r>
            <a:r>
              <a:rPr dirty="0"/>
              <a:t> </a:t>
            </a:r>
            <a:r>
              <a:rPr lang="uk-UA" dirty="0"/>
              <a:t>та</a:t>
            </a:r>
            <a:r>
              <a:rPr dirty="0"/>
              <a:t> </a:t>
            </a:r>
            <a:r>
              <a:rPr lang="uk-UA" dirty="0"/>
              <a:t>джерелом розвитку</a:t>
            </a:r>
            <a:r>
              <a:rPr dirty="0"/>
              <a:t> </a:t>
            </a:r>
            <a:r>
              <a:rPr lang="uk-UA" dirty="0"/>
              <a:t>г</a:t>
            </a:r>
            <a:r>
              <a:rPr dirty="0" err="1"/>
              <a:t>острого</a:t>
            </a:r>
            <a:r>
              <a:rPr dirty="0"/>
              <a:t> </a:t>
            </a:r>
            <a:r>
              <a:rPr dirty="0" err="1"/>
              <a:t>гн</a:t>
            </a:r>
            <a:r>
              <a:rPr lang="uk-UA" dirty="0"/>
              <a:t>і</a:t>
            </a:r>
            <a:r>
              <a:rPr dirty="0" err="1"/>
              <a:t>йного</a:t>
            </a:r>
            <a:r>
              <a:rPr dirty="0"/>
              <a:t>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остит</a:t>
            </a:r>
            <a:r>
              <a:rPr lang="uk-UA" dirty="0"/>
              <a:t>у</a:t>
            </a:r>
            <a:r>
              <a:rPr dirty="0"/>
              <a:t> </a:t>
            </a:r>
            <a:r>
              <a:rPr dirty="0" err="1"/>
              <a:t>ча</a:t>
            </a:r>
            <a:r>
              <a:rPr lang="uk-UA" dirty="0"/>
              <a:t>сто</a:t>
            </a:r>
            <a:r>
              <a:rPr dirty="0"/>
              <a:t> </a:t>
            </a:r>
            <a:r>
              <a:rPr lang="uk-UA" dirty="0"/>
              <a:t>є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пер</a:t>
            </a:r>
            <a:r>
              <a:rPr lang="uk-UA" dirty="0" err="1">
                <a:solidFill>
                  <a:srgbClr val="FFFF00"/>
                </a:solidFill>
              </a:rPr>
              <a:t>ші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lang="uk-UA" dirty="0">
                <a:solidFill>
                  <a:srgbClr val="FFFF00"/>
                </a:solidFill>
              </a:rPr>
              <a:t>великі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кор</a:t>
            </a:r>
            <a:r>
              <a:rPr lang="uk-UA" dirty="0" err="1">
                <a:solidFill>
                  <a:srgbClr val="FFFF00"/>
                </a:solidFill>
              </a:rPr>
              <a:t>інні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зуб</a:t>
            </a:r>
            <a:r>
              <a:rPr lang="uk-UA" dirty="0">
                <a:solidFill>
                  <a:srgbClr val="FFFF00"/>
                </a:solidFill>
              </a:rPr>
              <a:t>и</a:t>
            </a:r>
            <a:r>
              <a:rPr dirty="0">
                <a:solidFill>
                  <a:srgbClr val="FFFF00"/>
                </a:solidFill>
              </a:rPr>
              <a:t>, </a:t>
            </a:r>
            <a:r>
              <a:rPr dirty="0" err="1">
                <a:solidFill>
                  <a:srgbClr val="FFFF00"/>
                </a:solidFill>
              </a:rPr>
              <a:t>зуб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мудрост</a:t>
            </a:r>
            <a:r>
              <a:rPr lang="uk-UA" dirty="0">
                <a:solidFill>
                  <a:srgbClr val="FFFF00"/>
                </a:solidFill>
              </a:rPr>
              <a:t>і</a:t>
            </a:r>
            <a:r>
              <a:rPr dirty="0">
                <a:solidFill>
                  <a:srgbClr val="99FF66"/>
                </a:solidFill>
              </a:rPr>
              <a:t>.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верхн</a:t>
            </a:r>
            <a:r>
              <a:rPr lang="uk-UA" dirty="0"/>
              <a:t>і</a:t>
            </a:r>
            <a:r>
              <a:rPr dirty="0"/>
              <a:t>й </a:t>
            </a:r>
            <a:r>
              <a:rPr lang="uk-UA" dirty="0"/>
              <a:t>щелепі</a:t>
            </a:r>
            <a:r>
              <a:rPr dirty="0"/>
              <a:t> -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пер</a:t>
            </a:r>
            <a:r>
              <a:rPr lang="uk-UA" dirty="0" err="1">
                <a:solidFill>
                  <a:srgbClr val="FFFF00"/>
                </a:solidFill>
              </a:rPr>
              <a:t>ші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lang="uk-UA" dirty="0">
                <a:solidFill>
                  <a:srgbClr val="FFFF00"/>
                </a:solidFill>
              </a:rPr>
              <a:t>великі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кор</a:t>
            </a:r>
            <a:r>
              <a:rPr lang="uk-UA" dirty="0" err="1">
                <a:solidFill>
                  <a:srgbClr val="FFFF00"/>
                </a:solidFill>
              </a:rPr>
              <a:t>інні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зуб</a:t>
            </a:r>
            <a:r>
              <a:rPr lang="uk-UA" dirty="0">
                <a:solidFill>
                  <a:srgbClr val="FFFF00"/>
                </a:solidFill>
              </a:rPr>
              <a:t>и</a:t>
            </a:r>
            <a:r>
              <a:rPr dirty="0">
                <a:solidFill>
                  <a:srgbClr val="FFFF00"/>
                </a:solidFill>
              </a:rPr>
              <a:t>, </a:t>
            </a:r>
            <a:r>
              <a:rPr dirty="0" err="1">
                <a:solidFill>
                  <a:srgbClr val="FFFF00"/>
                </a:solidFill>
              </a:rPr>
              <a:t>пер</a:t>
            </a:r>
            <a:r>
              <a:rPr lang="uk-UA" dirty="0" err="1">
                <a:solidFill>
                  <a:srgbClr val="FFFF00"/>
                </a:solidFill>
              </a:rPr>
              <a:t>ші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мал</a:t>
            </a:r>
            <a:r>
              <a:rPr lang="uk-UA" dirty="0">
                <a:solidFill>
                  <a:srgbClr val="FFFF00"/>
                </a:solidFill>
              </a:rPr>
              <a:t>і</a:t>
            </a:r>
            <a:r>
              <a:rPr dirty="0">
                <a:solidFill>
                  <a:srgbClr val="FFFF00"/>
                </a:solidFill>
              </a:rPr>
              <a:t> </a:t>
            </a:r>
            <a:r>
              <a:rPr dirty="0" err="1">
                <a:solidFill>
                  <a:srgbClr val="FFFF00"/>
                </a:solidFill>
              </a:rPr>
              <a:t>кор</a:t>
            </a:r>
            <a:r>
              <a:rPr lang="uk-UA" dirty="0">
                <a:solidFill>
                  <a:srgbClr val="FFFF00"/>
                </a:solidFill>
              </a:rPr>
              <a:t>і</a:t>
            </a:r>
            <a:r>
              <a:rPr dirty="0">
                <a:solidFill>
                  <a:srgbClr val="FFFF00"/>
                </a:solidFill>
              </a:rPr>
              <a:t>н</a:t>
            </a:r>
            <a:r>
              <a:rPr lang="uk-UA" dirty="0">
                <a:solidFill>
                  <a:srgbClr val="FFFF00"/>
                </a:solidFill>
              </a:rPr>
              <a:t>ні</a:t>
            </a:r>
            <a:r>
              <a:rPr dirty="0">
                <a:solidFill>
                  <a:srgbClr val="FFFF00"/>
                </a:solidFill>
              </a:rPr>
              <a:t>.</a:t>
            </a:r>
          </a:p>
          <a:p>
            <a:pPr>
              <a:buSzTx/>
              <a:buFont typeface="Wingdings"/>
              <a:buNone/>
              <a:defRPr sz="2000" u="sng"/>
            </a:pPr>
            <a:endParaRPr dirty="0">
              <a:solidFill>
                <a:srgbClr val="FFFF00"/>
              </a:solidFill>
            </a:endParaRPr>
          </a:p>
          <a:p>
            <a:pPr>
              <a:spcBef>
                <a:spcPts val="400"/>
              </a:spcBef>
              <a:buSzTx/>
              <a:buFont typeface="Wingdings"/>
              <a:buNone/>
              <a:defRPr sz="2000" u="sng"/>
            </a:pPr>
            <a:r>
              <a:rPr lang="uk-UA" dirty="0"/>
              <a:t>Е</a:t>
            </a:r>
            <a:r>
              <a:rPr dirty="0"/>
              <a:t>т</a:t>
            </a:r>
            <a:r>
              <a:rPr lang="uk-UA" dirty="0"/>
              <a:t>і</a:t>
            </a:r>
            <a:r>
              <a:rPr dirty="0" err="1"/>
              <a:t>олог</a:t>
            </a:r>
            <a:r>
              <a:rPr lang="uk-UA" dirty="0"/>
              <a:t>і</a:t>
            </a:r>
            <a:r>
              <a:rPr dirty="0"/>
              <a:t>я:</a:t>
            </a:r>
            <a:r>
              <a:rPr u="none" dirty="0"/>
              <a:t> </a:t>
            </a:r>
            <a:r>
              <a:rPr lang="uk-UA" dirty="0"/>
              <a:t>змішана</a:t>
            </a:r>
            <a:r>
              <a:rPr u="none" dirty="0"/>
              <a:t> м</a:t>
            </a:r>
            <a:r>
              <a:rPr lang="uk-UA" u="none" dirty="0"/>
              <a:t>і</a:t>
            </a:r>
            <a:r>
              <a:rPr u="none" dirty="0" err="1"/>
              <a:t>крофлора</a:t>
            </a:r>
            <a:r>
              <a:rPr u="none" dirty="0"/>
              <a:t> - </a:t>
            </a:r>
            <a:r>
              <a:rPr u="none" dirty="0" err="1"/>
              <a:t>стрептококи</a:t>
            </a:r>
            <a:r>
              <a:rPr u="none" dirty="0"/>
              <a:t>,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rPr dirty="0" err="1"/>
              <a:t>стафилококи</a:t>
            </a:r>
            <a:r>
              <a:rPr dirty="0"/>
              <a:t> р</a:t>
            </a:r>
            <a:r>
              <a:rPr lang="uk-UA" dirty="0" err="1"/>
              <a:t>ізних</a:t>
            </a:r>
            <a:r>
              <a:rPr dirty="0"/>
              <a:t> </a:t>
            </a:r>
            <a:r>
              <a:rPr dirty="0" err="1"/>
              <a:t>вид</a:t>
            </a:r>
            <a:r>
              <a:rPr lang="uk-UA" dirty="0"/>
              <a:t>і</a:t>
            </a:r>
            <a:r>
              <a:rPr dirty="0"/>
              <a:t>в, </a:t>
            </a:r>
            <a:r>
              <a:rPr dirty="0" err="1"/>
              <a:t>Грам</a:t>
            </a:r>
            <a:r>
              <a:rPr dirty="0"/>
              <a:t>+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rPr lang="uk-UA" dirty="0"/>
              <a:t>та</a:t>
            </a:r>
            <a:r>
              <a:rPr dirty="0"/>
              <a:t> </a:t>
            </a:r>
            <a:r>
              <a:rPr dirty="0" err="1"/>
              <a:t>Грам</a:t>
            </a:r>
            <a:r>
              <a:rPr dirty="0"/>
              <a:t>- </a:t>
            </a:r>
            <a:r>
              <a:rPr dirty="0" err="1"/>
              <a:t>палочки</a:t>
            </a:r>
            <a:r>
              <a:rPr dirty="0"/>
              <a:t>, р</a:t>
            </a:r>
            <a:r>
              <a:rPr lang="uk-UA" dirty="0" err="1"/>
              <a:t>ідше</a:t>
            </a:r>
            <a:r>
              <a:rPr dirty="0"/>
              <a:t> - </a:t>
            </a:r>
            <a:r>
              <a:rPr dirty="0" err="1"/>
              <a:t>гнил</a:t>
            </a:r>
            <a:r>
              <a:rPr lang="uk-UA" dirty="0"/>
              <a:t>і</a:t>
            </a:r>
            <a:r>
              <a:rPr dirty="0" err="1"/>
              <a:t>сн</a:t>
            </a:r>
            <a:r>
              <a:rPr lang="uk-UA" dirty="0"/>
              <a:t>і</a:t>
            </a:r>
            <a:r>
              <a:rPr dirty="0"/>
              <a:t> </a:t>
            </a:r>
            <a:r>
              <a:rPr dirty="0" err="1"/>
              <a:t>бактер</a:t>
            </a:r>
            <a:r>
              <a:rPr lang="uk-UA" dirty="0" err="1"/>
              <a:t>ії</a:t>
            </a:r>
            <a:r>
              <a:rPr dirty="0"/>
              <a:t>.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rPr lang="uk-UA" dirty="0"/>
              <a:t>Загальні </a:t>
            </a:r>
            <a:r>
              <a:rPr dirty="0"/>
              <a:t> </a:t>
            </a:r>
            <a:r>
              <a:rPr dirty="0" err="1"/>
              <a:t>не</a:t>
            </a:r>
            <a:r>
              <a:rPr lang="uk-UA" dirty="0"/>
              <a:t>сприятливі</a:t>
            </a:r>
            <a:r>
              <a:rPr dirty="0"/>
              <a:t> </a:t>
            </a:r>
            <a:r>
              <a:rPr dirty="0" err="1"/>
              <a:t>фактор</a:t>
            </a:r>
            <a:r>
              <a:rPr lang="uk-UA" dirty="0"/>
              <a:t>и</a:t>
            </a:r>
            <a:r>
              <a:rPr dirty="0"/>
              <a:t>: </a:t>
            </a:r>
            <a:r>
              <a:rPr dirty="0" err="1"/>
              <a:t>ох</a:t>
            </a:r>
            <a:r>
              <a:rPr lang="uk-UA" dirty="0" err="1"/>
              <a:t>олодження</a:t>
            </a:r>
            <a:r>
              <a:rPr dirty="0"/>
              <a:t>,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rPr dirty="0"/>
              <a:t>п</a:t>
            </a:r>
            <a:r>
              <a:rPr lang="uk-UA" dirty="0" err="1"/>
              <a:t>еревтома</a:t>
            </a:r>
            <a:r>
              <a:rPr dirty="0"/>
              <a:t>, </a:t>
            </a:r>
            <a:r>
              <a:rPr dirty="0" err="1"/>
              <a:t>стрес</a:t>
            </a:r>
            <a:r>
              <a:rPr lang="uk-UA" dirty="0"/>
              <a:t>и</a:t>
            </a:r>
            <a:r>
              <a:rPr dirty="0"/>
              <a:t>.</a:t>
            </a:r>
          </a:p>
        </p:txBody>
      </p:sp>
      <p:pic>
        <p:nvPicPr>
          <p:cNvPr id="182" name="периостит ч-б" descr="периостит ч-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87" y="3860800"/>
            <a:ext cx="2447926" cy="2520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Острый одонтогенный периостит"/>
          <p:cNvSpPr txBox="1">
            <a:spLocks noGrp="1"/>
          </p:cNvSpPr>
          <p:nvPr>
            <p:ph type="title" idx="4294967295"/>
          </p:nvPr>
        </p:nvSpPr>
        <p:spPr>
          <a:xfrm>
            <a:off x="304799" y="116632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uk-UA" dirty="0"/>
              <a:t>Го</a:t>
            </a:r>
            <a:r>
              <a:rPr dirty="0" err="1"/>
              <a:t>стр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одонтогенн</a:t>
            </a:r>
            <a:r>
              <a:rPr lang="uk-UA" dirty="0"/>
              <a:t>и</a:t>
            </a:r>
            <a:r>
              <a:rPr dirty="0"/>
              <a:t>й </a:t>
            </a:r>
            <a:r>
              <a:rPr dirty="0" err="1"/>
              <a:t>пер</a:t>
            </a:r>
            <a:r>
              <a:rPr lang="uk-UA" dirty="0"/>
              <a:t>і</a:t>
            </a:r>
            <a:r>
              <a:rPr dirty="0" err="1"/>
              <a:t>остит</a:t>
            </a:r>
            <a:endParaRPr dirty="0"/>
          </a:p>
        </p:txBody>
      </p:sp>
      <p:sp>
        <p:nvSpPr>
          <p:cNvPr id="185" name="Патологическая анатомия:…"/>
          <p:cNvSpPr txBox="1">
            <a:spLocks noGrp="1"/>
          </p:cNvSpPr>
          <p:nvPr>
            <p:ph type="body" idx="4294967295"/>
          </p:nvPr>
        </p:nvSpPr>
        <p:spPr>
          <a:xfrm>
            <a:off x="152399" y="1124744"/>
            <a:ext cx="8839201" cy="518512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FFFF00"/>
                </a:solidFill>
              </a:defRPr>
            </a:pPr>
            <a:r>
              <a:rPr dirty="0" err="1"/>
              <a:t>Патолог</a:t>
            </a:r>
            <a:r>
              <a:rPr lang="uk-UA" dirty="0" err="1"/>
              <a:t>ічна</a:t>
            </a:r>
            <a:r>
              <a:rPr dirty="0"/>
              <a:t> </a:t>
            </a:r>
            <a:r>
              <a:rPr dirty="0" err="1"/>
              <a:t>анатом</a:t>
            </a:r>
            <a:r>
              <a:rPr lang="uk-UA" dirty="0"/>
              <a:t>і</a:t>
            </a:r>
            <a:r>
              <a:rPr dirty="0"/>
              <a:t>я: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99FF66"/>
                </a:solidFill>
              </a:defRPr>
            </a:pPr>
            <a:r>
              <a:rPr dirty="0"/>
              <a:t>в </a:t>
            </a:r>
            <a:r>
              <a:rPr lang="uk-UA" dirty="0"/>
              <a:t>окісті</a:t>
            </a:r>
            <a:r>
              <a:rPr dirty="0"/>
              <a:t> </a:t>
            </a:r>
            <a:r>
              <a:rPr dirty="0" err="1">
                <a:solidFill>
                  <a:srgbClr val="99CCFF"/>
                </a:solidFill>
              </a:rPr>
              <a:t>макроск</a:t>
            </a:r>
            <a:r>
              <a:rPr lang="uk-UA" dirty="0" err="1">
                <a:solidFill>
                  <a:srgbClr val="99CCFF"/>
                </a:solidFill>
              </a:rPr>
              <a:t>опічно</a:t>
            </a:r>
            <a:r>
              <a:rPr lang="uk-UA" dirty="0">
                <a:solidFill>
                  <a:srgbClr val="99CCFF"/>
                </a:solidFill>
              </a:rPr>
              <a:t> спостерігається</a:t>
            </a:r>
            <a:r>
              <a:rPr dirty="0"/>
              <a:t> </a:t>
            </a:r>
            <a:r>
              <a:rPr lang="uk-UA" dirty="0"/>
              <a:t>потовщення</a:t>
            </a:r>
            <a:r>
              <a:rPr dirty="0"/>
              <a:t> в</a:t>
            </a:r>
            <a:r>
              <a:rPr lang="uk-UA" dirty="0"/>
              <a:t>наслідок набряку</a:t>
            </a:r>
            <a:r>
              <a:rPr dirty="0"/>
              <a:t>, </a:t>
            </a:r>
            <a:r>
              <a:rPr dirty="0" err="1"/>
              <a:t>разволокнен</a:t>
            </a:r>
            <a:r>
              <a:rPr lang="uk-UA" dirty="0"/>
              <a:t>ня</a:t>
            </a:r>
            <a:r>
              <a:rPr dirty="0"/>
              <a:t> </a:t>
            </a:r>
            <a:r>
              <a:rPr lang="uk-UA" dirty="0"/>
              <a:t>та</a:t>
            </a:r>
            <a:r>
              <a:rPr dirty="0"/>
              <a:t> </a:t>
            </a:r>
            <a:r>
              <a:rPr dirty="0" err="1"/>
              <a:t>частичн</a:t>
            </a:r>
            <a:r>
              <a:rPr lang="uk-UA" dirty="0"/>
              <a:t>е</a:t>
            </a:r>
            <a:r>
              <a:rPr dirty="0"/>
              <a:t> </a:t>
            </a:r>
            <a:r>
              <a:rPr lang="uk-UA" dirty="0"/>
              <a:t>відшарування</a:t>
            </a:r>
            <a:r>
              <a:rPr dirty="0"/>
              <a:t> </a:t>
            </a:r>
            <a:r>
              <a:rPr lang="uk-UA" dirty="0"/>
              <a:t>від</a:t>
            </a:r>
            <a:r>
              <a:rPr dirty="0"/>
              <a:t> п</a:t>
            </a:r>
            <a:r>
              <a:rPr lang="uk-UA" dirty="0" err="1"/>
              <a:t>ідлігаючої</a:t>
            </a:r>
            <a:r>
              <a:rPr dirty="0"/>
              <a:t> к</a:t>
            </a:r>
            <a:r>
              <a:rPr lang="uk-UA" dirty="0" err="1"/>
              <a:t>істки</a:t>
            </a:r>
            <a:r>
              <a:rPr dirty="0"/>
              <a:t>. </a:t>
            </a:r>
            <a:r>
              <a:rPr dirty="0">
                <a:solidFill>
                  <a:srgbClr val="99CCFF"/>
                </a:solidFill>
              </a:rPr>
              <a:t>М</a:t>
            </a:r>
            <a:r>
              <a:rPr lang="uk-UA" dirty="0">
                <a:solidFill>
                  <a:srgbClr val="99CCFF"/>
                </a:solidFill>
              </a:rPr>
              <a:t>і</a:t>
            </a:r>
            <a:r>
              <a:rPr dirty="0" err="1">
                <a:solidFill>
                  <a:srgbClr val="99CCFF"/>
                </a:solidFill>
              </a:rPr>
              <a:t>кроско</a:t>
            </a:r>
            <a:r>
              <a:rPr lang="uk-UA" dirty="0" err="1">
                <a:solidFill>
                  <a:srgbClr val="99CCFF"/>
                </a:solidFill>
              </a:rPr>
              <a:t>пічно</a:t>
            </a:r>
            <a:r>
              <a:rPr dirty="0">
                <a:solidFill>
                  <a:srgbClr val="99CCFF"/>
                </a:solidFill>
              </a:rPr>
              <a:t> </a:t>
            </a:r>
            <a:r>
              <a:rPr lang="uk-UA" dirty="0">
                <a:solidFill>
                  <a:srgbClr val="99CCFF"/>
                </a:solidFill>
              </a:rPr>
              <a:t>в</a:t>
            </a:r>
            <a:r>
              <a:rPr dirty="0" err="1"/>
              <a:t>она</a:t>
            </a:r>
            <a:r>
              <a:rPr dirty="0"/>
              <a:t> </a:t>
            </a:r>
            <a:r>
              <a:rPr lang="uk-UA" dirty="0"/>
              <a:t>та</a:t>
            </a:r>
            <a:r>
              <a:rPr dirty="0"/>
              <a:t> </a:t>
            </a:r>
            <a:r>
              <a:rPr lang="uk-UA" dirty="0" err="1"/>
              <a:t>підлігаючі</a:t>
            </a:r>
            <a:r>
              <a:rPr dirty="0"/>
              <a:t> м</a:t>
            </a:r>
            <a:r>
              <a:rPr lang="uk-UA" dirty="0"/>
              <a:t>‘які</a:t>
            </a:r>
            <a:r>
              <a:rPr dirty="0"/>
              <a:t> </a:t>
            </a:r>
            <a:r>
              <a:rPr dirty="0" err="1"/>
              <a:t>ткани</a:t>
            </a:r>
            <a:r>
              <a:rPr lang="uk-UA" dirty="0" err="1"/>
              <a:t>ни</a:t>
            </a:r>
            <a:r>
              <a:rPr dirty="0"/>
              <a:t> </a:t>
            </a:r>
            <a:r>
              <a:rPr lang="uk-UA" dirty="0"/>
              <a:t>і</a:t>
            </a:r>
            <a:r>
              <a:rPr dirty="0" err="1"/>
              <a:t>нфильтр</a:t>
            </a:r>
            <a:r>
              <a:rPr lang="uk-UA" dirty="0" err="1"/>
              <a:t>овані</a:t>
            </a:r>
            <a:r>
              <a:rPr dirty="0"/>
              <a:t> </a:t>
            </a:r>
            <a:r>
              <a:rPr dirty="0" err="1"/>
              <a:t>лейкоцитами</a:t>
            </a:r>
            <a:r>
              <a:rPr dirty="0"/>
              <a:t>, с</a:t>
            </a:r>
            <a:r>
              <a:rPr lang="uk-UA" dirty="0" err="1"/>
              <a:t>удини</a:t>
            </a:r>
            <a:r>
              <a:rPr dirty="0"/>
              <a:t> </a:t>
            </a:r>
            <a:r>
              <a:rPr dirty="0" err="1"/>
              <a:t>полнокр</a:t>
            </a:r>
            <a:r>
              <a:rPr lang="uk-UA" dirty="0"/>
              <a:t>і</a:t>
            </a:r>
            <a:r>
              <a:rPr dirty="0" err="1"/>
              <a:t>вн</a:t>
            </a:r>
            <a:r>
              <a:rPr lang="uk-UA" dirty="0"/>
              <a:t>и</a:t>
            </a:r>
            <a:r>
              <a:rPr dirty="0"/>
              <a:t>, </a:t>
            </a:r>
            <a:r>
              <a:rPr lang="uk-UA" dirty="0"/>
              <a:t>є</a:t>
            </a:r>
            <a:r>
              <a:rPr dirty="0"/>
              <a:t> </a:t>
            </a:r>
            <a:r>
              <a:rPr dirty="0" err="1"/>
              <a:t>стаз</a:t>
            </a:r>
            <a:r>
              <a:rPr lang="uk-UA" dirty="0"/>
              <a:t>и</a:t>
            </a:r>
            <a:r>
              <a:rPr dirty="0"/>
              <a:t> </a:t>
            </a:r>
            <a:r>
              <a:rPr lang="uk-UA" dirty="0"/>
              <a:t>та</a:t>
            </a:r>
            <a:r>
              <a:rPr dirty="0"/>
              <a:t> </a:t>
            </a:r>
            <a:r>
              <a:rPr lang="uk-UA" dirty="0"/>
              <a:t>ділянки</a:t>
            </a:r>
            <a:r>
              <a:rPr dirty="0"/>
              <a:t> </a:t>
            </a:r>
            <a:r>
              <a:rPr dirty="0" err="1"/>
              <a:t>крово</a:t>
            </a:r>
            <a:r>
              <a:rPr lang="uk-UA" dirty="0"/>
              <a:t>виливів</a:t>
            </a:r>
            <a:r>
              <a:rPr dirty="0"/>
              <a:t> в о</a:t>
            </a:r>
            <a:r>
              <a:rPr lang="uk-UA" dirty="0" err="1"/>
              <a:t>кремих</a:t>
            </a:r>
            <a:r>
              <a:rPr dirty="0"/>
              <a:t> м</a:t>
            </a:r>
            <a:r>
              <a:rPr lang="uk-UA" dirty="0" err="1"/>
              <a:t>ісцях</a:t>
            </a:r>
            <a:r>
              <a:rPr dirty="0"/>
              <a:t>.</a:t>
            </a:r>
          </a:p>
          <a:p>
            <a:pPr algn="ctr">
              <a:buSzTx/>
              <a:buFont typeface="Wingdings"/>
              <a:buNone/>
              <a:defRPr sz="2400" b="1">
                <a:solidFill>
                  <a:srgbClr val="FFFF00"/>
                </a:solidFill>
              </a:defRPr>
            </a:pPr>
            <a:endParaRPr dirty="0"/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FFFF00"/>
                </a:solidFill>
              </a:defRPr>
            </a:pPr>
            <a:r>
              <a:rPr lang="uk-UA" dirty="0"/>
              <a:t>Результати </a:t>
            </a:r>
            <a:r>
              <a:rPr dirty="0"/>
              <a:t>: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dirty="0"/>
              <a:t> </a:t>
            </a:r>
            <a:r>
              <a:rPr lang="uk-UA" dirty="0"/>
              <a:t>Своєчасне </a:t>
            </a:r>
            <a:r>
              <a:rPr dirty="0"/>
              <a:t> </a:t>
            </a:r>
            <a:r>
              <a:rPr lang="uk-UA" dirty="0"/>
              <a:t>лікування</a:t>
            </a:r>
            <a:r>
              <a:rPr dirty="0"/>
              <a:t> </a:t>
            </a:r>
            <a:r>
              <a:rPr dirty="0" err="1"/>
              <a:t>за</a:t>
            </a:r>
            <a:r>
              <a:rPr lang="uk-UA" dirty="0" err="1"/>
              <a:t>кінчується</a:t>
            </a:r>
            <a:r>
              <a:rPr dirty="0"/>
              <a:t> в</a:t>
            </a:r>
            <a:r>
              <a:rPr lang="uk-UA" dirty="0" err="1"/>
              <a:t>идужуванням</a:t>
            </a:r>
            <a:r>
              <a:rPr dirty="0"/>
              <a:t>.</a:t>
            </a:r>
            <a:r>
              <a:rPr dirty="0">
                <a:solidFill>
                  <a:srgbClr val="99FF66"/>
                </a:solidFill>
              </a:rPr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прогрес</a:t>
            </a:r>
            <a:r>
              <a:rPr lang="uk-UA" dirty="0" err="1"/>
              <a:t>ивуванні</a:t>
            </a:r>
            <a:r>
              <a:rPr dirty="0"/>
              <a:t> </a:t>
            </a:r>
            <a:r>
              <a:rPr lang="uk-UA" dirty="0"/>
              <a:t>хвороби</a:t>
            </a:r>
            <a:r>
              <a:rPr dirty="0"/>
              <a:t> </a:t>
            </a:r>
            <a:r>
              <a:rPr lang="uk-UA" dirty="0"/>
              <a:t>можливий</a:t>
            </a:r>
            <a:r>
              <a:rPr dirty="0"/>
              <a:t> р</a:t>
            </a:r>
            <a:r>
              <a:rPr lang="uk-UA" dirty="0" err="1"/>
              <a:t>озвиток</a:t>
            </a:r>
            <a:r>
              <a:rPr dirty="0"/>
              <a:t> </a:t>
            </a:r>
            <a:r>
              <a:rPr lang="uk-UA" dirty="0"/>
              <a:t>г</a:t>
            </a:r>
            <a:r>
              <a:rPr dirty="0" err="1"/>
              <a:t>острого</a:t>
            </a:r>
            <a:r>
              <a:rPr dirty="0"/>
              <a:t> </a:t>
            </a:r>
            <a:r>
              <a:rPr dirty="0" err="1"/>
              <a:t>остеом</a:t>
            </a:r>
            <a:r>
              <a:rPr lang="uk-UA" dirty="0" err="1"/>
              <a:t>ієліту</a:t>
            </a:r>
            <a:r>
              <a:rPr dirty="0"/>
              <a:t> </a:t>
            </a:r>
            <a:r>
              <a:rPr lang="uk-UA" dirty="0"/>
              <a:t>щелеп</a:t>
            </a:r>
            <a:r>
              <a:rPr dirty="0"/>
              <a:t>, </a:t>
            </a:r>
            <a:r>
              <a:rPr dirty="0" err="1"/>
              <a:t>абсцес</a:t>
            </a:r>
            <a:r>
              <a:rPr lang="uk-UA" dirty="0"/>
              <a:t>у</a:t>
            </a:r>
            <a:r>
              <a:rPr dirty="0"/>
              <a:t>, </a:t>
            </a:r>
            <a:r>
              <a:rPr dirty="0" err="1"/>
              <a:t>флегмон</a:t>
            </a:r>
            <a:r>
              <a:rPr lang="uk-UA" dirty="0"/>
              <a:t>и</a:t>
            </a:r>
            <a:r>
              <a:rPr dirty="0"/>
              <a:t> </a:t>
            </a:r>
            <a:r>
              <a:rPr lang="uk-UA" dirty="0" err="1"/>
              <a:t>навколощелепних</a:t>
            </a:r>
            <a:r>
              <a:rPr dirty="0"/>
              <a:t> м</a:t>
            </a:r>
            <a:r>
              <a:rPr lang="uk-UA" dirty="0"/>
              <a:t>‘я</a:t>
            </a:r>
            <a:r>
              <a:rPr dirty="0" err="1"/>
              <a:t>ких</a:t>
            </a:r>
            <a:r>
              <a:rPr dirty="0"/>
              <a:t> </a:t>
            </a:r>
            <a:r>
              <a:rPr dirty="0" err="1"/>
              <a:t>ткан</a:t>
            </a:r>
            <a:r>
              <a:rPr lang="uk-UA" dirty="0" err="1"/>
              <a:t>ин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Хронічний одонтогенний періостит -"/>
          <p:cNvSpPr txBox="1">
            <a:spLocks noGrp="1"/>
          </p:cNvSpPr>
          <p:nvPr>
            <p:ph type="title" idx="4294967295"/>
          </p:nvPr>
        </p:nvSpPr>
        <p:spPr>
          <a:xfrm>
            <a:off x="304800" y="204932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FFFF00"/>
                </a:solidFill>
              </a:defRPr>
            </a:lvl1pPr>
          </a:lstStyle>
          <a:p>
            <a:r>
              <a:rPr dirty="0" err="1"/>
              <a:t>Хронічний</a:t>
            </a:r>
            <a:r>
              <a:rPr dirty="0"/>
              <a:t> </a:t>
            </a:r>
            <a:r>
              <a:rPr dirty="0" err="1"/>
              <a:t>одонтогенний</a:t>
            </a:r>
            <a:r>
              <a:rPr dirty="0"/>
              <a:t> </a:t>
            </a:r>
            <a:r>
              <a:rPr dirty="0" err="1"/>
              <a:t>періостит</a:t>
            </a:r>
            <a:r>
              <a:rPr dirty="0"/>
              <a:t> -</a:t>
            </a:r>
          </a:p>
        </p:txBody>
      </p:sp>
      <p:sp>
        <p:nvSpPr>
          <p:cNvPr id="188" name="зустрічається рідко, частіше розвивається в нижній щелепі і відрізняється місцевої гіпергіческой запальною реакцією. Спостерігається у хворих з первинними або вторинними імунодефіцитом.…"/>
          <p:cNvSpPr txBox="1">
            <a:spLocks noGrp="1"/>
          </p:cNvSpPr>
          <p:nvPr>
            <p:ph type="body" idx="4294967295"/>
          </p:nvPr>
        </p:nvSpPr>
        <p:spPr>
          <a:xfrm>
            <a:off x="143508" y="1124744"/>
            <a:ext cx="8856984" cy="534023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dirty="0" err="1"/>
              <a:t>зустрічається</a:t>
            </a:r>
            <a:r>
              <a:rPr dirty="0"/>
              <a:t> </a:t>
            </a:r>
            <a:r>
              <a:rPr dirty="0" err="1"/>
              <a:t>рідко</a:t>
            </a:r>
            <a:r>
              <a:rPr dirty="0"/>
              <a:t>, </a:t>
            </a:r>
            <a:r>
              <a:rPr dirty="0" err="1"/>
              <a:t>частіше</a:t>
            </a:r>
            <a:r>
              <a:rPr dirty="0"/>
              <a:t> </a:t>
            </a:r>
            <a:r>
              <a:rPr dirty="0" err="1"/>
              <a:t>розвивається</a:t>
            </a:r>
            <a:r>
              <a:rPr dirty="0"/>
              <a:t> в </a:t>
            </a:r>
            <a:r>
              <a:rPr dirty="0" err="1"/>
              <a:t>нижній</a:t>
            </a:r>
            <a:r>
              <a:rPr dirty="0"/>
              <a:t> </a:t>
            </a:r>
            <a:r>
              <a:rPr dirty="0" err="1"/>
              <a:t>щелепі</a:t>
            </a:r>
            <a:r>
              <a:rPr dirty="0"/>
              <a:t> і </a:t>
            </a:r>
            <a:r>
              <a:rPr dirty="0" err="1"/>
              <a:t>відрізняється</a:t>
            </a:r>
            <a:r>
              <a:rPr dirty="0"/>
              <a:t> </a:t>
            </a:r>
            <a:r>
              <a:rPr dirty="0" err="1"/>
              <a:t>місцево</a:t>
            </a:r>
            <a:r>
              <a:rPr lang="uk-UA" dirty="0"/>
              <a:t>ю</a:t>
            </a:r>
            <a:r>
              <a:rPr dirty="0"/>
              <a:t> </a:t>
            </a:r>
            <a:r>
              <a:rPr dirty="0" err="1"/>
              <a:t>гіпергіческ</a:t>
            </a:r>
            <a:r>
              <a:rPr lang="uk-UA" dirty="0" err="1"/>
              <a:t>ою</a:t>
            </a:r>
            <a:r>
              <a:rPr dirty="0"/>
              <a:t> </a:t>
            </a:r>
            <a:r>
              <a:rPr dirty="0" err="1"/>
              <a:t>запальною</a:t>
            </a:r>
            <a:r>
              <a:rPr dirty="0"/>
              <a:t> </a:t>
            </a:r>
            <a:r>
              <a:rPr dirty="0" err="1"/>
              <a:t>реакцією</a:t>
            </a:r>
            <a:r>
              <a:rPr dirty="0"/>
              <a:t>. </a:t>
            </a:r>
            <a:r>
              <a:rPr dirty="0" err="1"/>
              <a:t>Спостерігається</a:t>
            </a:r>
            <a:r>
              <a:rPr dirty="0"/>
              <a:t> у </a:t>
            </a:r>
            <a:r>
              <a:rPr dirty="0" err="1"/>
              <a:t>хворих</a:t>
            </a:r>
            <a:r>
              <a:rPr dirty="0"/>
              <a:t> з </a:t>
            </a:r>
            <a:r>
              <a:rPr dirty="0" err="1"/>
              <a:t>первинними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вторинними</a:t>
            </a:r>
            <a:r>
              <a:rPr dirty="0"/>
              <a:t> </a:t>
            </a:r>
            <a:r>
              <a:rPr dirty="0" err="1"/>
              <a:t>імунодефіцитом</a:t>
            </a:r>
            <a:r>
              <a:rPr dirty="0"/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dirty="0"/>
              <a:t> 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B00"/>
                </a:solidFill>
              </a:defRPr>
            </a:pPr>
            <a:r>
              <a:rPr dirty="0" err="1"/>
              <a:t>Патологічна</a:t>
            </a:r>
            <a:r>
              <a:rPr dirty="0"/>
              <a:t> </a:t>
            </a:r>
            <a:r>
              <a:rPr dirty="0" err="1"/>
              <a:t>анатомія</a:t>
            </a:r>
            <a:r>
              <a:rPr dirty="0"/>
              <a:t>: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00F900"/>
                </a:solidFill>
              </a:defRPr>
            </a:pPr>
            <a:r>
              <a:rPr dirty="0" err="1"/>
              <a:t>Розвивається</a:t>
            </a:r>
            <a:r>
              <a:rPr dirty="0"/>
              <a:t> </a:t>
            </a:r>
            <a:r>
              <a:rPr dirty="0" err="1"/>
              <a:t>гіпертрофія</a:t>
            </a:r>
            <a:r>
              <a:rPr dirty="0"/>
              <a:t> </a:t>
            </a:r>
            <a:r>
              <a:rPr dirty="0" err="1"/>
              <a:t>окістя</a:t>
            </a:r>
            <a:r>
              <a:rPr dirty="0"/>
              <a:t> </a:t>
            </a:r>
            <a:r>
              <a:rPr dirty="0" err="1"/>
              <a:t>внаслідок</a:t>
            </a:r>
            <a:r>
              <a:rPr dirty="0"/>
              <a:t> </a:t>
            </a:r>
            <a:r>
              <a:rPr dirty="0" err="1"/>
              <a:t>хронічного</a:t>
            </a:r>
            <a:r>
              <a:rPr dirty="0"/>
              <a:t> </a:t>
            </a:r>
            <a:r>
              <a:rPr dirty="0" err="1"/>
              <a:t>запалення</a:t>
            </a:r>
            <a:r>
              <a:rPr dirty="0"/>
              <a:t> з </a:t>
            </a:r>
            <a:r>
              <a:rPr dirty="0" err="1"/>
              <a:t>вираженим</a:t>
            </a:r>
            <a:r>
              <a:rPr dirty="0"/>
              <a:t> </a:t>
            </a:r>
            <a:r>
              <a:rPr dirty="0" err="1"/>
              <a:t>продуктивним</a:t>
            </a:r>
            <a:r>
              <a:rPr dirty="0"/>
              <a:t> </a:t>
            </a:r>
            <a:r>
              <a:rPr dirty="0" err="1"/>
              <a:t>компонентом</a:t>
            </a:r>
            <a:r>
              <a:rPr dirty="0"/>
              <a:t> </a:t>
            </a:r>
            <a:r>
              <a:rPr dirty="0" err="1"/>
              <a:t>спочатку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рахунок</a:t>
            </a:r>
            <a:r>
              <a:rPr dirty="0"/>
              <a:t> </a:t>
            </a:r>
            <a:r>
              <a:rPr dirty="0" err="1"/>
              <a:t>розростання</a:t>
            </a:r>
            <a:r>
              <a:rPr dirty="0"/>
              <a:t> </a:t>
            </a:r>
            <a:r>
              <a:rPr dirty="0" err="1"/>
              <a:t>сполучної</a:t>
            </a:r>
            <a:r>
              <a:rPr dirty="0"/>
              <a:t> </a:t>
            </a:r>
            <a:r>
              <a:rPr dirty="0" err="1"/>
              <a:t>тканини</a:t>
            </a:r>
            <a:r>
              <a:rPr dirty="0"/>
              <a:t>, а </a:t>
            </a:r>
            <a:r>
              <a:rPr dirty="0" err="1"/>
              <a:t>потім</a:t>
            </a:r>
            <a:r>
              <a:rPr dirty="0"/>
              <a:t> </a:t>
            </a:r>
            <a:r>
              <a:rPr dirty="0" err="1"/>
              <a:t>оссификации</a:t>
            </a:r>
            <a:r>
              <a:rPr dirty="0"/>
              <a:t> </a:t>
            </a:r>
            <a:r>
              <a:rPr dirty="0" err="1"/>
              <a:t>її</a:t>
            </a:r>
            <a:r>
              <a:rPr dirty="0"/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dirty="0"/>
              <a:t> </a:t>
            </a:r>
            <a:endParaRPr dirty="0">
              <a:solidFill>
                <a:srgbClr val="FFFB00"/>
              </a:solidFill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B00"/>
                </a:solidFill>
              </a:defRPr>
            </a:pPr>
            <a:r>
              <a:rPr dirty="0" err="1"/>
              <a:t>прогноз</a:t>
            </a:r>
            <a:r>
              <a:rPr dirty="0"/>
              <a:t>: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dirty="0" err="1"/>
              <a:t>Процес</a:t>
            </a:r>
            <a:r>
              <a:rPr dirty="0"/>
              <a:t> з </a:t>
            </a:r>
            <a:r>
              <a:rPr dirty="0" err="1"/>
              <a:t>окістя</a:t>
            </a:r>
            <a:r>
              <a:rPr dirty="0"/>
              <a:t> </a:t>
            </a:r>
            <a:r>
              <a:rPr dirty="0" err="1"/>
              <a:t>може</a:t>
            </a:r>
            <a:r>
              <a:rPr dirty="0"/>
              <a:t> </a:t>
            </a:r>
            <a:r>
              <a:rPr dirty="0" err="1"/>
              <a:t>переходити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кістку</a:t>
            </a:r>
            <a:r>
              <a:rPr dirty="0"/>
              <a:t> з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dirty="0"/>
              <a:t>р</a:t>
            </a:r>
            <a:r>
              <a:rPr lang="uk-UA" dirty="0" err="1"/>
              <a:t>озвитком</a:t>
            </a:r>
            <a:r>
              <a:rPr dirty="0"/>
              <a:t> </a:t>
            </a:r>
            <a:r>
              <a:rPr dirty="0" err="1">
                <a:solidFill>
                  <a:srgbClr val="FF9300"/>
                </a:solidFill>
              </a:rPr>
              <a:t>хронічного</a:t>
            </a:r>
            <a:r>
              <a:rPr dirty="0">
                <a:solidFill>
                  <a:srgbClr val="FF9300"/>
                </a:solidFill>
              </a:rPr>
              <a:t> </a:t>
            </a:r>
            <a:r>
              <a:rPr dirty="0" err="1">
                <a:solidFill>
                  <a:srgbClr val="FF9300"/>
                </a:solidFill>
              </a:rPr>
              <a:t>гіперпластичного</a:t>
            </a:r>
            <a:r>
              <a:rPr dirty="0">
                <a:solidFill>
                  <a:srgbClr val="FF9300"/>
                </a:solidFill>
              </a:rPr>
              <a:t> </a:t>
            </a:r>
            <a:r>
              <a:rPr dirty="0" err="1">
                <a:solidFill>
                  <a:srgbClr val="FF9300"/>
                </a:solidFill>
              </a:rPr>
              <a:t>остеомієліту</a:t>
            </a:r>
            <a:r>
              <a:rPr dirty="0">
                <a:solidFill>
                  <a:srgbClr val="FF93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Одонтогенний остеоміеліт"/>
          <p:cNvSpPr txBox="1">
            <a:spLocks noGrp="1"/>
          </p:cNvSpPr>
          <p:nvPr>
            <p:ph type="title" idx="4294967295"/>
          </p:nvPr>
        </p:nvSpPr>
        <p:spPr>
          <a:xfrm>
            <a:off x="152399" y="116632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dirty="0" err="1"/>
              <a:t>Одонтогенний</a:t>
            </a:r>
            <a:r>
              <a:rPr dirty="0"/>
              <a:t> </a:t>
            </a:r>
            <a:r>
              <a:rPr dirty="0" err="1"/>
              <a:t>остеоміеліт</a:t>
            </a:r>
            <a:endParaRPr dirty="0"/>
          </a:p>
        </p:txBody>
      </p:sp>
      <p:sp>
        <p:nvSpPr>
          <p:cNvPr id="191" name="інфекційний гнійно-некротичний процес, що розвивається в кістковій тканині щелеп під впливом різних агресивних чинників на тлі попередньої сенсибілізації організму і нейрогуморальних зрушень.…"/>
          <p:cNvSpPr txBox="1">
            <a:spLocks noGrp="1"/>
          </p:cNvSpPr>
          <p:nvPr>
            <p:ph type="body" idx="4294967295"/>
          </p:nvPr>
        </p:nvSpPr>
        <p:spPr>
          <a:xfrm>
            <a:off x="152399" y="908720"/>
            <a:ext cx="8839201" cy="482508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rPr dirty="0" err="1"/>
              <a:t>інфекційний</a:t>
            </a:r>
            <a:r>
              <a:rPr dirty="0"/>
              <a:t> </a:t>
            </a:r>
            <a:r>
              <a:rPr dirty="0" err="1"/>
              <a:t>гнійно-некротичний</a:t>
            </a:r>
            <a:r>
              <a:rPr dirty="0"/>
              <a:t> </a:t>
            </a:r>
            <a:r>
              <a:rPr dirty="0" err="1"/>
              <a:t>процес</a:t>
            </a:r>
            <a:r>
              <a:rPr dirty="0"/>
              <a:t>, </a:t>
            </a:r>
            <a:r>
              <a:rPr dirty="0" err="1"/>
              <a:t>що</a:t>
            </a:r>
            <a:r>
              <a:rPr dirty="0"/>
              <a:t> </a:t>
            </a:r>
            <a:r>
              <a:rPr dirty="0" err="1"/>
              <a:t>розвивається</a:t>
            </a:r>
            <a:r>
              <a:rPr dirty="0"/>
              <a:t> в </a:t>
            </a:r>
            <a:r>
              <a:rPr dirty="0" err="1"/>
              <a:t>кістковій</a:t>
            </a:r>
            <a:r>
              <a:rPr dirty="0"/>
              <a:t> </a:t>
            </a:r>
            <a:r>
              <a:rPr dirty="0" err="1"/>
              <a:t>тканині</a:t>
            </a:r>
            <a:r>
              <a:rPr dirty="0"/>
              <a:t> </a:t>
            </a:r>
            <a:r>
              <a:rPr dirty="0" err="1"/>
              <a:t>щелеп</a:t>
            </a:r>
            <a:r>
              <a:rPr dirty="0"/>
              <a:t> </a:t>
            </a:r>
            <a:r>
              <a:rPr dirty="0" err="1"/>
              <a:t>під</a:t>
            </a:r>
            <a:r>
              <a:rPr dirty="0"/>
              <a:t> </a:t>
            </a:r>
            <a:r>
              <a:rPr dirty="0" err="1"/>
              <a:t>впливом</a:t>
            </a:r>
            <a:r>
              <a:rPr dirty="0"/>
              <a:t> </a:t>
            </a:r>
            <a:r>
              <a:rPr dirty="0" err="1"/>
              <a:t>різних</a:t>
            </a:r>
            <a:r>
              <a:rPr dirty="0"/>
              <a:t> </a:t>
            </a:r>
            <a:r>
              <a:rPr dirty="0" err="1"/>
              <a:t>агресивних</a:t>
            </a:r>
            <a:r>
              <a:rPr dirty="0"/>
              <a:t> </a:t>
            </a:r>
            <a:r>
              <a:rPr dirty="0" err="1"/>
              <a:t>чинників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тлі</a:t>
            </a:r>
            <a:r>
              <a:rPr dirty="0"/>
              <a:t> </a:t>
            </a:r>
            <a:r>
              <a:rPr dirty="0" err="1"/>
              <a:t>попередньої</a:t>
            </a:r>
            <a:r>
              <a:rPr dirty="0"/>
              <a:t> </a:t>
            </a:r>
            <a:r>
              <a:rPr dirty="0" err="1"/>
              <a:t>сенсибілізації</a:t>
            </a:r>
            <a:r>
              <a:rPr dirty="0"/>
              <a:t> </a:t>
            </a:r>
            <a:r>
              <a:rPr dirty="0" err="1"/>
              <a:t>організму</a:t>
            </a:r>
            <a:r>
              <a:rPr dirty="0"/>
              <a:t> і </a:t>
            </a:r>
            <a:r>
              <a:rPr dirty="0" err="1"/>
              <a:t>нейрогуморальних</a:t>
            </a:r>
            <a:r>
              <a:rPr dirty="0"/>
              <a:t> </a:t>
            </a:r>
            <a:r>
              <a:rPr dirty="0" err="1"/>
              <a:t>зрушень</a:t>
            </a:r>
            <a:r>
              <a:rPr dirty="0"/>
              <a:t>. 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/>
            </a:pPr>
            <a:r>
              <a:rPr dirty="0"/>
              <a:t> </a:t>
            </a:r>
            <a:r>
              <a:rPr dirty="0" err="1"/>
              <a:t>Одонтогенний</a:t>
            </a:r>
            <a:r>
              <a:rPr dirty="0"/>
              <a:t> </a:t>
            </a:r>
            <a:r>
              <a:rPr dirty="0" err="1"/>
              <a:t>остеомієліт</a:t>
            </a:r>
            <a:r>
              <a:rPr dirty="0"/>
              <a:t> є </a:t>
            </a:r>
            <a:r>
              <a:rPr dirty="0" err="1"/>
              <a:t>хронічним</a:t>
            </a:r>
            <a:r>
              <a:rPr dirty="0"/>
              <a:t> </a:t>
            </a:r>
            <a:r>
              <a:rPr dirty="0" err="1"/>
              <a:t>процесом</a:t>
            </a:r>
            <a:r>
              <a:rPr dirty="0"/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/>
            </a:pPr>
            <a:r>
              <a:rPr dirty="0"/>
              <a:t> </a:t>
            </a:r>
            <a:r>
              <a:rPr dirty="0" err="1">
                <a:solidFill>
                  <a:srgbClr val="00FDFF"/>
                </a:solidFill>
              </a:rPr>
              <a:t>За</a:t>
            </a:r>
            <a:r>
              <a:rPr dirty="0">
                <a:solidFill>
                  <a:srgbClr val="00FDFF"/>
                </a:solidFill>
              </a:rPr>
              <a:t> </a:t>
            </a:r>
            <a:r>
              <a:rPr dirty="0" err="1">
                <a:solidFill>
                  <a:srgbClr val="00FDFF"/>
                </a:solidFill>
              </a:rPr>
              <a:t>поширеністю</a:t>
            </a:r>
            <a:r>
              <a:rPr dirty="0">
                <a:solidFill>
                  <a:srgbClr val="00FDFF"/>
                </a:solidFill>
              </a:rPr>
              <a:t> </a:t>
            </a:r>
            <a:r>
              <a:rPr dirty="0" err="1">
                <a:solidFill>
                  <a:srgbClr val="00FDFF"/>
                </a:solidFill>
              </a:rPr>
              <a:t>виділяють</a:t>
            </a:r>
            <a:r>
              <a:rPr dirty="0">
                <a:solidFill>
                  <a:srgbClr val="00FDFF"/>
                </a:solidFill>
              </a:rPr>
              <a:t> </a:t>
            </a:r>
            <a:r>
              <a:rPr dirty="0" err="1">
                <a:solidFill>
                  <a:srgbClr val="00FDFF"/>
                </a:solidFill>
              </a:rPr>
              <a:t>обмежений</a:t>
            </a:r>
            <a:r>
              <a:rPr dirty="0">
                <a:solidFill>
                  <a:srgbClr val="00FDFF"/>
                </a:solidFill>
              </a:rPr>
              <a:t> (в </a:t>
            </a:r>
            <a:r>
              <a:rPr dirty="0" err="1">
                <a:solidFill>
                  <a:srgbClr val="00FDFF"/>
                </a:solidFill>
              </a:rPr>
              <a:t>межах</a:t>
            </a:r>
            <a:r>
              <a:rPr dirty="0">
                <a:solidFill>
                  <a:srgbClr val="00FDFF"/>
                </a:solidFill>
              </a:rPr>
              <a:t> 3-4 </a:t>
            </a:r>
            <a:r>
              <a:rPr dirty="0" err="1">
                <a:solidFill>
                  <a:srgbClr val="00FDFF"/>
                </a:solidFill>
              </a:rPr>
              <a:t>зубів</a:t>
            </a:r>
            <a:r>
              <a:rPr dirty="0">
                <a:solidFill>
                  <a:srgbClr val="00FDFF"/>
                </a:solidFill>
              </a:rPr>
              <a:t>), </a:t>
            </a:r>
            <a:r>
              <a:rPr dirty="0" err="1">
                <a:solidFill>
                  <a:srgbClr val="00FDFF"/>
                </a:solidFill>
              </a:rPr>
              <a:t>розлитої</a:t>
            </a:r>
            <a:r>
              <a:rPr dirty="0">
                <a:solidFill>
                  <a:srgbClr val="00FDFF"/>
                </a:solidFill>
              </a:rPr>
              <a:t>, </a:t>
            </a:r>
            <a:r>
              <a:rPr dirty="0" err="1">
                <a:solidFill>
                  <a:srgbClr val="00FDFF"/>
                </a:solidFill>
              </a:rPr>
              <a:t>або</a:t>
            </a:r>
            <a:r>
              <a:rPr dirty="0">
                <a:solidFill>
                  <a:srgbClr val="00FDFF"/>
                </a:solidFill>
              </a:rPr>
              <a:t> </a:t>
            </a:r>
            <a:r>
              <a:rPr dirty="0" err="1">
                <a:solidFill>
                  <a:srgbClr val="00FDFF"/>
                </a:solidFill>
              </a:rPr>
              <a:t>дифузний</a:t>
            </a:r>
            <a:r>
              <a:rPr dirty="0">
                <a:solidFill>
                  <a:srgbClr val="00FDFF"/>
                </a:solidFill>
              </a:rPr>
              <a:t> (</a:t>
            </a:r>
            <a:r>
              <a:rPr dirty="0" err="1">
                <a:solidFill>
                  <a:srgbClr val="00FDFF"/>
                </a:solidFill>
              </a:rPr>
              <a:t>половина</a:t>
            </a:r>
            <a:r>
              <a:rPr dirty="0">
                <a:solidFill>
                  <a:srgbClr val="00FDFF"/>
                </a:solidFill>
              </a:rPr>
              <a:t> </a:t>
            </a:r>
            <a:r>
              <a:rPr dirty="0" err="1">
                <a:solidFill>
                  <a:srgbClr val="00FDFF"/>
                </a:solidFill>
              </a:rPr>
              <a:t>або</a:t>
            </a:r>
            <a:r>
              <a:rPr dirty="0">
                <a:solidFill>
                  <a:srgbClr val="00FDFF"/>
                </a:solidFill>
              </a:rPr>
              <a:t> </a:t>
            </a:r>
            <a:r>
              <a:rPr dirty="0" err="1">
                <a:solidFill>
                  <a:srgbClr val="00FDFF"/>
                </a:solidFill>
              </a:rPr>
              <a:t>вся</a:t>
            </a:r>
            <a:r>
              <a:rPr dirty="0">
                <a:solidFill>
                  <a:srgbClr val="00FDFF"/>
                </a:solidFill>
              </a:rPr>
              <a:t> </a:t>
            </a:r>
            <a:r>
              <a:rPr dirty="0" err="1">
                <a:solidFill>
                  <a:srgbClr val="00FDFF"/>
                </a:solidFill>
              </a:rPr>
              <a:t>щелепа</a:t>
            </a:r>
            <a:r>
              <a:rPr dirty="0">
                <a:solidFill>
                  <a:srgbClr val="00FDFF"/>
                </a:solidFill>
              </a:rPr>
              <a:t>) і </a:t>
            </a:r>
            <a:r>
              <a:rPr dirty="0" err="1">
                <a:solidFill>
                  <a:srgbClr val="00FDFF"/>
                </a:solidFill>
              </a:rPr>
              <a:t>вогнищевий</a:t>
            </a:r>
            <a:r>
              <a:rPr dirty="0">
                <a:solidFill>
                  <a:srgbClr val="00FDFF"/>
                </a:solidFill>
              </a:rPr>
              <a:t> </a:t>
            </a:r>
            <a:r>
              <a:rPr dirty="0" err="1">
                <a:solidFill>
                  <a:srgbClr val="00FDFF"/>
                </a:solidFill>
              </a:rPr>
              <a:t>одонтогенний</a:t>
            </a:r>
            <a:r>
              <a:rPr dirty="0">
                <a:solidFill>
                  <a:srgbClr val="00FDFF"/>
                </a:solidFill>
              </a:rPr>
              <a:t> </a:t>
            </a:r>
            <a:r>
              <a:rPr dirty="0" err="1">
                <a:solidFill>
                  <a:srgbClr val="00FDFF"/>
                </a:solidFill>
              </a:rPr>
              <a:t>остеомієліт</a:t>
            </a:r>
            <a:r>
              <a:rPr dirty="0">
                <a:solidFill>
                  <a:srgbClr val="00FDFF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Одонтогенний остеоміеліт"/>
          <p:cNvSpPr txBox="1">
            <a:spLocks noGrp="1"/>
          </p:cNvSpPr>
          <p:nvPr>
            <p:ph type="title" idx="4294967295"/>
          </p:nvPr>
        </p:nvSpPr>
        <p:spPr>
          <a:xfrm>
            <a:off x="304800" y="195788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dirty="0" err="1"/>
              <a:t>Одонтогенний</a:t>
            </a:r>
            <a:r>
              <a:rPr dirty="0"/>
              <a:t> </a:t>
            </a:r>
            <a:r>
              <a:rPr dirty="0" err="1"/>
              <a:t>остеоміеліт</a:t>
            </a:r>
            <a:endParaRPr dirty="0"/>
          </a:p>
        </p:txBody>
      </p:sp>
      <p:sp>
        <p:nvSpPr>
          <p:cNvPr id="194" name="Патологічна анатомія:…"/>
          <p:cNvSpPr txBox="1">
            <a:spLocks noGrp="1"/>
          </p:cNvSpPr>
          <p:nvPr>
            <p:ph type="body" idx="4294967295"/>
          </p:nvPr>
        </p:nvSpPr>
        <p:spPr>
          <a:xfrm>
            <a:off x="152400" y="908720"/>
            <a:ext cx="8839200" cy="53116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FFFF00"/>
                </a:solidFill>
              </a:defRPr>
            </a:pPr>
            <a:r>
              <a:rPr dirty="0" err="1"/>
              <a:t>Патологічна</a:t>
            </a:r>
            <a:r>
              <a:rPr dirty="0"/>
              <a:t> </a:t>
            </a:r>
            <a:r>
              <a:rPr dirty="0" err="1"/>
              <a:t>анатомія</a:t>
            </a:r>
            <a:r>
              <a:rPr dirty="0"/>
              <a:t>:</a:t>
            </a:r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00F900"/>
                </a:solidFill>
              </a:defRPr>
            </a:pPr>
            <a:r>
              <a:rPr dirty="0"/>
              <a:t>■ у </a:t>
            </a:r>
            <a:r>
              <a:rPr dirty="0" err="1"/>
              <a:t>вогнищі</a:t>
            </a:r>
            <a:r>
              <a:rPr dirty="0"/>
              <a:t> </a:t>
            </a:r>
            <a:r>
              <a:rPr dirty="0" err="1"/>
              <a:t>запалення</a:t>
            </a:r>
            <a:r>
              <a:rPr dirty="0"/>
              <a:t> </a:t>
            </a:r>
            <a:r>
              <a:rPr dirty="0" err="1"/>
              <a:t>швидко</a:t>
            </a:r>
            <a:r>
              <a:rPr dirty="0"/>
              <a:t> </a:t>
            </a:r>
            <a:r>
              <a:rPr dirty="0" err="1"/>
              <a:t>розвивається</a:t>
            </a:r>
            <a:r>
              <a:rPr dirty="0"/>
              <a:t> </a:t>
            </a:r>
            <a:r>
              <a:rPr dirty="0" err="1"/>
              <a:t>резорбція</a:t>
            </a:r>
            <a:r>
              <a:rPr dirty="0"/>
              <a:t> </a:t>
            </a:r>
            <a:r>
              <a:rPr dirty="0" err="1"/>
              <a:t>кісткових</a:t>
            </a:r>
            <a:r>
              <a:rPr dirty="0"/>
              <a:t> </a:t>
            </a:r>
            <a:r>
              <a:rPr dirty="0" err="1"/>
              <a:t>балок</a:t>
            </a:r>
            <a:r>
              <a:rPr dirty="0"/>
              <a:t> з </a:t>
            </a:r>
            <a:r>
              <a:rPr dirty="0" err="1"/>
              <a:t>наступним</a:t>
            </a:r>
            <a:r>
              <a:rPr dirty="0"/>
              <a:t> </a:t>
            </a:r>
            <a:r>
              <a:rPr dirty="0" err="1"/>
              <a:t>некрозом</a:t>
            </a:r>
            <a:r>
              <a:rPr dirty="0"/>
              <a:t>, </a:t>
            </a:r>
            <a:r>
              <a:rPr dirty="0" err="1"/>
              <a:t>порушується</a:t>
            </a:r>
            <a:r>
              <a:rPr dirty="0"/>
              <a:t> </a:t>
            </a:r>
            <a:r>
              <a:rPr dirty="0" err="1"/>
              <a:t>орієнтація</a:t>
            </a:r>
            <a:r>
              <a:rPr dirty="0"/>
              <a:t> </a:t>
            </a:r>
            <a:r>
              <a:rPr dirty="0" err="1"/>
              <a:t>остеонов</a:t>
            </a:r>
            <a:r>
              <a:rPr dirty="0"/>
              <a:t>. В </a:t>
            </a:r>
            <a:r>
              <a:rPr dirty="0" err="1"/>
              <a:t>кістковому</a:t>
            </a:r>
            <a:r>
              <a:rPr dirty="0"/>
              <a:t> </a:t>
            </a:r>
            <a:r>
              <a:rPr dirty="0" err="1"/>
              <a:t>мозку</a:t>
            </a:r>
            <a:r>
              <a:rPr dirty="0"/>
              <a:t> -</a:t>
            </a:r>
            <a:r>
              <a:rPr dirty="0">
                <a:solidFill>
                  <a:srgbClr val="FF9300"/>
                </a:solidFill>
              </a:rPr>
              <a:t> </a:t>
            </a:r>
            <a:r>
              <a:rPr dirty="0" err="1">
                <a:solidFill>
                  <a:srgbClr val="FF9300"/>
                </a:solidFill>
              </a:rPr>
              <a:t>лакуни</a:t>
            </a:r>
            <a:r>
              <a:rPr dirty="0">
                <a:solidFill>
                  <a:srgbClr val="FF9300"/>
                </a:solidFill>
              </a:rPr>
              <a:t>, </a:t>
            </a:r>
            <a:r>
              <a:rPr dirty="0" err="1">
                <a:solidFill>
                  <a:srgbClr val="FF9300"/>
                </a:solidFill>
              </a:rPr>
              <a:t>заповнені</a:t>
            </a:r>
            <a:r>
              <a:rPr dirty="0">
                <a:solidFill>
                  <a:srgbClr val="FF9300"/>
                </a:solidFill>
              </a:rPr>
              <a:t> </a:t>
            </a:r>
            <a:r>
              <a:rPr dirty="0" err="1">
                <a:solidFill>
                  <a:srgbClr val="FF9300"/>
                </a:solidFill>
              </a:rPr>
              <a:t>лейкоцитами</a:t>
            </a:r>
            <a:r>
              <a:rPr dirty="0">
                <a:solidFill>
                  <a:srgbClr val="FF9300"/>
                </a:solidFill>
              </a:rPr>
              <a:t>.</a:t>
            </a:r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00F900"/>
                </a:solidFill>
              </a:defRPr>
            </a:pPr>
            <a:r>
              <a:rPr dirty="0">
                <a:solidFill>
                  <a:srgbClr val="00FDFF"/>
                </a:solidFill>
              </a:rPr>
              <a:t>■ </a:t>
            </a:r>
            <a:r>
              <a:rPr dirty="0" err="1">
                <a:solidFill>
                  <a:srgbClr val="00FDFF"/>
                </a:solidFill>
              </a:rPr>
              <a:t>При</a:t>
            </a:r>
            <a:r>
              <a:rPr dirty="0">
                <a:solidFill>
                  <a:srgbClr val="00FDFF"/>
                </a:solidFill>
              </a:rPr>
              <a:t> </a:t>
            </a:r>
            <a:r>
              <a:rPr dirty="0" err="1">
                <a:solidFill>
                  <a:srgbClr val="00FDFF"/>
                </a:solidFill>
              </a:rPr>
              <a:t>хронічному</a:t>
            </a:r>
            <a:r>
              <a:rPr dirty="0">
                <a:solidFill>
                  <a:srgbClr val="00FDFF"/>
                </a:solidFill>
              </a:rPr>
              <a:t> </a:t>
            </a:r>
            <a:r>
              <a:rPr dirty="0" err="1">
                <a:solidFill>
                  <a:srgbClr val="00FDFF"/>
                </a:solidFill>
              </a:rPr>
              <a:t>перебігу</a:t>
            </a:r>
            <a:r>
              <a:rPr dirty="0">
                <a:solidFill>
                  <a:srgbClr val="00FDFF"/>
                </a:solidFill>
              </a:rPr>
              <a:t> -</a:t>
            </a:r>
            <a:r>
              <a:rPr dirty="0"/>
              <a:t> </a:t>
            </a:r>
            <a:r>
              <a:rPr dirty="0" err="1"/>
              <a:t>відторгнення</a:t>
            </a:r>
            <a:r>
              <a:rPr dirty="0"/>
              <a:t> </a:t>
            </a:r>
            <a:r>
              <a:rPr dirty="0" err="1"/>
              <a:t>загиблої</a:t>
            </a:r>
            <a:r>
              <a:rPr dirty="0"/>
              <a:t> </a:t>
            </a:r>
            <a:r>
              <a:rPr dirty="0" err="1"/>
              <a:t>кісткової</a:t>
            </a:r>
            <a:r>
              <a:rPr dirty="0"/>
              <a:t> </a:t>
            </a:r>
            <a:r>
              <a:rPr dirty="0" err="1"/>
              <a:t>тканини</a:t>
            </a:r>
            <a:r>
              <a:rPr dirty="0"/>
              <a:t> з </a:t>
            </a:r>
            <a:r>
              <a:rPr dirty="0" err="1"/>
              <a:t>утворенням</a:t>
            </a:r>
            <a:r>
              <a:rPr dirty="0"/>
              <a:t> </a:t>
            </a:r>
            <a:r>
              <a:rPr dirty="0" err="1">
                <a:solidFill>
                  <a:srgbClr val="FF9300"/>
                </a:solidFill>
              </a:rPr>
              <a:t>секвестрів</a:t>
            </a:r>
            <a:r>
              <a:rPr dirty="0"/>
              <a:t> з </a:t>
            </a:r>
            <a:r>
              <a:rPr dirty="0" err="1"/>
              <a:t>подальшим</a:t>
            </a:r>
            <a:r>
              <a:rPr dirty="0"/>
              <a:t> </a:t>
            </a:r>
            <a:r>
              <a:rPr dirty="0" err="1"/>
              <a:t>утворенням</a:t>
            </a:r>
            <a:r>
              <a:rPr dirty="0"/>
              <a:t> </a:t>
            </a:r>
            <a:r>
              <a:rPr dirty="0" err="1">
                <a:solidFill>
                  <a:srgbClr val="FF9300"/>
                </a:solidFill>
              </a:rPr>
              <a:t>секвестральной</a:t>
            </a:r>
            <a:r>
              <a:rPr dirty="0">
                <a:solidFill>
                  <a:srgbClr val="FF9300"/>
                </a:solidFill>
              </a:rPr>
              <a:t> </a:t>
            </a:r>
            <a:r>
              <a:rPr dirty="0" err="1">
                <a:solidFill>
                  <a:srgbClr val="FF9300"/>
                </a:solidFill>
              </a:rPr>
              <a:t>коробки</a:t>
            </a:r>
            <a:r>
              <a:rPr dirty="0"/>
              <a:t> з </a:t>
            </a:r>
            <a:r>
              <a:rPr dirty="0" err="1"/>
              <a:t>новоствореної</a:t>
            </a:r>
            <a:r>
              <a:rPr dirty="0"/>
              <a:t> </a:t>
            </a:r>
            <a:r>
              <a:rPr dirty="0" err="1"/>
              <a:t>кісткової</a:t>
            </a:r>
            <a:r>
              <a:rPr dirty="0"/>
              <a:t> </a:t>
            </a:r>
            <a:r>
              <a:rPr dirty="0" err="1"/>
              <a:t>тканини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Одонтогенний остеоміеліт"/>
          <p:cNvSpPr txBox="1">
            <a:spLocks noGrp="1"/>
          </p:cNvSpPr>
          <p:nvPr>
            <p:ph type="title" idx="4294967295"/>
          </p:nvPr>
        </p:nvSpPr>
        <p:spPr>
          <a:xfrm>
            <a:off x="304800" y="116632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dirty="0" err="1"/>
              <a:t>Одонтогенний</a:t>
            </a:r>
            <a:r>
              <a:rPr dirty="0"/>
              <a:t> </a:t>
            </a:r>
            <a:r>
              <a:rPr dirty="0" err="1"/>
              <a:t>остеоміеліт</a:t>
            </a:r>
            <a:endParaRPr dirty="0"/>
          </a:p>
        </p:txBody>
      </p:sp>
      <p:sp>
        <p:nvSpPr>
          <p:cNvPr id="197" name="Кістковий секвестр (стрілка) при хронічному остеомієліті: некротизований фрагмент кістки, оточений гнійним ексудатом зеленуватого кольору і фіброзної секвестральной капсулою сірого кольору"/>
          <p:cNvSpPr txBox="1">
            <a:spLocks noGrp="1"/>
          </p:cNvSpPr>
          <p:nvPr>
            <p:ph type="body" sz="half" idx="4294967295"/>
          </p:nvPr>
        </p:nvSpPr>
        <p:spPr>
          <a:xfrm>
            <a:off x="250825" y="925512"/>
            <a:ext cx="3529013" cy="5672139"/>
          </a:xfrm>
          <a:prstGeom prst="rect">
            <a:avLst/>
          </a:prstGeom>
        </p:spPr>
        <p:txBody>
          <a:bodyPr>
            <a:normAutofit/>
          </a:bodyPr>
          <a:lstStyle>
            <a:lvl1pPr marL="329184" indent="-329184" defTabSz="877823">
              <a:buSzTx/>
              <a:buFont typeface="Wingdings"/>
              <a:buNone/>
              <a:defRPr sz="2688"/>
            </a:lvl1pPr>
          </a:lstStyle>
          <a:p>
            <a:r>
              <a:t>Кістковий секвестр (стрілка) при хронічному остеомієліті: некротизований фрагмент кістки, оточений гнійним ексудатом зеленуватого кольору і фіброзної секвестральной капсулою сірого кольору</a:t>
            </a:r>
          </a:p>
        </p:txBody>
      </p:sp>
      <p:pic>
        <p:nvPicPr>
          <p:cNvPr id="198" name="24-7_Секвестр при остеомиелите" descr="24-7_Секвестр при остеомиелите"/>
          <p:cNvPicPr>
            <a:picLocks noChangeAspect="1"/>
          </p:cNvPicPr>
          <p:nvPr/>
        </p:nvPicPr>
        <p:blipFill>
          <a:blip r:embed="rId2"/>
          <a:srcRect l="1312" t="3289" r="19329" b="2912"/>
          <a:stretch>
            <a:fillRect/>
          </a:stretch>
        </p:blipFill>
        <p:spPr>
          <a:xfrm>
            <a:off x="3990975" y="1052512"/>
            <a:ext cx="4973638" cy="5472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ПАРОДОНТОЛОГіЯ"/>
          <p:cNvSpPr txBox="1">
            <a:spLocks noGrp="1"/>
          </p:cNvSpPr>
          <p:nvPr>
            <p:ph type="body" idx="4294967295"/>
          </p:nvPr>
        </p:nvSpPr>
        <p:spPr>
          <a:xfrm>
            <a:off x="179387" y="925512"/>
            <a:ext cx="8839201" cy="567213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SzTx/>
              <a:buFont typeface="Wingdings"/>
              <a:buNone/>
              <a:defRPr b="1"/>
            </a:pPr>
            <a:endParaRPr/>
          </a:p>
          <a:p>
            <a:pPr algn="ctr">
              <a:buSzTx/>
              <a:buFont typeface="Wingdings"/>
              <a:buNone/>
              <a:defRPr b="1"/>
            </a:pPr>
            <a:endParaRPr/>
          </a:p>
          <a:p>
            <a:pPr algn="ctr">
              <a:buSzTx/>
              <a:buFont typeface="Wingdings"/>
              <a:buNone/>
              <a:defRPr b="1"/>
            </a:pPr>
            <a:endParaRPr/>
          </a:p>
          <a:p>
            <a:pPr algn="ctr">
              <a:spcBef>
                <a:spcPts val="1000"/>
              </a:spcBef>
              <a:buSzTx/>
              <a:buFont typeface="Wingdings"/>
              <a:buNone/>
              <a:defRPr sz="4400" b="1">
                <a:solidFill>
                  <a:srgbClr val="99FF66"/>
                </a:solidFill>
              </a:defRPr>
            </a:pPr>
            <a:r>
              <a:t>ПАРОДОНТОЛОГіЯ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Захворювання пародонта"/>
          <p:cNvSpPr txBox="1">
            <a:spLocks noGrp="1"/>
          </p:cNvSpPr>
          <p:nvPr>
            <p:ph type="title" idx="4294967295"/>
          </p:nvPr>
        </p:nvSpPr>
        <p:spPr>
          <a:xfrm>
            <a:off x="304800" y="222394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dirty="0" err="1"/>
              <a:t>Захворювання</a:t>
            </a:r>
            <a:r>
              <a:rPr dirty="0"/>
              <a:t> </a:t>
            </a:r>
            <a:r>
              <a:rPr dirty="0" err="1"/>
              <a:t>пародонта</a:t>
            </a:r>
            <a:endParaRPr dirty="0"/>
          </a:p>
        </p:txBody>
      </p:sp>
      <p:sp>
        <p:nvSpPr>
          <p:cNvPr id="203" name="Пародонт - комплекс тканин,оточуючих зуб (ясна, кругова зв'язка зуба, кістка альвеоли і періодонт),…"/>
          <p:cNvSpPr txBox="1">
            <a:spLocks noGrp="1"/>
          </p:cNvSpPr>
          <p:nvPr>
            <p:ph type="body" sz="half" idx="4294967295"/>
          </p:nvPr>
        </p:nvSpPr>
        <p:spPr>
          <a:xfrm>
            <a:off x="179387" y="1341437"/>
            <a:ext cx="3671888" cy="52562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SzTx/>
              <a:buFont typeface="Wingdings"/>
              <a:buNone/>
              <a:defRPr b="1">
                <a:solidFill>
                  <a:srgbClr val="FF5FFF"/>
                </a:solidFill>
              </a:defRPr>
            </a:pPr>
            <a:r>
              <a:t>Пародонт </a:t>
            </a:r>
            <a:r>
              <a:rPr>
                <a:solidFill>
                  <a:srgbClr val="FFFF00"/>
                </a:solidFill>
              </a:rPr>
              <a:t>- комплекс тканин,оточуючих зуб (ясна</a:t>
            </a:r>
            <a:r>
              <a:rPr>
                <a:solidFill>
                  <a:srgbClr val="99CCFF"/>
                </a:solidFill>
              </a:rPr>
              <a:t>, кругова зв'язка зуба, кістка альвеоли і періодонт),</a:t>
            </a:r>
          </a:p>
          <a:p>
            <a:pPr algn="ctr">
              <a:buSzTx/>
              <a:buFont typeface="Wingdings"/>
              <a:buNone/>
              <a:defRPr b="1">
                <a:solidFill>
                  <a:srgbClr val="FFFB00"/>
                </a:solidFill>
              </a:defRPr>
            </a:pPr>
            <a:r>
              <a:t>тісно пов'язаних анатомічно</a:t>
            </a:r>
          </a:p>
          <a:p>
            <a:pPr algn="ctr">
              <a:buSzTx/>
              <a:buFont typeface="Wingdings"/>
              <a:buNone/>
              <a:defRPr b="1">
                <a:solidFill>
                  <a:srgbClr val="FFFB00"/>
                </a:solidFill>
              </a:defRPr>
            </a:pPr>
            <a:r>
              <a:t>і функціонально</a:t>
            </a:r>
          </a:p>
        </p:txBody>
      </p:sp>
      <p:pic>
        <p:nvPicPr>
          <p:cNvPr id="204" name="схема зуба" descr="схема зуб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962" y="1484312"/>
            <a:ext cx="4968876" cy="5172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Класифікація за виникненням процесу"/>
          <p:cNvSpPr txBox="1">
            <a:spLocks noGrp="1"/>
          </p:cNvSpPr>
          <p:nvPr>
            <p:ph type="title" idx="4294967295"/>
          </p:nvPr>
        </p:nvSpPr>
        <p:spPr>
          <a:xfrm>
            <a:off x="-1" y="0"/>
            <a:ext cx="9144002" cy="6477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t>Класифікація за виникненням процесу</a:t>
            </a:r>
          </a:p>
        </p:txBody>
      </p:sp>
      <p:sp>
        <p:nvSpPr>
          <p:cNvPr id="46" name="Первинний карієс…"/>
          <p:cNvSpPr txBox="1">
            <a:spLocks noGrp="1"/>
          </p:cNvSpPr>
          <p:nvPr>
            <p:ph type="body" idx="4294967295"/>
          </p:nvPr>
        </p:nvSpPr>
        <p:spPr>
          <a:xfrm>
            <a:off x="179387" y="2349500"/>
            <a:ext cx="8839201" cy="42037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■"/>
              <a:defRPr b="1">
                <a:solidFill>
                  <a:srgbClr val="FFFF00"/>
                </a:solidFill>
              </a:defRPr>
            </a:pPr>
            <a:r>
              <a:t>Первинний карієс </a:t>
            </a:r>
          </a:p>
          <a:p>
            <a:pPr>
              <a:buChar char="■"/>
              <a:defRPr b="1">
                <a:solidFill>
                  <a:srgbClr val="FFFF00"/>
                </a:solidFill>
              </a:defRPr>
            </a:pPr>
            <a:r>
              <a:t>Вторинний (рецидивнй) карієс — </a:t>
            </a:r>
            <a:r>
              <a:rPr>
                <a:solidFill>
                  <a:srgbClr val="99FF66"/>
                </a:solidFill>
              </a:rPr>
              <a:t>карієс раніше запломбованих зубів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Клініко-анатомічна класифікація хвороб пародонта"/>
          <p:cNvSpPr txBox="1">
            <a:spLocks noGrp="1"/>
          </p:cNvSpPr>
          <p:nvPr>
            <p:ph type="title" idx="4294967295"/>
          </p:nvPr>
        </p:nvSpPr>
        <p:spPr>
          <a:xfrm>
            <a:off x="304800" y="188640"/>
            <a:ext cx="8534400" cy="9810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3200"/>
            </a:pPr>
            <a:r>
              <a:rPr dirty="0" err="1"/>
              <a:t>Клініко-анатомічна</a:t>
            </a:r>
            <a:r>
              <a:rPr dirty="0"/>
              <a:t> </a:t>
            </a:r>
            <a:r>
              <a:rPr dirty="0" err="1"/>
              <a:t>класифікація</a:t>
            </a:r>
            <a:r>
              <a:rPr dirty="0"/>
              <a:t> </a:t>
            </a:r>
            <a:r>
              <a:rPr dirty="0" err="1"/>
              <a:t>хвороб</a:t>
            </a:r>
            <a:r>
              <a:rPr dirty="0"/>
              <a:t> </a:t>
            </a:r>
            <a:r>
              <a:rPr dirty="0" err="1"/>
              <a:t>пародонта</a:t>
            </a:r>
            <a:r>
              <a:rPr sz="3600" dirty="0"/>
              <a:t> </a:t>
            </a:r>
          </a:p>
        </p:txBody>
      </p:sp>
      <p:sp>
        <p:nvSpPr>
          <p:cNvPr id="207" name="Гінгівіт - запалення ясен…"/>
          <p:cNvSpPr txBox="1">
            <a:spLocks noGrp="1"/>
          </p:cNvSpPr>
          <p:nvPr>
            <p:ph type="body" idx="4294967295"/>
          </p:nvPr>
        </p:nvSpPr>
        <p:spPr>
          <a:xfrm>
            <a:off x="207937" y="1169715"/>
            <a:ext cx="8728126" cy="504316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■"/>
              <a:defRPr>
                <a:solidFill>
                  <a:srgbClr val="FF5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 err="1"/>
              <a:t>Гінгівіт</a:t>
            </a:r>
            <a:r>
              <a:rPr dirty="0"/>
              <a:t> </a:t>
            </a:r>
            <a:r>
              <a:rPr dirty="0">
                <a:solidFill>
                  <a:srgbClr val="FFFB00"/>
                </a:solidFill>
              </a:rPr>
              <a:t>- </a:t>
            </a:r>
            <a:r>
              <a:rPr dirty="0" err="1">
                <a:solidFill>
                  <a:srgbClr val="FFFB00"/>
                </a:solidFill>
              </a:rPr>
              <a:t>запалення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ясен</a:t>
            </a:r>
            <a:endParaRPr dirty="0">
              <a:solidFill>
                <a:srgbClr val="FFFB00"/>
              </a:solidFill>
            </a:endParaRPr>
          </a:p>
          <a:p>
            <a:pPr>
              <a:buChar char="■"/>
              <a:defRPr>
                <a:solidFill>
                  <a:srgbClr val="FF5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 err="1"/>
              <a:t>Пародонтит</a:t>
            </a:r>
            <a:r>
              <a:rPr dirty="0"/>
              <a:t> </a:t>
            </a:r>
            <a:r>
              <a:rPr dirty="0">
                <a:solidFill>
                  <a:srgbClr val="FFFB00"/>
                </a:solidFill>
              </a:rPr>
              <a:t>-</a:t>
            </a:r>
            <a:r>
              <a:rPr dirty="0"/>
              <a:t> </a:t>
            </a:r>
            <a:r>
              <a:rPr dirty="0" err="1">
                <a:solidFill>
                  <a:srgbClr val="FFFB00"/>
                </a:solidFill>
              </a:rPr>
              <a:t>запалення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тканин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пародонту</a:t>
            </a:r>
            <a:endParaRPr dirty="0">
              <a:solidFill>
                <a:srgbClr val="FFFB00"/>
              </a:solidFill>
            </a:endParaRPr>
          </a:p>
          <a:p>
            <a:pPr>
              <a:buChar char="■"/>
              <a:defRPr>
                <a:solidFill>
                  <a:srgbClr val="FF5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/>
              <a:t> </a:t>
            </a:r>
            <a:r>
              <a:rPr dirty="0" err="1"/>
              <a:t>Пародонтоз</a:t>
            </a:r>
            <a:r>
              <a:rPr dirty="0"/>
              <a:t> </a:t>
            </a:r>
            <a:r>
              <a:rPr dirty="0">
                <a:solidFill>
                  <a:srgbClr val="FFFB00"/>
                </a:solidFill>
              </a:rPr>
              <a:t>- </a:t>
            </a:r>
            <a:r>
              <a:rPr dirty="0" err="1">
                <a:solidFill>
                  <a:srgbClr val="FFFB00"/>
                </a:solidFill>
              </a:rPr>
              <a:t>дистрофічне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ураження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пародонту</a:t>
            </a:r>
            <a:endParaRPr dirty="0">
              <a:solidFill>
                <a:srgbClr val="FFFB00"/>
              </a:solidFill>
            </a:endParaRPr>
          </a:p>
          <a:p>
            <a:pPr>
              <a:buChar char="■"/>
              <a:defRPr>
                <a:solidFill>
                  <a:srgbClr val="FF5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 err="1"/>
              <a:t>Паротонтоліз</a:t>
            </a:r>
            <a:r>
              <a:rPr dirty="0"/>
              <a:t> </a:t>
            </a:r>
            <a:r>
              <a:rPr dirty="0">
                <a:solidFill>
                  <a:srgbClr val="FFFB00"/>
                </a:solidFill>
              </a:rPr>
              <a:t>- </a:t>
            </a:r>
            <a:r>
              <a:rPr dirty="0" err="1">
                <a:solidFill>
                  <a:srgbClr val="FFFB00"/>
                </a:solidFill>
              </a:rPr>
              <a:t>ідіопатичні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захворювання</a:t>
            </a:r>
            <a:r>
              <a:rPr dirty="0">
                <a:solidFill>
                  <a:srgbClr val="FFFB00"/>
                </a:solidFill>
              </a:rPr>
              <a:t> з </a:t>
            </a:r>
            <a:r>
              <a:rPr dirty="0" err="1">
                <a:solidFill>
                  <a:srgbClr val="FFFB00"/>
                </a:solidFill>
              </a:rPr>
              <a:t>прогресуючим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лізисом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тканин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пародонта</a:t>
            </a:r>
            <a:r>
              <a:rPr dirty="0">
                <a:solidFill>
                  <a:srgbClr val="FFFB00"/>
                </a:solidFill>
              </a:rPr>
              <a:t> (</a:t>
            </a:r>
            <a:r>
              <a:rPr dirty="0" err="1">
                <a:solidFill>
                  <a:srgbClr val="FFFB00"/>
                </a:solidFill>
              </a:rPr>
              <a:t>синдром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Папійона-Лефевра</a:t>
            </a:r>
            <a:r>
              <a:rPr dirty="0">
                <a:solidFill>
                  <a:srgbClr val="FFFB00"/>
                </a:solidFill>
              </a:rPr>
              <a:t>, Х-</a:t>
            </a:r>
            <a:r>
              <a:rPr dirty="0" err="1">
                <a:solidFill>
                  <a:srgbClr val="FFFB00"/>
                </a:solidFill>
              </a:rPr>
              <a:t>гистиоцитоз</a:t>
            </a:r>
            <a:r>
              <a:rPr dirty="0">
                <a:solidFill>
                  <a:srgbClr val="FFFB00"/>
                </a:solidFill>
              </a:rPr>
              <a:t>, </a:t>
            </a:r>
            <a:r>
              <a:rPr dirty="0" err="1">
                <a:solidFill>
                  <a:srgbClr val="FFFB00"/>
                </a:solidFill>
              </a:rPr>
              <a:t>акаталазія</a:t>
            </a:r>
            <a:r>
              <a:rPr dirty="0">
                <a:solidFill>
                  <a:srgbClr val="FFFB00"/>
                </a:solidFill>
              </a:rPr>
              <a:t>, </a:t>
            </a:r>
            <a:r>
              <a:rPr dirty="0" err="1">
                <a:solidFill>
                  <a:srgbClr val="FFFB00"/>
                </a:solidFill>
              </a:rPr>
              <a:t>нейтропенія</a:t>
            </a:r>
            <a:r>
              <a:rPr dirty="0">
                <a:solidFill>
                  <a:srgbClr val="FFFB00"/>
                </a:solidFill>
              </a:rPr>
              <a:t>, </a:t>
            </a:r>
            <a:r>
              <a:rPr dirty="0" err="1">
                <a:solidFill>
                  <a:srgbClr val="FFFB00"/>
                </a:solidFill>
              </a:rPr>
              <a:t>агаммаглобулинемия</a:t>
            </a:r>
            <a:r>
              <a:rPr dirty="0">
                <a:solidFill>
                  <a:srgbClr val="FFFB00"/>
                </a:solidFill>
              </a:rPr>
              <a:t> і </a:t>
            </a:r>
            <a:r>
              <a:rPr dirty="0" err="1">
                <a:solidFill>
                  <a:srgbClr val="FFFB00"/>
                </a:solidFill>
              </a:rPr>
              <a:t>ін</a:t>
            </a:r>
            <a:r>
              <a:rPr dirty="0">
                <a:solidFill>
                  <a:srgbClr val="FFFB00"/>
                </a:solidFill>
              </a:rPr>
              <a:t>.).</a:t>
            </a:r>
          </a:p>
          <a:p>
            <a:pPr>
              <a:buChar char="■"/>
              <a:defRPr>
                <a:solidFill>
                  <a:srgbClr val="FF5FF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 err="1"/>
              <a:t>Пародонтоми</a:t>
            </a:r>
            <a:r>
              <a:rPr dirty="0"/>
              <a:t> </a:t>
            </a:r>
            <a:r>
              <a:rPr dirty="0">
                <a:solidFill>
                  <a:srgbClr val="FFFB00"/>
                </a:solidFill>
              </a:rPr>
              <a:t>- </a:t>
            </a:r>
            <a:r>
              <a:rPr dirty="0" err="1">
                <a:solidFill>
                  <a:srgbClr val="FFFB00"/>
                </a:solidFill>
              </a:rPr>
              <a:t>пухлинні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та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пухлиноподібні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процеси</a:t>
            </a:r>
            <a:r>
              <a:rPr dirty="0">
                <a:solidFill>
                  <a:srgbClr val="FFFB00"/>
                </a:solidFill>
              </a:rPr>
              <a:t> </a:t>
            </a:r>
            <a:r>
              <a:rPr dirty="0" err="1">
                <a:solidFill>
                  <a:srgbClr val="FFFB00"/>
                </a:solidFill>
              </a:rPr>
              <a:t>пародонту</a:t>
            </a:r>
            <a:endParaRPr dirty="0">
              <a:solidFill>
                <a:srgbClr val="FFFB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Гінгівіт -"/>
          <p:cNvSpPr txBox="1">
            <a:spLocks noGrp="1"/>
          </p:cNvSpPr>
          <p:nvPr>
            <p:ph type="title" idx="4294967295"/>
          </p:nvPr>
        </p:nvSpPr>
        <p:spPr>
          <a:xfrm>
            <a:off x="304800" y="0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t>Гінгівіт -</a:t>
            </a:r>
          </a:p>
        </p:txBody>
      </p:sp>
      <p:sp>
        <p:nvSpPr>
          <p:cNvPr id="210" name="запалення слизової оболонки ясен без порушення цілісності зубодесневого з'єднання…"/>
          <p:cNvSpPr txBox="1">
            <a:spLocks noGrp="1"/>
          </p:cNvSpPr>
          <p:nvPr>
            <p:ph type="body" idx="4294967295"/>
          </p:nvPr>
        </p:nvSpPr>
        <p:spPr>
          <a:xfrm>
            <a:off x="179387" y="765175"/>
            <a:ext cx="8839201" cy="58324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FFFF00"/>
                </a:solidFill>
              </a:defRPr>
            </a:pPr>
            <a:r>
              <a:t>запалення слизової оболонки ясен без порушення цілісності зубодесневого з'єднання</a:t>
            </a:r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FFFF00"/>
                </a:solidFill>
              </a:defRPr>
            </a:pPr>
            <a:r>
              <a:t> </a:t>
            </a:r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FFFF00"/>
                </a:solidFill>
              </a:defRPr>
            </a:pPr>
            <a:r>
              <a:rPr>
                <a:solidFill>
                  <a:srgbClr val="00F900"/>
                </a:solidFill>
              </a:rPr>
              <a:t>Ведучий каузальний фактор - мікроорганізми</a:t>
            </a:r>
            <a:r>
              <a:t> </a:t>
            </a:r>
            <a:r>
              <a:rPr>
                <a:solidFill>
                  <a:srgbClr val="00FDFF"/>
                </a:solidFill>
              </a:rPr>
              <a:t>(асоціації стрептококів)</a:t>
            </a:r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FFFF00"/>
                </a:solidFill>
              </a:defRPr>
            </a:pPr>
            <a:r>
              <a:t> </a:t>
            </a:r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>
                <a:solidFill>
                  <a:srgbClr val="FF40FF"/>
                </a:solidFill>
              </a:rPr>
              <a:t>Локальний</a:t>
            </a:r>
            <a:r>
              <a:t> (один або кілька зубів) - в умовах травматичної дії на ясна механічних, фізичних, хімічних чинників</a:t>
            </a:r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>
                <a:solidFill>
                  <a:srgbClr val="FF40FF"/>
                </a:solidFill>
              </a:rPr>
              <a:t>Генералізований</a:t>
            </a:r>
            <a:r>
              <a:t> - в умовах інфекційних, обмінних, ендокринних захворювань.</a:t>
            </a:r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 </a:t>
            </a:r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Гострий</a:t>
            </a:r>
          </a:p>
          <a:p>
            <a:pPr algn="ctr"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 Хронічний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Патоморфологія гінгівіту"/>
          <p:cNvSpPr txBox="1">
            <a:spLocks noGrp="1"/>
          </p:cNvSpPr>
          <p:nvPr>
            <p:ph type="title" idx="4294967295"/>
          </p:nvPr>
        </p:nvSpPr>
        <p:spPr>
          <a:xfrm>
            <a:off x="304800" y="0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t>Патоморфологія гінгівіту</a:t>
            </a:r>
          </a:p>
        </p:txBody>
      </p:sp>
      <p:sp>
        <p:nvSpPr>
          <p:cNvPr id="213" name="Легка форма - вражена тільки міжзубна ясна (сосочок)…"/>
          <p:cNvSpPr txBox="1">
            <a:spLocks noGrp="1"/>
          </p:cNvSpPr>
          <p:nvPr>
            <p:ph type="body" idx="4294967295"/>
          </p:nvPr>
        </p:nvSpPr>
        <p:spPr>
          <a:xfrm>
            <a:off x="179387" y="765175"/>
            <a:ext cx="8839201" cy="5816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99FF66"/>
                </a:solidFill>
              </a:defRPr>
            </a:pPr>
            <a:r>
              <a:t>Легка форма - </a:t>
            </a:r>
            <a:r>
              <a:rPr>
                <a:solidFill>
                  <a:srgbClr val="FFFB00"/>
                </a:solidFill>
              </a:rPr>
              <a:t>вражена тільки міжзубна ясна (сосочок)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99FF66"/>
                </a:solidFill>
              </a:defRPr>
            </a:pPr>
            <a:r>
              <a:t>Важка форма - </a:t>
            </a:r>
            <a:r>
              <a:rPr>
                <a:solidFill>
                  <a:srgbClr val="FFFB00"/>
                </a:solidFill>
              </a:rPr>
              <a:t>вражений не тільки сосочок, а й маргінальна, і альвеолярна частини ясен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FFFB00"/>
                </a:solidFill>
              </a:defRPr>
            </a:pPr>
            <a:r>
              <a:t> 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"/>
              <a:buNone/>
              <a:defRPr sz="2400" b="1"/>
            </a:pPr>
            <a:r>
              <a:rPr>
                <a:solidFill>
                  <a:srgbClr val="FF40FF"/>
                </a:solidFill>
              </a:rPr>
              <a:t>Катаральний -</a:t>
            </a:r>
            <a:r>
              <a:t> гострий / хронічний перебіг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"/>
              <a:buNone/>
              <a:defRPr sz="2400" b="1"/>
            </a:pPr>
            <a:r>
              <a:rPr>
                <a:solidFill>
                  <a:srgbClr val="FF40FF"/>
                </a:solidFill>
              </a:rPr>
              <a:t>Виразковий -</a:t>
            </a:r>
            <a:r>
              <a:t> гострий / хронічний перебіг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"/>
              <a:buNone/>
              <a:defRPr sz="2400" b="1"/>
            </a:pPr>
            <a:r>
              <a:rPr>
                <a:solidFill>
                  <a:srgbClr val="FF40FF"/>
                </a:solidFill>
              </a:rPr>
              <a:t>Гіпертрофічний -</a:t>
            </a:r>
            <a:r>
              <a:t> хронічний перебіг (з'являється після катарального) - масивна інфільтрація ясен лімфоцитами і огрядними клітинами, розростання колагенових волокон, покривного епітелію з гіперкератозом і акантозом.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99FF66"/>
                </a:solidFill>
              </a:defRPr>
            </a:pPr>
            <a:r>
              <a:t> 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Font typeface="Wingdings"/>
              <a:buNone/>
              <a:defRPr sz="2400" b="1">
                <a:solidFill>
                  <a:srgbClr val="FFFB00"/>
                </a:solidFill>
              </a:defRPr>
            </a:pPr>
            <a:r>
              <a:t>Хронічно поточний катаральний, виразковий і гіпертрофічний гінгівіти нерідко є </a:t>
            </a:r>
            <a:r>
              <a:rPr>
                <a:solidFill>
                  <a:srgbClr val="00F900"/>
                </a:solidFill>
              </a:rPr>
              <a:t>предстадіей пародонтиту.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Катаральний гінгівіт"/>
          <p:cNvSpPr txBox="1">
            <a:spLocks noGrp="1"/>
          </p:cNvSpPr>
          <p:nvPr>
            <p:ph type="title" idx="4294967295"/>
          </p:nvPr>
        </p:nvSpPr>
        <p:spPr>
          <a:xfrm>
            <a:off x="304800" y="125412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t>Катаральний гінгівіт</a:t>
            </a:r>
          </a:p>
        </p:txBody>
      </p:sp>
      <p:pic>
        <p:nvPicPr>
          <p:cNvPr id="217" name="gingivitis6" descr="gingivitis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0" y="980728"/>
            <a:ext cx="5041900" cy="3902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Gingivitis3" descr="Gingivitis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3454400"/>
            <a:ext cx="4895850" cy="3278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Виразково-некротичний гінгівіт"/>
          <p:cNvSpPr txBox="1">
            <a:spLocks noGrp="1"/>
          </p:cNvSpPr>
          <p:nvPr>
            <p:ph type="title" idx="4294967295"/>
          </p:nvPr>
        </p:nvSpPr>
        <p:spPr>
          <a:xfrm>
            <a:off x="304800" y="116632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dirty="0" err="1"/>
              <a:t>Виразково-некротичний</a:t>
            </a:r>
            <a:r>
              <a:rPr dirty="0"/>
              <a:t> </a:t>
            </a:r>
            <a:r>
              <a:rPr dirty="0" err="1"/>
              <a:t>гінгівіт</a:t>
            </a:r>
            <a:endParaRPr dirty="0"/>
          </a:p>
        </p:txBody>
      </p:sp>
      <p:pic>
        <p:nvPicPr>
          <p:cNvPr id="222" name="ЯЗВЕННЫЙ ГИНГИВИТ" descr="ЯЗВЕННЫЙ ГИНГИВИТ"/>
          <p:cNvPicPr>
            <a:picLocks noChangeAspect="1"/>
          </p:cNvPicPr>
          <p:nvPr/>
        </p:nvPicPr>
        <p:blipFill>
          <a:blip r:embed="rId2"/>
          <a:srcRect l="1078" t="1251" r="1078"/>
          <a:stretch>
            <a:fillRect/>
          </a:stretch>
        </p:blipFill>
        <p:spPr>
          <a:xfrm>
            <a:off x="179512" y="950213"/>
            <a:ext cx="4556127" cy="396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ЯЗВЕННО-НЕКРОТИЧЕСКИЙ ГИНГИВИТ ВЕНСАНА" descr="ЯЗВЕННО-НЕКРОТИЧЕСКИЙ ГИНГИВИТ ВЕНСАН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099" y="2492896"/>
            <a:ext cx="3905250" cy="4120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Гіпертрофічний гінгівіт"/>
          <p:cNvSpPr txBox="1">
            <a:spLocks noGrp="1"/>
          </p:cNvSpPr>
          <p:nvPr>
            <p:ph type="title" idx="4294967295"/>
          </p:nvPr>
        </p:nvSpPr>
        <p:spPr>
          <a:xfrm>
            <a:off x="304799" y="116632"/>
            <a:ext cx="8534400" cy="62068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dirty="0" err="1"/>
              <a:t>Гіпертрофічний</a:t>
            </a:r>
            <a:r>
              <a:rPr dirty="0"/>
              <a:t> </a:t>
            </a:r>
            <a:r>
              <a:rPr dirty="0" err="1"/>
              <a:t>гінгівіт</a:t>
            </a:r>
            <a:endParaRPr dirty="0"/>
          </a:p>
        </p:txBody>
      </p:sp>
      <p:pic>
        <p:nvPicPr>
          <p:cNvPr id="227" name="ГИПЕРТРОФИЧЕСКИЙ ГИНГИВИТ" descr="ГИПЕРТРОФИЧЕСКИЙ ГИНГИВИ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54" y="836712"/>
            <a:ext cx="7417891" cy="5773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Стоматит -"/>
          <p:cNvSpPr txBox="1">
            <a:spLocks noGrp="1"/>
          </p:cNvSpPr>
          <p:nvPr>
            <p:ph type="title" idx="4294967295"/>
          </p:nvPr>
        </p:nvSpPr>
        <p:spPr>
          <a:xfrm>
            <a:off x="304799" y="278187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dirty="0" err="1"/>
              <a:t>Стоматит</a:t>
            </a:r>
            <a:r>
              <a:rPr dirty="0"/>
              <a:t> -</a:t>
            </a:r>
          </a:p>
        </p:txBody>
      </p:sp>
      <p:sp>
        <p:nvSpPr>
          <p:cNvPr id="230" name="Запальне захворювання слизової оболонки ротової порожнини…"/>
          <p:cNvSpPr txBox="1">
            <a:spLocks noGrp="1"/>
          </p:cNvSpPr>
          <p:nvPr>
            <p:ph type="body" idx="4294967295"/>
          </p:nvPr>
        </p:nvSpPr>
        <p:spPr>
          <a:xfrm>
            <a:off x="152399" y="980728"/>
            <a:ext cx="8839201" cy="518512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SzTx/>
              <a:buFont typeface="Wingdings"/>
              <a:buNone/>
              <a:defRPr b="1">
                <a:solidFill>
                  <a:srgbClr val="FFFF00"/>
                </a:solidFill>
              </a:defRPr>
            </a:pPr>
            <a:r>
              <a:rPr dirty="0" err="1"/>
              <a:t>Запальне</a:t>
            </a:r>
            <a:r>
              <a:rPr dirty="0"/>
              <a:t> </a:t>
            </a:r>
            <a:r>
              <a:rPr dirty="0" err="1"/>
              <a:t>захворювання</a:t>
            </a:r>
            <a:r>
              <a:rPr dirty="0"/>
              <a:t> </a:t>
            </a:r>
            <a:r>
              <a:rPr dirty="0" err="1"/>
              <a:t>слизової</a:t>
            </a:r>
            <a:r>
              <a:rPr dirty="0"/>
              <a:t> </a:t>
            </a:r>
            <a:r>
              <a:rPr dirty="0" err="1"/>
              <a:t>оболонки</a:t>
            </a:r>
            <a:r>
              <a:rPr dirty="0"/>
              <a:t> </a:t>
            </a:r>
            <a:r>
              <a:rPr dirty="0" err="1"/>
              <a:t>ротової</a:t>
            </a:r>
            <a:r>
              <a:rPr dirty="0"/>
              <a:t> </a:t>
            </a:r>
            <a:r>
              <a:rPr dirty="0" err="1"/>
              <a:t>порожнини</a:t>
            </a:r>
            <a:endParaRPr dirty="0"/>
          </a:p>
          <a:p>
            <a:pPr algn="ctr">
              <a:buSzTx/>
              <a:buFont typeface="Wingdings"/>
              <a:buNone/>
              <a:defRPr>
                <a:solidFill>
                  <a:srgbClr val="FFFF00"/>
                </a:solidFill>
              </a:defRPr>
            </a:pPr>
            <a:endParaRPr lang="uk-UA" dirty="0"/>
          </a:p>
          <a:p>
            <a:pPr algn="ctr">
              <a:buSzTx/>
              <a:buFont typeface="Wingdings"/>
              <a:buNone/>
              <a:defRPr>
                <a:solidFill>
                  <a:srgbClr val="FFFF00"/>
                </a:solidFill>
              </a:defRPr>
            </a:pPr>
            <a:r>
              <a:rPr dirty="0" err="1"/>
              <a:t>Провокуючі</a:t>
            </a:r>
            <a:r>
              <a:rPr dirty="0"/>
              <a:t> </a:t>
            </a:r>
            <a:r>
              <a:rPr dirty="0" err="1"/>
              <a:t>фактори</a:t>
            </a:r>
            <a:r>
              <a:rPr dirty="0"/>
              <a:t>:</a:t>
            </a:r>
          </a:p>
          <a:p>
            <a:pPr algn="just">
              <a:buSzTx/>
              <a:buFont typeface="Wingdings"/>
              <a:buNone/>
              <a:defRPr b="1">
                <a:solidFill>
                  <a:srgbClr val="FFFF00"/>
                </a:solidFill>
              </a:defRPr>
            </a:pPr>
            <a:r>
              <a:rPr dirty="0"/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Механічна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термічна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або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хімічна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травма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ослаблення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імунітету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алергічні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чинники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стоматологічні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маніпуляції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некоректне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використання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металів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при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протезуванні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;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недотримання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гігієни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порожнини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рота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яке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призводить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до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зубних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відкладень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і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порушення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балансу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місцевої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мікрофлори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sz="2400" b="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дисбактеріозу</a:t>
            </a:r>
            <a:r>
              <a:rPr sz="2400" b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Клініко-анатомічні форми стоматиту"/>
          <p:cNvSpPr txBox="1">
            <a:spLocks noGrp="1"/>
          </p:cNvSpPr>
          <p:nvPr>
            <p:ph type="title" idx="4294967295"/>
          </p:nvPr>
        </p:nvSpPr>
        <p:spPr>
          <a:xfrm>
            <a:off x="304800" y="216569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dirty="0" err="1"/>
              <a:t>Клініко-анатомічні</a:t>
            </a:r>
            <a:r>
              <a:rPr dirty="0"/>
              <a:t> </a:t>
            </a:r>
            <a:r>
              <a:rPr dirty="0" err="1"/>
              <a:t>форми</a:t>
            </a:r>
            <a:r>
              <a:rPr dirty="0"/>
              <a:t> </a:t>
            </a:r>
            <a:r>
              <a:rPr dirty="0" err="1"/>
              <a:t>стоматиту</a:t>
            </a:r>
            <a:endParaRPr dirty="0"/>
          </a:p>
        </p:txBody>
      </p:sp>
      <p:sp>
        <p:nvSpPr>
          <p:cNvPr id="233" name="Катаральний - найпоширеніша форма, при якій уражається тільки верхній шар слизової оболонки порожнини рота.…"/>
          <p:cNvSpPr txBox="1">
            <a:spLocks noGrp="1"/>
          </p:cNvSpPr>
          <p:nvPr>
            <p:ph type="body" idx="4294967295"/>
          </p:nvPr>
        </p:nvSpPr>
        <p:spPr>
          <a:xfrm>
            <a:off x="152399" y="1052737"/>
            <a:ext cx="8839201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>
                <a:solidFill>
                  <a:srgbClr val="FF5FFF"/>
                </a:solidFill>
              </a:defRPr>
            </a:pPr>
            <a:r>
              <a:rPr dirty="0" err="1"/>
              <a:t>Катаральний</a:t>
            </a:r>
            <a:r>
              <a:rPr dirty="0"/>
              <a:t> - </a:t>
            </a:r>
            <a:r>
              <a:rPr dirty="0" err="1">
                <a:solidFill>
                  <a:srgbClr val="FFFFFF"/>
                </a:solidFill>
              </a:rPr>
              <a:t>найпоширеніша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форма</a:t>
            </a:r>
            <a:r>
              <a:rPr dirty="0">
                <a:solidFill>
                  <a:srgbClr val="FFFFFF"/>
                </a:solidFill>
              </a:rPr>
              <a:t>, </a:t>
            </a:r>
            <a:r>
              <a:rPr dirty="0" err="1">
                <a:solidFill>
                  <a:srgbClr val="FFFFFF"/>
                </a:solidFill>
              </a:rPr>
              <a:t>при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якій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уражається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тільки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верхній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шар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слизової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оболонки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порожнини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рота</a:t>
            </a:r>
            <a:r>
              <a:rPr dirty="0">
                <a:solidFill>
                  <a:srgbClr val="FFFFFF"/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>
                <a:solidFill>
                  <a:srgbClr val="FF5FFF"/>
                </a:solidFill>
              </a:defRPr>
            </a:pPr>
            <a:r>
              <a:rPr dirty="0" err="1"/>
              <a:t>Виразковий</a:t>
            </a:r>
            <a:r>
              <a:rPr dirty="0"/>
              <a:t> </a:t>
            </a:r>
            <a:r>
              <a:rPr dirty="0" err="1">
                <a:solidFill>
                  <a:srgbClr val="FFFFFF"/>
                </a:solidFill>
              </a:rPr>
              <a:t>протікає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важче</a:t>
            </a:r>
            <a:r>
              <a:rPr dirty="0">
                <a:solidFill>
                  <a:srgbClr val="FFFFFF"/>
                </a:solidFill>
              </a:rPr>
              <a:t>, </a:t>
            </a:r>
            <a:r>
              <a:rPr dirty="0" err="1">
                <a:solidFill>
                  <a:srgbClr val="FFFFFF"/>
                </a:solidFill>
              </a:rPr>
              <a:t>ніж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катаральний</a:t>
            </a:r>
            <a:r>
              <a:rPr dirty="0">
                <a:solidFill>
                  <a:srgbClr val="FFFFFF"/>
                </a:solidFill>
              </a:rPr>
              <a:t>. </a:t>
            </a:r>
            <a:r>
              <a:rPr dirty="0" err="1">
                <a:solidFill>
                  <a:srgbClr val="FFFFFF"/>
                </a:solidFill>
              </a:rPr>
              <a:t>Може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виникнути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як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запущена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форма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катарального</a:t>
            </a:r>
            <a:r>
              <a:rPr dirty="0">
                <a:solidFill>
                  <a:srgbClr val="FFFFFF"/>
                </a:solidFill>
              </a:rPr>
              <a:t>, </a:t>
            </a:r>
            <a:r>
              <a:rPr dirty="0" err="1">
                <a:solidFill>
                  <a:srgbClr val="FFFFFF"/>
                </a:solidFill>
              </a:rPr>
              <a:t>так</a:t>
            </a:r>
            <a:r>
              <a:rPr dirty="0">
                <a:solidFill>
                  <a:srgbClr val="FFFFFF"/>
                </a:solidFill>
              </a:rPr>
              <a:t> і </a:t>
            </a:r>
            <a:r>
              <a:rPr dirty="0" err="1">
                <a:solidFill>
                  <a:srgbClr val="FFFFFF"/>
                </a:solidFill>
              </a:rPr>
              <a:t>самостійно</a:t>
            </a:r>
            <a:r>
              <a:rPr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>
                <a:solidFill>
                  <a:srgbClr val="FF5FFF"/>
                </a:solidFill>
              </a:defRPr>
            </a:pPr>
            <a:r>
              <a:rPr dirty="0" err="1"/>
              <a:t>Афтозний</a:t>
            </a:r>
            <a:r>
              <a:rPr dirty="0"/>
              <a:t> </a:t>
            </a:r>
            <a:r>
              <a:rPr dirty="0" err="1">
                <a:solidFill>
                  <a:srgbClr val="FFFFFF"/>
                </a:solidFill>
              </a:rPr>
              <a:t>відзначається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появою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на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слизовій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оболонці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невеликих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виразок</a:t>
            </a:r>
            <a:r>
              <a:rPr dirty="0">
                <a:solidFill>
                  <a:srgbClr val="FFFFFF"/>
                </a:solidFill>
              </a:rPr>
              <a:t> - </a:t>
            </a:r>
            <a:r>
              <a:rPr dirty="0" err="1">
                <a:solidFill>
                  <a:srgbClr val="FFFFFF"/>
                </a:solidFill>
              </a:rPr>
              <a:t>афт</a:t>
            </a:r>
            <a:r>
              <a:rPr dirty="0">
                <a:solidFill>
                  <a:srgbClr val="FFFFFF"/>
                </a:solidFill>
              </a:rPr>
              <a:t>. </a:t>
            </a:r>
            <a:r>
              <a:rPr dirty="0" err="1">
                <a:solidFill>
                  <a:srgbClr val="FFFFFF"/>
                </a:solidFill>
              </a:rPr>
              <a:t>Як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правило</a:t>
            </a:r>
            <a:r>
              <a:rPr dirty="0">
                <a:solidFill>
                  <a:srgbClr val="FFFFFF"/>
                </a:solidFill>
              </a:rPr>
              <a:t>, </a:t>
            </a:r>
            <a:r>
              <a:rPr dirty="0" err="1">
                <a:solidFill>
                  <a:srgbClr val="FFFFFF"/>
                </a:solidFill>
              </a:rPr>
              <a:t>обумовлений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вірусною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інфекцією</a:t>
            </a:r>
            <a:r>
              <a:rPr dirty="0">
                <a:solidFill>
                  <a:srgbClr val="FFFFFF"/>
                </a:solidFill>
              </a:rPr>
              <a:t>, </a:t>
            </a:r>
            <a:r>
              <a:rPr dirty="0" err="1">
                <a:solidFill>
                  <a:srgbClr val="FFFFFF"/>
                </a:solidFill>
              </a:rPr>
              <a:t>алергією</a:t>
            </a:r>
            <a:r>
              <a:rPr dirty="0">
                <a:solidFill>
                  <a:srgbClr val="FFFFFF"/>
                </a:solidFill>
              </a:rPr>
              <a:t>, </a:t>
            </a:r>
            <a:r>
              <a:rPr dirty="0" err="1">
                <a:solidFill>
                  <a:srgbClr val="FFFFFF"/>
                </a:solidFill>
              </a:rPr>
              <a:t>захворюваннями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шлунково-кишкового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 err="1">
                <a:solidFill>
                  <a:srgbClr val="FFFFFF"/>
                </a:solidFill>
              </a:rPr>
              <a:t>тракту</a:t>
            </a:r>
            <a:r>
              <a:rPr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Патоморфологія катарального стоматиту"/>
          <p:cNvSpPr txBox="1">
            <a:spLocks noGrp="1"/>
          </p:cNvSpPr>
          <p:nvPr>
            <p:ph type="title" idx="4294967295"/>
          </p:nvPr>
        </p:nvSpPr>
        <p:spPr>
          <a:xfrm>
            <a:off x="304800" y="150812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sz="3200" dirty="0" err="1"/>
              <a:t>Патоморфологія</a:t>
            </a:r>
            <a:r>
              <a:rPr sz="3200" dirty="0"/>
              <a:t> </a:t>
            </a:r>
            <a:r>
              <a:rPr sz="3200" dirty="0" err="1"/>
              <a:t>катарального</a:t>
            </a:r>
            <a:r>
              <a:rPr sz="3200" dirty="0"/>
              <a:t> </a:t>
            </a:r>
            <a:r>
              <a:rPr sz="3200" dirty="0" err="1"/>
              <a:t>стоматиту</a:t>
            </a:r>
            <a:endParaRPr sz="3200" dirty="0"/>
          </a:p>
        </p:txBody>
      </p:sp>
      <p:sp>
        <p:nvSpPr>
          <p:cNvPr id="236" name="Гіперемія і набряк слизової оболонки порожнини рота…"/>
          <p:cNvSpPr txBox="1">
            <a:spLocks noGrp="1"/>
          </p:cNvSpPr>
          <p:nvPr>
            <p:ph type="body" idx="4294967295"/>
          </p:nvPr>
        </p:nvSpPr>
        <p:spPr>
          <a:xfrm>
            <a:off x="179387" y="692696"/>
            <a:ext cx="8839201" cy="560015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rPr dirty="0" err="1"/>
              <a:t>Гіперемія</a:t>
            </a:r>
            <a:r>
              <a:rPr dirty="0"/>
              <a:t> і </a:t>
            </a:r>
            <a:r>
              <a:rPr dirty="0" err="1"/>
              <a:t>набряк</a:t>
            </a:r>
            <a:r>
              <a:rPr dirty="0"/>
              <a:t> </a:t>
            </a:r>
            <a:r>
              <a:rPr dirty="0" err="1"/>
              <a:t>слизової</a:t>
            </a:r>
            <a:r>
              <a:rPr dirty="0"/>
              <a:t> </a:t>
            </a:r>
            <a:r>
              <a:rPr dirty="0" err="1"/>
              <a:t>оболонки</a:t>
            </a:r>
            <a:r>
              <a:rPr dirty="0"/>
              <a:t> </a:t>
            </a:r>
            <a:r>
              <a:rPr dirty="0" err="1"/>
              <a:t>порожнини</a:t>
            </a:r>
            <a:r>
              <a:rPr dirty="0"/>
              <a:t> </a:t>
            </a:r>
            <a:r>
              <a:rPr dirty="0" err="1"/>
              <a:t>рота</a:t>
            </a:r>
            <a:endParaRPr dirty="0"/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rPr dirty="0" err="1"/>
              <a:t>Можливий</a:t>
            </a:r>
            <a:r>
              <a:rPr dirty="0"/>
              <a:t> </a:t>
            </a:r>
            <a:r>
              <a:rPr dirty="0" err="1"/>
              <a:t>білий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жовтуватий</a:t>
            </a:r>
            <a:r>
              <a:rPr dirty="0"/>
              <a:t> </a:t>
            </a:r>
            <a:r>
              <a:rPr dirty="0" err="1"/>
              <a:t>наліт</a:t>
            </a:r>
            <a:endParaRPr dirty="0"/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rPr dirty="0" err="1"/>
              <a:t>Підвищене</a:t>
            </a:r>
            <a:r>
              <a:rPr dirty="0"/>
              <a:t> </a:t>
            </a:r>
            <a:r>
              <a:rPr dirty="0" err="1"/>
              <a:t>виділення</a:t>
            </a:r>
            <a:r>
              <a:rPr dirty="0"/>
              <a:t> </a:t>
            </a:r>
            <a:r>
              <a:rPr dirty="0" err="1"/>
              <a:t>слини</a:t>
            </a:r>
            <a:endParaRPr dirty="0"/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rPr dirty="0" err="1"/>
              <a:t>Можлива</a:t>
            </a:r>
            <a:r>
              <a:rPr dirty="0"/>
              <a:t> </a:t>
            </a:r>
            <a:r>
              <a:rPr dirty="0" err="1"/>
              <a:t>кровоточивість</a:t>
            </a:r>
            <a:r>
              <a:rPr dirty="0"/>
              <a:t> </a:t>
            </a:r>
            <a:r>
              <a:rPr dirty="0" err="1"/>
              <a:t>ясен</a:t>
            </a:r>
            <a:endParaRPr dirty="0"/>
          </a:p>
        </p:txBody>
      </p:sp>
      <p:pic>
        <p:nvPicPr>
          <p:cNvPr id="237" name="кандидозный стоматит" descr="кандидозный стомати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546094"/>
            <a:ext cx="7198692" cy="4161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Патоморфологія виразкового стоматиту"/>
          <p:cNvSpPr txBox="1">
            <a:spLocks noGrp="1"/>
          </p:cNvSpPr>
          <p:nvPr>
            <p:ph type="title" idx="4294967295"/>
          </p:nvPr>
        </p:nvSpPr>
        <p:spPr>
          <a:xfrm>
            <a:off x="304800" y="173036"/>
            <a:ext cx="8534400" cy="5191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sz="3200" dirty="0" err="1"/>
              <a:t>Патоморфологія</a:t>
            </a:r>
            <a:r>
              <a:rPr sz="3200" dirty="0"/>
              <a:t> </a:t>
            </a:r>
            <a:r>
              <a:rPr sz="3200" dirty="0" err="1"/>
              <a:t>виразкового</a:t>
            </a:r>
            <a:r>
              <a:rPr sz="3200" dirty="0"/>
              <a:t> </a:t>
            </a:r>
            <a:r>
              <a:rPr sz="3200" dirty="0" err="1"/>
              <a:t>стоматиту</a:t>
            </a:r>
            <a:endParaRPr sz="3200" dirty="0"/>
          </a:p>
        </p:txBody>
      </p:sp>
      <p:sp>
        <p:nvSpPr>
          <p:cNvPr id="240" name="Всі ознаки катарального…"/>
          <p:cNvSpPr txBox="1">
            <a:spLocks noGrp="1"/>
          </p:cNvSpPr>
          <p:nvPr>
            <p:ph type="body" idx="4294967295"/>
          </p:nvPr>
        </p:nvSpPr>
        <p:spPr>
          <a:xfrm>
            <a:off x="179387" y="620712"/>
            <a:ext cx="8839201" cy="56721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t>Всі ознаки катарального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t>Великі виразкові дефекти на слизовій оболонці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t>Розвиток реактивного регіонарного лімфаденіту</a:t>
            </a:r>
          </a:p>
        </p:txBody>
      </p:sp>
      <p:pic>
        <p:nvPicPr>
          <p:cNvPr id="241" name="05_stomatit-u-detej-gerpeticheskij" descr="05_stomatit-u-detej-gerpeticheski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3903662"/>
            <a:ext cx="4249738" cy="278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Язвенно-некротический-стоматит-у-ребенка" descr="Язвенно-некротический-стоматит-у-ребенк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" y="2060575"/>
            <a:ext cx="4895851" cy="326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Карієс - Стадія плями (macula cariosa)"/>
          <p:cNvSpPr txBox="1">
            <a:spLocks noGrp="1"/>
          </p:cNvSpPr>
          <p:nvPr>
            <p:ph type="title" idx="4294967295"/>
          </p:nvPr>
        </p:nvSpPr>
        <p:spPr>
          <a:xfrm>
            <a:off x="-1" y="115887"/>
            <a:ext cx="9144002" cy="6477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40663">
              <a:defRPr sz="2916"/>
            </a:pPr>
            <a:r>
              <a:t>Карієс - Стадія плями (macula cariosa)</a:t>
            </a:r>
            <a:r>
              <a:rPr sz="3888"/>
              <a:t> </a:t>
            </a:r>
          </a:p>
        </p:txBody>
      </p:sp>
      <p:sp>
        <p:nvSpPr>
          <p:cNvPr id="49" name="Це рання стадія.…"/>
          <p:cNvSpPr txBox="1">
            <a:spLocks noGrp="1"/>
          </p:cNvSpPr>
          <p:nvPr>
            <p:ph type="body" idx="4294967295"/>
          </p:nvPr>
        </p:nvSpPr>
        <p:spPr>
          <a:xfrm>
            <a:off x="179387" y="1125537"/>
            <a:ext cx="8839201" cy="54276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har char="■"/>
              <a:defRPr sz="2400"/>
            </a:pPr>
            <a:r>
              <a:t>Це рання стадія.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t>Поява білої непрозорої плями </a:t>
            </a:r>
            <a:r>
              <a:rPr>
                <a:solidFill>
                  <a:srgbClr val="FFFFFF"/>
                </a:solidFill>
              </a:rPr>
              <a:t>(«крейдова пляма")</a:t>
            </a:r>
            <a:r>
              <a:t> на фоні блискучої поверхні емалі.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t>Це вогнище дис- и деминералізації у </a:t>
            </a:r>
            <a:r>
              <a:rPr>
                <a:solidFill>
                  <a:srgbClr val="FFFFFF"/>
                </a:solidFill>
              </a:rPr>
              <a:t>підповерхневій </a:t>
            </a:r>
            <a:r>
              <a:t>зоні емалі.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t>Емаль втрачає блиск, потім розм’якшується, проникність ії підвищується. Пляма може пігментуватися. Шари емалі та дентин-емалеве з’єднання не порушені.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Патоморфологія афтозного стоматиту"/>
          <p:cNvSpPr txBox="1">
            <a:spLocks noGrp="1"/>
          </p:cNvSpPr>
          <p:nvPr>
            <p:ph type="title" idx="4294967295"/>
          </p:nvPr>
        </p:nvSpPr>
        <p:spPr>
          <a:xfrm>
            <a:off x="304800" y="188640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sz="3200" dirty="0" err="1"/>
              <a:t>Патоморфологія</a:t>
            </a:r>
            <a:r>
              <a:rPr sz="3200" dirty="0"/>
              <a:t> </a:t>
            </a:r>
            <a:r>
              <a:rPr sz="3200" dirty="0" err="1"/>
              <a:t>афтозного</a:t>
            </a:r>
            <a:r>
              <a:rPr sz="3200" dirty="0"/>
              <a:t> </a:t>
            </a:r>
            <a:r>
              <a:rPr sz="3200" dirty="0" err="1"/>
              <a:t>стоматиту</a:t>
            </a:r>
            <a:endParaRPr sz="3200" dirty="0"/>
          </a:p>
        </p:txBody>
      </p:sp>
      <p:sp>
        <p:nvSpPr>
          <p:cNvPr id="245" name="Всі ознаки катарального…"/>
          <p:cNvSpPr txBox="1">
            <a:spLocks noGrp="1"/>
          </p:cNvSpPr>
          <p:nvPr>
            <p:ph type="body" idx="4294967295"/>
          </p:nvPr>
        </p:nvSpPr>
        <p:spPr>
          <a:xfrm>
            <a:off x="179387" y="925512"/>
            <a:ext cx="8839201" cy="56721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■"/>
              <a:defRPr>
                <a:solidFill>
                  <a:srgbClr val="FFFF00"/>
                </a:solidFill>
              </a:defRPr>
            </a:pPr>
            <a:r>
              <a:rPr dirty="0" err="1"/>
              <a:t>Всі</a:t>
            </a:r>
            <a:r>
              <a:rPr dirty="0"/>
              <a:t> </a:t>
            </a:r>
            <a:r>
              <a:rPr dirty="0" err="1"/>
              <a:t>ознаки</a:t>
            </a:r>
            <a:r>
              <a:rPr dirty="0"/>
              <a:t> </a:t>
            </a:r>
            <a:r>
              <a:rPr dirty="0" err="1"/>
              <a:t>катарального</a:t>
            </a:r>
            <a:endParaRPr dirty="0"/>
          </a:p>
          <a:p>
            <a:pPr>
              <a:buChar char="■"/>
              <a:defRPr>
                <a:solidFill>
                  <a:srgbClr val="FFFF00"/>
                </a:solidFill>
              </a:defRPr>
            </a:pPr>
            <a:r>
              <a:rPr dirty="0"/>
              <a:t> </a:t>
            </a:r>
            <a:r>
              <a:rPr dirty="0" err="1"/>
              <a:t>Множинні</a:t>
            </a:r>
            <a:r>
              <a:rPr dirty="0"/>
              <a:t> </a:t>
            </a:r>
            <a:r>
              <a:rPr dirty="0" err="1"/>
              <a:t>дрібні</a:t>
            </a:r>
            <a:r>
              <a:rPr dirty="0"/>
              <a:t> </a:t>
            </a:r>
            <a:r>
              <a:rPr dirty="0" err="1"/>
              <a:t>дефекти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слизовій</a:t>
            </a:r>
            <a:r>
              <a:rPr dirty="0"/>
              <a:t> </a:t>
            </a:r>
            <a:r>
              <a:rPr dirty="0" err="1"/>
              <a:t>оболонці</a:t>
            </a:r>
            <a:r>
              <a:rPr dirty="0"/>
              <a:t> - </a:t>
            </a:r>
            <a:r>
              <a:rPr dirty="0" err="1"/>
              <a:t>афти</a:t>
            </a:r>
            <a:endParaRPr dirty="0"/>
          </a:p>
          <a:p>
            <a:pPr>
              <a:buChar char="■"/>
              <a:defRPr sz="2600">
                <a:solidFill>
                  <a:srgbClr val="00F900"/>
                </a:solidFill>
              </a:defRPr>
            </a:pPr>
            <a:r>
              <a:rPr dirty="0" err="1"/>
              <a:t>Афти</a:t>
            </a:r>
            <a:r>
              <a:rPr dirty="0"/>
              <a:t> = </a:t>
            </a:r>
            <a:r>
              <a:rPr dirty="0" err="1"/>
              <a:t>виразки</a:t>
            </a:r>
            <a:r>
              <a:rPr dirty="0"/>
              <a:t> </a:t>
            </a:r>
            <a:r>
              <a:rPr dirty="0" err="1"/>
              <a:t>овальної</a:t>
            </a:r>
            <a:r>
              <a:rPr dirty="0"/>
              <a:t> </a:t>
            </a:r>
            <a:r>
              <a:rPr dirty="0" err="1"/>
              <a:t>форми</a:t>
            </a:r>
            <a:r>
              <a:rPr dirty="0"/>
              <a:t> з </a:t>
            </a:r>
            <a:r>
              <a:rPr dirty="0" err="1"/>
              <a:t>чіткими</a:t>
            </a:r>
            <a:r>
              <a:rPr dirty="0"/>
              <a:t> </a:t>
            </a:r>
            <a:r>
              <a:rPr dirty="0" err="1"/>
              <a:t>межами</a:t>
            </a:r>
            <a:r>
              <a:rPr dirty="0"/>
              <a:t> у </a:t>
            </a:r>
            <a:r>
              <a:rPr dirty="0" err="1"/>
              <a:t>вигляді</a:t>
            </a:r>
            <a:r>
              <a:rPr dirty="0"/>
              <a:t> </a:t>
            </a:r>
            <a:r>
              <a:rPr dirty="0" err="1"/>
              <a:t>вузької</a:t>
            </a:r>
            <a:r>
              <a:rPr dirty="0"/>
              <a:t> </a:t>
            </a:r>
            <a:r>
              <a:rPr dirty="0" err="1"/>
              <a:t>червоної</a:t>
            </a:r>
            <a:r>
              <a:rPr dirty="0"/>
              <a:t> </a:t>
            </a:r>
            <a:r>
              <a:rPr dirty="0" err="1"/>
              <a:t>облямівки</a:t>
            </a:r>
            <a:r>
              <a:rPr dirty="0"/>
              <a:t>, </a:t>
            </a:r>
            <a:r>
              <a:rPr dirty="0" err="1"/>
              <a:t>розміром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більше</a:t>
            </a:r>
            <a:r>
              <a:rPr dirty="0"/>
              <a:t> </a:t>
            </a:r>
            <a:r>
              <a:rPr dirty="0" err="1"/>
              <a:t>декількох</a:t>
            </a:r>
            <a:r>
              <a:rPr dirty="0"/>
              <a:t> </a:t>
            </a:r>
            <a:r>
              <a:rPr dirty="0" err="1"/>
              <a:t>міліметрів</a:t>
            </a:r>
            <a:r>
              <a:rPr dirty="0"/>
              <a:t>. У </a:t>
            </a:r>
            <a:r>
              <a:rPr dirty="0" err="1"/>
              <a:t>центрі</a:t>
            </a:r>
            <a:r>
              <a:rPr dirty="0"/>
              <a:t> </a:t>
            </a:r>
            <a:r>
              <a:rPr dirty="0" err="1"/>
              <a:t>дефекту</a:t>
            </a:r>
            <a:r>
              <a:rPr dirty="0"/>
              <a:t> </a:t>
            </a:r>
            <a:r>
              <a:rPr dirty="0" err="1"/>
              <a:t>можна</a:t>
            </a:r>
            <a:r>
              <a:rPr dirty="0"/>
              <a:t> </a:t>
            </a:r>
            <a:r>
              <a:rPr dirty="0" err="1"/>
              <a:t>помітити</a:t>
            </a:r>
            <a:r>
              <a:rPr dirty="0"/>
              <a:t> </a:t>
            </a:r>
            <a:r>
              <a:rPr dirty="0" err="1"/>
              <a:t>сірувато-жовтий</a:t>
            </a:r>
            <a:r>
              <a:rPr dirty="0"/>
              <a:t> </a:t>
            </a:r>
            <a:r>
              <a:rPr dirty="0" err="1"/>
              <a:t>наліт</a:t>
            </a:r>
            <a:r>
              <a:rPr dirty="0"/>
              <a:t>.</a:t>
            </a:r>
          </a:p>
          <a:p>
            <a:pPr>
              <a:buChar char="■"/>
              <a:defRPr>
                <a:solidFill>
                  <a:srgbClr val="FFFF00"/>
                </a:solidFill>
              </a:defRPr>
            </a:pPr>
            <a:r>
              <a:rPr dirty="0"/>
              <a:t> </a:t>
            </a:r>
            <a:r>
              <a:rPr dirty="0" err="1"/>
              <a:t>Розвиток</a:t>
            </a:r>
            <a:r>
              <a:rPr dirty="0"/>
              <a:t> </a:t>
            </a:r>
            <a:r>
              <a:rPr dirty="0" err="1"/>
              <a:t>реактивного</a:t>
            </a:r>
            <a:r>
              <a:rPr dirty="0"/>
              <a:t> </a:t>
            </a:r>
            <a:r>
              <a:rPr dirty="0" err="1"/>
              <a:t>регіонарного</a:t>
            </a:r>
            <a:r>
              <a:rPr dirty="0"/>
              <a:t> </a:t>
            </a:r>
            <a:r>
              <a:rPr dirty="0" err="1"/>
              <a:t>лімфаденіту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Патоморфологія афтозного стоматиту"/>
          <p:cNvSpPr txBox="1">
            <a:spLocks noGrp="1"/>
          </p:cNvSpPr>
          <p:nvPr>
            <p:ph type="title" idx="4294967295"/>
          </p:nvPr>
        </p:nvSpPr>
        <p:spPr>
          <a:xfrm>
            <a:off x="304800" y="188640"/>
            <a:ext cx="8534400" cy="5035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sz="3200" dirty="0" err="1"/>
              <a:t>Патоморфологія</a:t>
            </a:r>
            <a:r>
              <a:rPr sz="3200" dirty="0"/>
              <a:t> </a:t>
            </a:r>
            <a:r>
              <a:rPr sz="3200" dirty="0" err="1"/>
              <a:t>афтозного</a:t>
            </a:r>
            <a:r>
              <a:rPr sz="3200" dirty="0"/>
              <a:t> </a:t>
            </a:r>
            <a:r>
              <a:rPr sz="3200" dirty="0" err="1"/>
              <a:t>стоматиту</a:t>
            </a:r>
            <a:endParaRPr sz="3200" dirty="0"/>
          </a:p>
        </p:txBody>
      </p:sp>
      <p:pic>
        <p:nvPicPr>
          <p:cNvPr id="248" name="афта1" descr="афта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908720"/>
            <a:ext cx="4537075" cy="3203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афтозный стоматит" descr="iафтозный стомати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37" y="3429000"/>
            <a:ext cx="5148263" cy="2957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Патоморфологія афтозного стоматиту"/>
          <p:cNvSpPr txBox="1">
            <a:spLocks noGrp="1"/>
          </p:cNvSpPr>
          <p:nvPr>
            <p:ph type="title" idx="4294967295"/>
          </p:nvPr>
        </p:nvSpPr>
        <p:spPr>
          <a:xfrm>
            <a:off x="304800" y="260648"/>
            <a:ext cx="8534400" cy="6921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FFFF00"/>
                </a:solidFill>
              </a:defRPr>
            </a:lvl1pPr>
          </a:lstStyle>
          <a:p>
            <a:r>
              <a:rPr dirty="0" err="1"/>
              <a:t>Патоморфологія</a:t>
            </a:r>
            <a:r>
              <a:rPr dirty="0"/>
              <a:t> </a:t>
            </a:r>
            <a:r>
              <a:rPr dirty="0" err="1"/>
              <a:t>афтозного</a:t>
            </a:r>
            <a:r>
              <a:rPr dirty="0"/>
              <a:t> </a:t>
            </a:r>
            <a:r>
              <a:rPr dirty="0" err="1"/>
              <a:t>стоматиту</a:t>
            </a:r>
            <a:endParaRPr dirty="0"/>
          </a:p>
        </p:txBody>
      </p:sp>
      <p:pic>
        <p:nvPicPr>
          <p:cNvPr id="252" name="грибковый стоматит2" descr="грибковый стоматит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4"/>
            <a:ext cx="7418214" cy="5589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Дякую за увагу!"/>
          <p:cNvSpPr txBox="1">
            <a:spLocks noGrp="1"/>
          </p:cNvSpPr>
          <p:nvPr>
            <p:ph type="body" idx="4294967295"/>
          </p:nvPr>
        </p:nvSpPr>
        <p:spPr>
          <a:xfrm>
            <a:off x="467544" y="925513"/>
            <a:ext cx="8352928" cy="54558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Font typeface="Wingdings"/>
              <a:buNone/>
              <a:defRPr sz="3200" b="1" i="1">
                <a:solidFill>
                  <a:srgbClr val="FF0066"/>
                </a:solidFill>
              </a:defRPr>
            </a:pPr>
            <a:endParaRPr dirty="0"/>
          </a:p>
          <a:p>
            <a:pPr>
              <a:buSzTx/>
              <a:buFont typeface="Wingdings"/>
              <a:buNone/>
              <a:defRPr sz="3200" b="1" i="1">
                <a:solidFill>
                  <a:srgbClr val="FF0066"/>
                </a:solidFill>
              </a:defRPr>
            </a:pPr>
            <a:endParaRPr dirty="0"/>
          </a:p>
          <a:p>
            <a:pPr algn="ctr">
              <a:buSzTx/>
              <a:buFont typeface="Wingdings"/>
              <a:buNone/>
              <a:defRPr sz="3200" b="1" i="1">
                <a:solidFill>
                  <a:srgbClr val="FF0066"/>
                </a:solidFill>
              </a:defRPr>
            </a:pPr>
            <a:endParaRPr dirty="0"/>
          </a:p>
          <a:p>
            <a:pPr algn="ctr">
              <a:spcBef>
                <a:spcPts val="800"/>
              </a:spcBef>
              <a:buSzTx/>
              <a:buFont typeface="Wingdings"/>
              <a:buNone/>
              <a:defRPr sz="3600" b="1" i="1">
                <a:solidFill>
                  <a:srgbClr val="FF0066"/>
                </a:solidFill>
              </a:defRPr>
            </a:pPr>
            <a:r>
              <a:rPr sz="3600" dirty="0" err="1"/>
              <a:t>Дякую</a:t>
            </a:r>
            <a:r>
              <a:rPr sz="3600" dirty="0"/>
              <a:t> </a:t>
            </a:r>
            <a:r>
              <a:rPr sz="3600" dirty="0" err="1"/>
              <a:t>за</a:t>
            </a:r>
            <a:r>
              <a:rPr sz="3600" dirty="0"/>
              <a:t> </a:t>
            </a:r>
            <a:r>
              <a:rPr sz="3600" dirty="0" err="1"/>
              <a:t>увагу</a:t>
            </a:r>
            <a:r>
              <a:rPr sz="3600" dirty="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оверхневий карієс  (c. superficialis)"/>
          <p:cNvSpPr txBox="1">
            <a:spLocks noGrp="1"/>
          </p:cNvSpPr>
          <p:nvPr>
            <p:ph type="title" idx="4294967295"/>
          </p:nvPr>
        </p:nvSpPr>
        <p:spPr>
          <a:xfrm>
            <a:off x="-323850" y="0"/>
            <a:ext cx="9864725" cy="11969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3600"/>
            </a:pPr>
            <a:r>
              <a:t>Поверхневий карієс  (c. superficialis)</a:t>
            </a:r>
            <a:r>
              <a:rPr sz="4800"/>
              <a:t> </a:t>
            </a:r>
          </a:p>
        </p:txBody>
      </p:sp>
      <p:sp>
        <p:nvSpPr>
          <p:cNvPr id="52" name="Процес демиінералізації та руйнування емалі продовжується в межах дентин-емалевого з’єднання.…"/>
          <p:cNvSpPr txBox="1">
            <a:spLocks noGrp="1"/>
          </p:cNvSpPr>
          <p:nvPr>
            <p:ph type="body" idx="4294967295"/>
          </p:nvPr>
        </p:nvSpPr>
        <p:spPr>
          <a:xfrm>
            <a:off x="179387" y="1341437"/>
            <a:ext cx="8839201" cy="52117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t>Процес демиінералізації та руйнування емалі продовжується </a:t>
            </a:r>
            <a:r>
              <a:rPr>
                <a:solidFill>
                  <a:srgbClr val="FFFFFF"/>
                </a:solidFill>
              </a:rPr>
              <a:t>в межах дентин-емалевого </a:t>
            </a:r>
            <a:r>
              <a:t>з’єднання.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t>Розчиняються і зникають солі кальцію, руйнується міжпризматична речовина, накопичуються мікроорганізми.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t>При швидкому прогресуванні процес може поширюватися на дентин. </a:t>
            </a:r>
          </a:p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t>При повільному плині процесу розм'якшена ділянка емалі знову звапніє та твердіє.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тадія крейдової плями та поверхневого карієсу"/>
          <p:cNvSpPr txBox="1">
            <a:spLocks noGrp="1"/>
          </p:cNvSpPr>
          <p:nvPr>
            <p:ph type="title" idx="4294967295"/>
          </p:nvPr>
        </p:nvSpPr>
        <p:spPr>
          <a:xfrm>
            <a:off x="-1" y="333375"/>
            <a:ext cx="9144002" cy="6477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96111">
              <a:defRPr sz="3528"/>
            </a:lvl1pPr>
          </a:lstStyle>
          <a:p>
            <a:r>
              <a:t>Стадія крейдової плями та поверхневого карієсу</a:t>
            </a:r>
          </a:p>
        </p:txBody>
      </p:sp>
      <p:pic>
        <p:nvPicPr>
          <p:cNvPr id="55" name="karies_2" descr="karies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268412"/>
            <a:ext cx="2592388" cy="2592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ger_" descr="ger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4005262"/>
            <a:ext cx="2592388" cy="2151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lech013" descr="lech013"/>
          <p:cNvPicPr>
            <a:picLocks noChangeAspect="1"/>
          </p:cNvPicPr>
          <p:nvPr/>
        </p:nvPicPr>
        <p:blipFill>
          <a:blip r:embed="rId4"/>
          <a:srcRect l="3526" r="15301"/>
          <a:stretch>
            <a:fillRect/>
          </a:stretch>
        </p:blipFill>
        <p:spPr>
          <a:xfrm>
            <a:off x="3635375" y="1268412"/>
            <a:ext cx="5184775" cy="4791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редній карієс (caries media)"/>
          <p:cNvSpPr txBox="1">
            <a:spLocks noGrp="1"/>
          </p:cNvSpPr>
          <p:nvPr>
            <p:ph type="title" idx="4294967295"/>
          </p:nvPr>
        </p:nvSpPr>
        <p:spPr>
          <a:xfrm>
            <a:off x="-1" y="115887"/>
            <a:ext cx="9144002" cy="6477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40663">
              <a:defRPr sz="3240"/>
            </a:pPr>
            <a:r>
              <a:t>Средній карієс (caries media)</a:t>
            </a:r>
            <a:r>
              <a:rPr sz="3888"/>
              <a:t> </a:t>
            </a:r>
          </a:p>
        </p:txBody>
      </p:sp>
      <p:sp>
        <p:nvSpPr>
          <p:cNvPr id="60" name="Стадія прогресування - руйнуються дентин-емалеві з’єднання та процес переходить на дентин.…"/>
          <p:cNvSpPr txBox="1">
            <a:spLocks noGrp="1"/>
          </p:cNvSpPr>
          <p:nvPr>
            <p:ph type="body" idx="4294967295"/>
          </p:nvPr>
        </p:nvSpPr>
        <p:spPr>
          <a:xfrm>
            <a:off x="179387" y="981075"/>
            <a:ext cx="8839201" cy="47529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Char char="■"/>
              <a:defRPr sz="2400">
                <a:solidFill>
                  <a:srgbClr val="FFFF00"/>
                </a:solidFill>
              </a:defRPr>
            </a:pPr>
            <a:r>
              <a:t>Стадія прогресування - </a:t>
            </a:r>
            <a:r>
              <a:rPr>
                <a:solidFill>
                  <a:srgbClr val="FFFFFF"/>
                </a:solidFill>
              </a:rPr>
              <a:t>руйнуються дентин-емалеві з’єднання та процес переходить на дентин.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r>
              <a:t>Дентинні канальці розширюються, заповнюються мікробними масами, одонтобласти гинуть. 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r>
              <a:t>Демінералізація та розм’якшення посилюються .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solidFill>
                  <a:srgbClr val="FFFF00"/>
                </a:solidFill>
              </a:defRPr>
            </a:pPr>
            <a:r>
              <a:t>Формується </a:t>
            </a:r>
            <a:r>
              <a:rPr>
                <a:solidFill>
                  <a:srgbClr val="FFFFFF"/>
                </a:solidFill>
              </a:rPr>
              <a:t>каріозна порожнина (дупло),</a:t>
            </a:r>
            <a:r>
              <a:t> яка має </a:t>
            </a:r>
            <a:r>
              <a:rPr>
                <a:solidFill>
                  <a:srgbClr val="FFFFFF"/>
                </a:solidFill>
              </a:rPr>
              <a:t>конусоподібну форму</a:t>
            </a:r>
            <a:r>
              <a:t> (верхівкою вглиб зуба).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Общий доклад">
  <a:themeElements>
    <a:clrScheme name="Общий доклад">
      <a:dk1>
        <a:srgbClr val="000000"/>
      </a:dk1>
      <a:lt1>
        <a:srgbClr val="003366"/>
      </a:lt1>
      <a:dk2>
        <a:srgbClr val="A7A7A7"/>
      </a:dk2>
      <a:lt2>
        <a:srgbClr val="535353"/>
      </a:lt2>
      <a:accent1>
        <a:srgbClr val="777777"/>
      </a:accent1>
      <a:accent2>
        <a:srgbClr val="00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Общий доклад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Общий докла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Общий доклад">
  <a:themeElements>
    <a:clrScheme name="Общий докла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77777"/>
      </a:accent1>
      <a:accent2>
        <a:srgbClr val="00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Общий доклад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Общий докла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3272</Words>
  <Application>Microsoft Office PowerPoint</Application>
  <PresentationFormat>Экран (4:3)</PresentationFormat>
  <Paragraphs>341</Paragraphs>
  <Slides>63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0" baseType="lpstr">
      <vt:lpstr>Arial</vt:lpstr>
      <vt:lpstr>Arial Narrow</vt:lpstr>
      <vt:lpstr>Arial Unicode MS</vt:lpstr>
      <vt:lpstr>Baskerville Old Face</vt:lpstr>
      <vt:lpstr>Times New Roman</vt:lpstr>
      <vt:lpstr>Wingdings</vt:lpstr>
      <vt:lpstr>Общий доклад</vt:lpstr>
      <vt:lpstr>Захворювання зубощелепної системи</vt:lpstr>
      <vt:lpstr>КАРІЄС -</vt:lpstr>
      <vt:lpstr>Презентация PowerPoint</vt:lpstr>
      <vt:lpstr>Класифікація за глибиною процесу </vt:lpstr>
      <vt:lpstr>Класифікація за виникненням процесу</vt:lpstr>
      <vt:lpstr>Карієс - Стадія плями (macula cariosa) </vt:lpstr>
      <vt:lpstr>Поверхневий карієс  (c. superficialis) </vt:lpstr>
      <vt:lpstr>Стадія крейдової плями та поверхневого карієсу</vt:lpstr>
      <vt:lpstr>Средній карієс (caries media) </vt:lpstr>
      <vt:lpstr>Средній карієс (caries media) </vt:lpstr>
      <vt:lpstr>Средній  карієс </vt:lpstr>
      <vt:lpstr>Глибокий карієс (caries profunda) </vt:lpstr>
      <vt:lpstr>Особливі варіанти карієсу </vt:lpstr>
      <vt:lpstr>Бічний множинний карієс </vt:lpstr>
      <vt:lpstr>Некаріозні ураження зубів </vt:lpstr>
      <vt:lpstr>Некаріозні ураження зубів </vt:lpstr>
      <vt:lpstr>Флюороз </vt:lpstr>
      <vt:lpstr>Флюороз </vt:lpstr>
      <vt:lpstr>Некаріозні ураження зубів </vt:lpstr>
      <vt:lpstr>Некаріозні ураження зубів </vt:lpstr>
      <vt:lpstr>Хвороби пульпи та периапікальних тканин зуба </vt:lpstr>
      <vt:lpstr>Презентация PowerPoint</vt:lpstr>
      <vt:lpstr>Презентация PowerPoint</vt:lpstr>
      <vt:lpstr>Пульпіт</vt:lpstr>
      <vt:lpstr>Класифікація пульпітів</vt:lpstr>
      <vt:lpstr>Гострий пульпіт</vt:lpstr>
      <vt:lpstr>Гострий пульпіт</vt:lpstr>
      <vt:lpstr>Хронічний пульпіт</vt:lpstr>
      <vt:lpstr>Хронічний пульпіт</vt:lpstr>
      <vt:lpstr>Хронічний пульпіт</vt:lpstr>
      <vt:lpstr>Ускладнення та результат пульпітів</vt:lpstr>
      <vt:lpstr>Періодонтит</vt:lpstr>
      <vt:lpstr>Періодонтит</vt:lpstr>
      <vt:lpstr>Гострий періодонтит</vt:lpstr>
      <vt:lpstr>Хронічний періодонтит</vt:lpstr>
      <vt:lpstr>Хронічний гранулематозний періодонтит</vt:lpstr>
      <vt:lpstr>Хронічний гранулематозний періодонтит проста гранульома</vt:lpstr>
      <vt:lpstr>Хронічний гранулематозний періодонтит</vt:lpstr>
      <vt:lpstr>Кістогранульоми та радикулярна кіста</vt:lpstr>
      <vt:lpstr>Презентация PowerPoint</vt:lpstr>
      <vt:lpstr>Презентация PowerPoint</vt:lpstr>
      <vt:lpstr>Одонтогенний періостит</vt:lpstr>
      <vt:lpstr>Гострий одонтогенний періостит</vt:lpstr>
      <vt:lpstr>Хронічний одонтогенний періостит -</vt:lpstr>
      <vt:lpstr>Одонтогенний остеоміеліт</vt:lpstr>
      <vt:lpstr>Одонтогенний остеоміеліт</vt:lpstr>
      <vt:lpstr>Одонтогенний остеоміеліт</vt:lpstr>
      <vt:lpstr>Презентация PowerPoint</vt:lpstr>
      <vt:lpstr>Захворювання пародонта</vt:lpstr>
      <vt:lpstr>Клініко-анатомічна класифікація хвороб пародонта </vt:lpstr>
      <vt:lpstr>Гінгівіт -</vt:lpstr>
      <vt:lpstr>Патоморфологія гінгівіту</vt:lpstr>
      <vt:lpstr>Катаральний гінгівіт</vt:lpstr>
      <vt:lpstr>Виразково-некротичний гінгівіт</vt:lpstr>
      <vt:lpstr>Гіпертрофічний гінгівіт</vt:lpstr>
      <vt:lpstr>Стоматит -</vt:lpstr>
      <vt:lpstr>Клініко-анатомічні форми стоматиту</vt:lpstr>
      <vt:lpstr>Патоморфологія катарального стоматиту</vt:lpstr>
      <vt:lpstr>Патоморфологія виразкового стоматиту</vt:lpstr>
      <vt:lpstr>Патоморфологія афтозного стоматиту</vt:lpstr>
      <vt:lpstr>Патоморфологія афтозного стоматиту</vt:lpstr>
      <vt:lpstr>Патоморфологія афтозного стоматиту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Захворювання зубощелепної системи</dc:title>
  <dc:creator>User</dc:creator>
  <cp:lastModifiedBy>Admin</cp:lastModifiedBy>
  <cp:revision>12</cp:revision>
  <dcterms:modified xsi:type="dcterms:W3CDTF">2020-10-25T23:14:34Z</dcterms:modified>
</cp:coreProperties>
</file>