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25" r:id="rId2"/>
    <p:sldMasterId id="2147483837" r:id="rId3"/>
    <p:sldMasterId id="2147483849" r:id="rId4"/>
    <p:sldMasterId id="2147483861" r:id="rId5"/>
    <p:sldMasterId id="2147483873" r:id="rId6"/>
    <p:sldMasterId id="2147483885" r:id="rId7"/>
  </p:sldMasterIdLst>
  <p:notesMasterIdLst>
    <p:notesMasterId r:id="rId30"/>
  </p:notesMasterIdLst>
  <p:sldIdLst>
    <p:sldId id="422" r:id="rId8"/>
    <p:sldId id="423" r:id="rId9"/>
    <p:sldId id="510" r:id="rId10"/>
    <p:sldId id="511" r:id="rId11"/>
    <p:sldId id="424" r:id="rId12"/>
    <p:sldId id="513" r:id="rId13"/>
    <p:sldId id="512" r:id="rId14"/>
    <p:sldId id="514" r:id="rId15"/>
    <p:sldId id="517" r:id="rId16"/>
    <p:sldId id="518" r:id="rId17"/>
    <p:sldId id="519" r:id="rId18"/>
    <p:sldId id="515" r:id="rId19"/>
    <p:sldId id="520" r:id="rId20"/>
    <p:sldId id="516" r:id="rId21"/>
    <p:sldId id="521" r:id="rId22"/>
    <p:sldId id="522" r:id="rId23"/>
    <p:sldId id="523" r:id="rId24"/>
    <p:sldId id="525" r:id="rId25"/>
    <p:sldId id="524" r:id="rId26"/>
    <p:sldId id="526" r:id="rId27"/>
    <p:sldId id="527" r:id="rId28"/>
    <p:sldId id="4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90000"/>
      <a:buFont typeface="Wingdings" pitchFamily="2" charset="2"/>
      <a:buChar char="l"/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66"/>
    <a:srgbClr val="66FFFF"/>
    <a:srgbClr val="66FF33"/>
    <a:srgbClr val="99FFCC"/>
    <a:srgbClr val="FF99FF"/>
    <a:srgbClr val="99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46" autoAdjust="0"/>
  </p:normalViewPr>
  <p:slideViewPr>
    <p:cSldViewPr>
      <p:cViewPr varScale="1">
        <p:scale>
          <a:sx n="80" d="100"/>
          <a:sy n="80" d="100"/>
        </p:scale>
        <p:origin x="-102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93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/>
              </a:defRPr>
            </a:lvl1pPr>
          </a:lstStyle>
          <a:p>
            <a:pPr>
              <a:defRPr/>
            </a:pPr>
            <a:fld id="{63915356-82C8-459F-8A0E-2AF5EE4D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638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1478B-4BC1-46CF-8671-11C84C39A113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20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4576E-8CA8-4544-879C-3BDBA90CBF7D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4576E-8CA8-4544-879C-3BDBA90CBF7D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54576E-8CA8-4544-879C-3BDBA90CBF7D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Char char="l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2C5131-9C72-4937-8502-CCCCE0E01950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5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5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454685-0C00-4B44-AE46-B129F1CD8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904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EEF60-57DE-4ED8-A584-186A39C0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1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637F-67AF-427F-BAAC-ED73D7C5B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198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848C3-A588-4D27-AD4F-F7F393A9F5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456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347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290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811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289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314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066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171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54D0D-2E00-46FB-865A-2E012FF0C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6954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653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710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960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5247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081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934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8130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707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510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68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2D86-AB43-4196-A10E-6568DA50A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29752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813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69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83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0957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312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7976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122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177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5573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BBF82-A29A-46DC-A669-FC14C2966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4225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2086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218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616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971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164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8302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4265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65964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08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59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7ACD-196C-4F39-A5AB-949FC1D3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5704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782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1691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9508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715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3014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3436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0536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210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8969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395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AF51-8876-433C-A5B5-456A75F7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7088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3971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5482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6280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845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9542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2686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3348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3578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5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7481AC62-2631-44F6-8FB0-65E33AA498C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6035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7D20F-AAAF-4391-8D41-B036892974FE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946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F6AFB-8C0F-4EE5-BE44-39F59AE71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4156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30F86-1C26-4C31-98ED-53CB5986AE4F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8463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06282-2E0D-4318-9909-DCBC448EDE0A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108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3C294-EC2C-459D-A633-690510FB4B1C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72855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1DEDA-78E2-40F7-B147-EAD94A569012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5553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7407A-7EF1-4C70-8AF0-CCC208A45983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5854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7EC-59E8-473C-83D4-7C0EC76085CB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125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9FFD7-68EC-4E2C-80DC-4DCE873EE1C5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0198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9D8EB-3A19-45EC-9101-B45C0EC2E0AD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9466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CC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4E0-31CA-4051-83D2-E3EDAD3634C8}" type="slidenum">
              <a:rPr lang="ru-RU">
                <a:solidFill>
                  <a:srgbClr val="FFFFCC"/>
                </a:solidFill>
              </a:rPr>
              <a:pPr/>
              <a:t>‹#›</a:t>
            </a:fld>
            <a:endParaRPr lang="ru-RU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5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37C68-1EAF-42FE-8DF9-67E25C26A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6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E65F2-45B1-42EB-B27A-86D834CA9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5956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4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4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4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0A47EF-AA6A-4335-B9DF-3149C5C90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4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316767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6901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16432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41762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775419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4" name="Group 1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1" name="Freeform 3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ru-RU" sz="1800" smtClean="0">
                <a:solidFill>
                  <a:srgbClr val="FFFFCC"/>
                </a:solidFill>
              </a:endParaRPr>
            </a:p>
          </p:txBody>
        </p: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ffectLst/>
                <a:latin typeface="+mn-lt"/>
              </a:defRPr>
            </a:lvl1pPr>
          </a:lstStyle>
          <a:p>
            <a:pPr>
              <a:buClrTx/>
              <a:buSzTx/>
              <a:buFontTx/>
              <a:buNone/>
            </a:pPr>
            <a:fld id="{840549AE-3ACE-4CAC-B7B3-62680E01747B}" type="slidenum">
              <a:rPr lang="ru-RU" smtClean="0">
                <a:solidFill>
                  <a:srgbClr val="FFFFCC"/>
                </a:solidFill>
              </a:rPr>
              <a:pPr>
                <a:buClrTx/>
                <a:buSzTx/>
                <a:buFontTx/>
                <a:buNone/>
              </a:pPr>
              <a:t>‹#›</a:t>
            </a:fld>
            <a:endParaRPr lang="ru-RU" smtClean="0">
              <a:solidFill>
                <a:srgbClr val="FFFFCC"/>
              </a:solidFill>
            </a:endParaRP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16930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60848"/>
            <a:ext cx="7920880" cy="2252662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FFFF00"/>
                </a:solidFill>
              </a:rPr>
              <a:t>І</a:t>
            </a:r>
            <a:r>
              <a:rPr lang="ru-RU" b="1" dirty="0" err="1" smtClean="0">
                <a:solidFill>
                  <a:srgbClr val="FFFF00"/>
                </a:solidFill>
              </a:rPr>
              <a:t>мунопатологічні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процеси</a:t>
            </a:r>
            <a:endParaRPr lang="ru-RU" b="1" dirty="0" smtClean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373216"/>
            <a:ext cx="9144000" cy="93610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err="1" smtClean="0">
                <a:solidFill>
                  <a:srgbClr val="FFFF00"/>
                </a:solidFill>
              </a:rPr>
              <a:t>Лекція</a:t>
            </a:r>
            <a:r>
              <a:rPr lang="ru-RU" sz="2000" i="1" dirty="0" smtClean="0">
                <a:solidFill>
                  <a:srgbClr val="FFFF00"/>
                </a:solidFill>
              </a:rPr>
              <a:t> для 2 курсу </a:t>
            </a:r>
            <a:r>
              <a:rPr lang="ru-RU" sz="2000" i="1" dirty="0" err="1" smtClean="0">
                <a:solidFill>
                  <a:srgbClr val="FFFF00"/>
                </a:solidFill>
              </a:rPr>
              <a:t>стоматологічного</a:t>
            </a:r>
            <a:r>
              <a:rPr lang="ru-RU" sz="2000" i="1" dirty="0" smtClean="0">
                <a:solidFill>
                  <a:srgbClr val="FFFF00"/>
                </a:solidFill>
              </a:rPr>
              <a:t> факультету</a:t>
            </a:r>
          </a:p>
          <a:p>
            <a:pPr eaLnBrk="1" hangingPunct="1">
              <a:defRPr/>
            </a:pPr>
            <a:r>
              <a:rPr lang="ru-RU" sz="2000" i="1" dirty="0" smtClean="0">
                <a:solidFill>
                  <a:srgbClr val="FFFF00"/>
                </a:solidFill>
              </a:rPr>
              <a:t>Лектор: </a:t>
            </a:r>
            <a:r>
              <a:rPr lang="ru-RU" sz="2000" i="1" dirty="0" err="1" smtClean="0">
                <a:solidFill>
                  <a:srgbClr val="FFFF00"/>
                </a:solidFill>
              </a:rPr>
              <a:t>к.мед.н</a:t>
            </a:r>
            <a:r>
              <a:rPr lang="ru-RU" sz="2000" i="1" dirty="0" smtClean="0">
                <a:solidFill>
                  <a:srgbClr val="FFFF00"/>
                </a:solidFill>
              </a:rPr>
              <a:t>., </a:t>
            </a:r>
            <a:r>
              <a:rPr lang="ru-RU" sz="2000" i="1" dirty="0" smtClean="0">
                <a:solidFill>
                  <a:srgbClr val="FFFF00"/>
                </a:solidFill>
              </a:rPr>
              <a:t>доцент </a:t>
            </a:r>
            <a:r>
              <a:rPr lang="ru-RU" sz="2000" i="1" dirty="0" err="1" smtClean="0">
                <a:solidFill>
                  <a:srgbClr val="FFFF00"/>
                </a:solidFill>
              </a:rPr>
              <a:t>Шулятнікова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Тетяна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Володимирівна</a:t>
            </a:r>
            <a:endParaRPr lang="ru-RU" sz="2000" i="1" dirty="0" smtClean="0">
              <a:solidFill>
                <a:srgbClr val="FFFF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228600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algn="ctr">
              <a:buSzPct val="60000"/>
              <a:buNone/>
            </a:pPr>
            <a:r>
              <a:rPr lang="ru-RU" sz="2000" dirty="0" err="1" smtClean="0">
                <a:solidFill>
                  <a:srgbClr val="FFFF00"/>
                </a:solidFill>
                <a:effectLst/>
              </a:rPr>
              <a:t>Запорізький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державний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медичний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університет</a:t>
            </a:r>
            <a:endParaRPr lang="ru-RU" sz="2000" dirty="0" smtClean="0">
              <a:solidFill>
                <a:srgbClr val="FFFF00"/>
              </a:solidFill>
              <a:effectLst/>
            </a:endParaRPr>
          </a:p>
          <a:p>
            <a:pPr algn="ctr">
              <a:buSzPct val="60000"/>
              <a:buNone/>
            </a:pPr>
            <a:r>
              <a:rPr lang="ru-RU" sz="2000" dirty="0" smtClean="0">
                <a:solidFill>
                  <a:srgbClr val="FFFF00"/>
                </a:solidFill>
                <a:effectLst/>
              </a:rPr>
              <a:t>Кафедра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патологічної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анатомії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і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судової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медицини</a:t>
            </a:r>
            <a:endParaRPr lang="ru-RU" sz="2000" dirty="0">
              <a:solidFill>
                <a:srgbClr val="FFFF00"/>
              </a:solidFill>
              <a:effectLst/>
              <a:latin typeface="Arial Unicode MS" pitchFamily="34" charset="-128"/>
            </a:endParaRPr>
          </a:p>
        </p:txBody>
      </p:sp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0" y="0"/>
            <a:ext cx="468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6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Sh</a:t>
            </a:r>
            <a:endParaRPr lang="ru-RU" sz="16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355334" name="Oval 6"/>
          <p:cNvSpPr>
            <a:spLocks noChangeArrowheads="1"/>
          </p:cNvSpPr>
          <p:nvPr/>
        </p:nvSpPr>
        <p:spPr bwMode="auto">
          <a:xfrm>
            <a:off x="0" y="0"/>
            <a:ext cx="395288" cy="333375"/>
          </a:xfrm>
          <a:prstGeom prst="ellips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9" name="Text Box 3"/>
          <p:cNvSpPr txBox="1">
            <a:spLocks noChangeArrowheads="1"/>
          </p:cNvSpPr>
          <p:nvPr/>
        </p:nvSpPr>
        <p:spPr bwMode="auto">
          <a:xfrm>
            <a:off x="900113" y="115888"/>
            <a:ext cx="83343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Виразки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тонкої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кишки при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черевному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тифі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3860" name="Picture 4" descr="б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1"/>
          <a:stretch>
            <a:fillRect/>
          </a:stretch>
        </p:blipFill>
        <p:spPr bwMode="auto">
          <a:xfrm>
            <a:off x="250825" y="836613"/>
            <a:ext cx="8642350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061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Глоткова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мигдалина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антигенної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стимуляції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5912" name="Picture 8" descr="гл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2447925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13" name="Picture 9" descr="небная миндалина микро1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133600"/>
            <a:ext cx="3671887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14" name="Picture 10" descr="небная миндалина микро2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887787" cy="281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1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571"/>
            <a:ext cx="85344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rgbClr val="66FF66"/>
                </a:solidFill>
              </a:rPr>
              <a:t>Реакції</a:t>
            </a:r>
            <a:r>
              <a:rPr lang="ru-RU" sz="2800" b="1" dirty="0" smtClean="0">
                <a:solidFill>
                  <a:srgbClr val="66FF66"/>
                </a:solidFill>
              </a:rPr>
              <a:t> </a:t>
            </a:r>
            <a:r>
              <a:rPr lang="ru-RU" sz="2800" b="1" dirty="0" err="1" smtClean="0">
                <a:solidFill>
                  <a:srgbClr val="66FF66"/>
                </a:solidFill>
              </a:rPr>
              <a:t>гіперчутливості</a:t>
            </a:r>
            <a:r>
              <a:rPr lang="ru-RU" sz="2800" dirty="0" smtClean="0">
                <a:solidFill>
                  <a:srgbClr val="66FF66"/>
                </a:solidFill>
              </a:rPr>
              <a:t> -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04664"/>
            <a:ext cx="8839200" cy="6336704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ru-RU" sz="2000" b="1" dirty="0" err="1" smtClean="0">
                <a:solidFill>
                  <a:srgbClr val="66FF66"/>
                </a:solidFill>
              </a:rPr>
              <a:t>це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імунні</a:t>
            </a:r>
            <a:r>
              <a:rPr lang="ru-RU" sz="2000" b="1" dirty="0" smtClean="0">
                <a:solidFill>
                  <a:srgbClr val="66FF66"/>
                </a:solidFill>
              </a:rPr>
              <a:t> (</a:t>
            </a:r>
            <a:r>
              <a:rPr lang="ru-RU" sz="2000" b="1" dirty="0" err="1" smtClean="0">
                <a:solidFill>
                  <a:srgbClr val="66FF66"/>
                </a:solidFill>
              </a:rPr>
              <a:t>алергічні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гіперергічні</a:t>
            </a:r>
            <a:r>
              <a:rPr lang="ru-RU" sz="2000" b="1" dirty="0" smtClean="0">
                <a:solidFill>
                  <a:srgbClr val="66FF66"/>
                </a:solidFill>
              </a:rPr>
              <a:t>) </a:t>
            </a:r>
            <a:r>
              <a:rPr lang="ru-RU" sz="2000" b="1" dirty="0" err="1" smtClean="0">
                <a:solidFill>
                  <a:srgbClr val="66FF66"/>
                </a:solidFill>
              </a:rPr>
              <a:t>реакції</a:t>
            </a:r>
            <a:r>
              <a:rPr lang="ru-RU" sz="2000" b="1" dirty="0" smtClean="0">
                <a:solidFill>
                  <a:srgbClr val="66FF66"/>
                </a:solidFill>
              </a:rPr>
              <a:t>, </a:t>
            </a:r>
            <a:r>
              <a:rPr lang="ru-RU" sz="2000" b="1" dirty="0" err="1" smtClean="0">
                <a:solidFill>
                  <a:srgbClr val="66FF66"/>
                </a:solidFill>
              </a:rPr>
              <a:t>що</a:t>
            </a:r>
            <a:r>
              <a:rPr lang="ru-RU" sz="2000" b="1" dirty="0" smtClean="0">
                <a:solidFill>
                  <a:srgbClr val="66FF66"/>
                </a:solidFill>
              </a:rPr>
              <a:t> </a:t>
            </a:r>
            <a:r>
              <a:rPr lang="ru-RU" sz="2000" b="1" dirty="0" err="1" smtClean="0">
                <a:solidFill>
                  <a:srgbClr val="66FF66"/>
                </a:solidFill>
              </a:rPr>
              <a:t>відбуваються</a:t>
            </a:r>
            <a:r>
              <a:rPr lang="ru-RU" sz="2000" b="1" dirty="0" smtClean="0">
                <a:solidFill>
                  <a:srgbClr val="66FF66"/>
                </a:solidFill>
              </a:rPr>
              <a:t> в сенсибилизированному </a:t>
            </a:r>
            <a:r>
              <a:rPr lang="ru-RU" sz="2000" b="1" dirty="0" err="1" smtClean="0">
                <a:solidFill>
                  <a:srgbClr val="66FF66"/>
                </a:solidFill>
              </a:rPr>
              <a:t>організмі</a:t>
            </a:r>
            <a:r>
              <a:rPr lang="ru-RU" sz="2000" b="1" dirty="0" smtClean="0">
                <a:solidFill>
                  <a:srgbClr val="66FF66"/>
                </a:solidFill>
              </a:rPr>
              <a:t>.</a:t>
            </a:r>
          </a:p>
          <a:p>
            <a:pPr marL="0" indent="0" algn="ctr" eaLnBrk="1" hangingPunct="1">
              <a:buNone/>
              <a:defRPr/>
            </a:pPr>
            <a:r>
              <a:rPr lang="ru-RU" sz="2000" u="sng" dirty="0" smtClean="0"/>
              <a:t>За </a:t>
            </a:r>
            <a:r>
              <a:rPr lang="ru-RU" sz="2000" u="sng" dirty="0" err="1" smtClean="0"/>
              <a:t>механізмом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розвитку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виділяють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наступні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класи</a:t>
            </a:r>
            <a:r>
              <a:rPr lang="ru-RU" sz="2000" u="sng" dirty="0" smtClean="0"/>
              <a:t> </a:t>
            </a:r>
            <a:r>
              <a:rPr lang="ru-RU" sz="2000" u="sng" dirty="0" err="1" smtClean="0"/>
              <a:t>гіперчутливості</a:t>
            </a:r>
            <a:r>
              <a:rPr lang="ru-RU" sz="2000" u="sng" dirty="0" smtClean="0"/>
              <a:t>:</a:t>
            </a:r>
          </a:p>
          <a:p>
            <a:pPr marL="0" indent="0" algn="just" eaLnBrk="1" hangingPunct="1">
              <a:buNone/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 I </a:t>
            </a:r>
            <a:r>
              <a:rPr lang="ru-RU" sz="2000" b="1" dirty="0" err="1" smtClean="0">
                <a:solidFill>
                  <a:srgbClr val="FFFF00"/>
                </a:solidFill>
              </a:rPr>
              <a:t>клас</a:t>
            </a:r>
            <a:r>
              <a:rPr lang="ru-RU" sz="2000" b="1" dirty="0" smtClean="0">
                <a:solidFill>
                  <a:srgbClr val="FFFF00"/>
                </a:solidFill>
              </a:rPr>
              <a:t> (РГНТ) - </a:t>
            </a:r>
            <a:r>
              <a:rPr lang="ru-RU" sz="2000" b="1" dirty="0" err="1" smtClean="0">
                <a:solidFill>
                  <a:srgbClr val="FFFF00"/>
                </a:solidFill>
              </a:rPr>
              <a:t>реагінового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реакції</a:t>
            </a:r>
            <a:r>
              <a:rPr lang="ru-RU" sz="2000" b="1" dirty="0" smtClean="0">
                <a:solidFill>
                  <a:srgbClr val="FFFF00"/>
                </a:solidFill>
              </a:rPr>
              <a:t> (</a:t>
            </a:r>
            <a:r>
              <a:rPr lang="ru-RU" sz="2000" b="1" dirty="0" err="1" smtClean="0">
                <a:solidFill>
                  <a:srgbClr val="FFFF00"/>
                </a:solidFill>
              </a:rPr>
              <a:t>анафілактичні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атопічні</a:t>
            </a:r>
            <a:r>
              <a:rPr lang="ru-RU" sz="2000" b="1" dirty="0" smtClean="0">
                <a:solidFill>
                  <a:srgbClr val="FFFF00"/>
                </a:solidFill>
              </a:rPr>
              <a:t>)</a:t>
            </a:r>
            <a:r>
              <a:rPr lang="ru-RU" sz="2000" dirty="0" smtClean="0"/>
              <a:t>– </a:t>
            </a:r>
            <a:r>
              <a:rPr lang="ru-RU" sz="2000" dirty="0" err="1" smtClean="0"/>
              <a:t>пов'язаний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алергічних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антитіл</a:t>
            </a:r>
            <a:r>
              <a:rPr lang="ru-RU" sz="2000" dirty="0" smtClean="0"/>
              <a:t> (</a:t>
            </a:r>
            <a:r>
              <a:rPr lang="ru-RU" sz="2000" dirty="0" err="1" smtClean="0"/>
              <a:t>реагинов</a:t>
            </a:r>
            <a:r>
              <a:rPr lang="ru-RU" sz="2000" dirty="0" smtClean="0"/>
              <a:t>) </a:t>
            </a:r>
            <a:r>
              <a:rPr lang="en-US" sz="2000" dirty="0" err="1" smtClean="0"/>
              <a:t>IgE</a:t>
            </a:r>
            <a:r>
              <a:rPr lang="en-US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фіксуються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лаброцитов</a:t>
            </a:r>
            <a:r>
              <a:rPr lang="ru-RU" sz="2000" dirty="0" smtClean="0"/>
              <a:t> (</a:t>
            </a:r>
            <a:r>
              <a:rPr lang="ru-RU" sz="2000" dirty="0" err="1" smtClean="0"/>
              <a:t>базофілів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опасистих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) при </a:t>
            </a:r>
            <a:r>
              <a:rPr lang="ru-RU" sz="2000" dirty="0" err="1" smtClean="0"/>
              <a:t>першому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контакті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алергеном</a:t>
            </a:r>
            <a:r>
              <a:rPr lang="ru-RU" sz="2000" dirty="0" smtClean="0"/>
              <a:t> (</a:t>
            </a:r>
            <a:r>
              <a:rPr lang="ru-RU" sz="2000" dirty="0" err="1" smtClean="0"/>
              <a:t>сенсибілізація</a:t>
            </a:r>
            <a:r>
              <a:rPr lang="ru-RU" sz="2000" dirty="0" smtClean="0"/>
              <a:t>)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первинного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. </a:t>
            </a:r>
            <a:r>
              <a:rPr lang="ru-RU" sz="2000" dirty="0" err="1" smtClean="0"/>
              <a:t>Лаброцитів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слизових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шкірі</a:t>
            </a:r>
            <a:r>
              <a:rPr lang="ru-RU" sz="2000" dirty="0" smtClean="0"/>
              <a:t>, </a:t>
            </a:r>
            <a:r>
              <a:rPr lang="ru-RU" sz="2000" dirty="0" err="1" smtClean="0"/>
              <a:t>зберігають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зазначені</a:t>
            </a:r>
            <a:r>
              <a:rPr lang="ru-RU" sz="2000" dirty="0" smtClean="0"/>
              <a:t> </a:t>
            </a:r>
            <a:r>
              <a:rPr lang="en-US" sz="2000" dirty="0" err="1" smtClean="0"/>
              <a:t>IgE</a:t>
            </a:r>
            <a:r>
              <a:rPr lang="en-US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повторній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зустрічі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даним</a:t>
            </a:r>
            <a:r>
              <a:rPr lang="ru-RU" sz="2000" dirty="0" smtClean="0"/>
              <a:t> антигеном (</a:t>
            </a:r>
            <a:r>
              <a:rPr lang="ru-RU" sz="2000" dirty="0" err="1" smtClean="0"/>
              <a:t>алергеном</a:t>
            </a:r>
            <a:r>
              <a:rPr lang="ru-RU" sz="2000" dirty="0" smtClean="0"/>
              <a:t>)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реакція</a:t>
            </a:r>
            <a:r>
              <a:rPr lang="ru-RU" sz="2000" dirty="0" smtClean="0"/>
              <a:t> </a:t>
            </a:r>
            <a:r>
              <a:rPr lang="en-US" sz="2000" dirty="0" smtClean="0"/>
              <a:t>Ag + At, </a:t>
            </a:r>
            <a:r>
              <a:rPr lang="ru-RU" sz="2000" dirty="0" smtClean="0"/>
              <a:t>в </a:t>
            </a:r>
            <a:r>
              <a:rPr lang="ru-RU" sz="2000" dirty="0" err="1" smtClean="0"/>
              <a:t>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викиду</a:t>
            </a:r>
            <a:r>
              <a:rPr lang="ru-RU" sz="2000" dirty="0" smtClean="0"/>
              <a:t> </a:t>
            </a:r>
            <a:r>
              <a:rPr lang="ru-RU" sz="2000" dirty="0" err="1" smtClean="0"/>
              <a:t>медіаторів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стовбурових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гострого</a:t>
            </a:r>
            <a:r>
              <a:rPr lang="ru-RU" sz="2000" dirty="0" smtClean="0"/>
              <a:t> серозного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катарального </a:t>
            </a:r>
            <a:r>
              <a:rPr lang="ru-RU" sz="2000" dirty="0" err="1" smtClean="0"/>
              <a:t>імунного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запалення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місці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алергену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: </a:t>
            </a:r>
            <a:r>
              <a:rPr lang="ru-RU" sz="2000" dirty="0" err="1" smtClean="0"/>
              <a:t>гіперемія</a:t>
            </a:r>
            <a:r>
              <a:rPr lang="ru-RU" sz="2000" dirty="0" smtClean="0"/>
              <a:t>, набряк, </a:t>
            </a:r>
            <a:r>
              <a:rPr lang="ru-RU" sz="2000" dirty="0" err="1" smtClean="0"/>
              <a:t>свербіж</a:t>
            </a:r>
            <a:r>
              <a:rPr lang="ru-RU" sz="2000" dirty="0" smtClean="0"/>
              <a:t>, спазм </a:t>
            </a:r>
            <a:r>
              <a:rPr lang="ru-RU" sz="2000" dirty="0" err="1" smtClean="0"/>
              <a:t>гладкої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мускулатури</a:t>
            </a:r>
            <a:r>
              <a:rPr lang="ru-RU" sz="2000" dirty="0" smtClean="0"/>
              <a:t> </a:t>
            </a:r>
            <a:r>
              <a:rPr lang="ru-RU" sz="2000" dirty="0" err="1" smtClean="0"/>
              <a:t>бронхів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симптоми</a:t>
            </a:r>
            <a:r>
              <a:rPr lang="ru-RU" sz="2000" dirty="0" smtClean="0"/>
              <a:t>.</a:t>
            </a:r>
          </a:p>
          <a:p>
            <a:pPr marL="0" indent="0" algn="just" eaLnBrk="1" hangingPunct="1">
              <a:buNone/>
              <a:defRPr/>
            </a:pP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стани</a:t>
            </a:r>
            <a:r>
              <a:rPr lang="ru-RU" sz="2000" dirty="0" smtClean="0"/>
              <a:t>: </a:t>
            </a:r>
            <a:r>
              <a:rPr lang="ru-RU" sz="2000" dirty="0" err="1" smtClean="0"/>
              <a:t>атопічна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бронхіальна</a:t>
            </a:r>
            <a:r>
              <a:rPr lang="ru-RU" sz="2000" dirty="0" smtClean="0"/>
              <a:t> астма, </a:t>
            </a:r>
            <a:r>
              <a:rPr lang="ru-RU" sz="2000" dirty="0" err="1" smtClean="0"/>
              <a:t>атопічний</a:t>
            </a:r>
            <a:r>
              <a:rPr lang="ru-RU" sz="2000" dirty="0" smtClean="0"/>
              <a:t> дерматит 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кропивниці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алергічний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гастро-ентерит</a:t>
            </a:r>
            <a:r>
              <a:rPr lang="ru-RU" sz="2000" dirty="0" smtClean="0"/>
              <a:t>, </a:t>
            </a:r>
            <a:r>
              <a:rPr lang="ru-RU" sz="2000" dirty="0" err="1" smtClean="0"/>
              <a:t>анафілактичний</a:t>
            </a:r>
            <a:r>
              <a:rPr lang="ru-RU" sz="2000" dirty="0" smtClean="0"/>
              <a:t> шок, набряк </a:t>
            </a:r>
            <a:r>
              <a:rPr lang="ru-RU" sz="2000" dirty="0" err="1" smtClean="0"/>
              <a:t>Квінке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алергічний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рино-кон'юнктивіт</a:t>
            </a:r>
            <a:r>
              <a:rPr lang="ru-RU" sz="2000" dirty="0" smtClean="0"/>
              <a:t> (</a:t>
            </a:r>
            <a:r>
              <a:rPr lang="ru-RU" sz="2000" dirty="0" err="1" smtClean="0"/>
              <a:t>поліноз</a:t>
            </a:r>
            <a:r>
              <a:rPr lang="ru-RU" sz="2000" dirty="0" smtClean="0"/>
              <a:t>, </a:t>
            </a:r>
            <a:r>
              <a:rPr lang="ru-RU" sz="2000" dirty="0" err="1" smtClean="0"/>
              <a:t>сінна</a:t>
            </a:r>
            <a:r>
              <a:rPr lang="ru-RU" sz="2000" dirty="0" smtClean="0"/>
              <a:t> лихоманка, </a:t>
            </a:r>
            <a:r>
              <a:rPr lang="ru-RU" sz="2000" dirty="0" err="1" smtClean="0"/>
              <a:t>сезонний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риніт</a:t>
            </a:r>
            <a:r>
              <a:rPr lang="ru-RU" sz="2000" dirty="0" smtClean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7300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Гіперчутливість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реагинового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типу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(1 тип)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6934" name="Picture 6" descr="Отек квинке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" b="2481"/>
          <a:stretch>
            <a:fillRect/>
          </a:stretch>
        </p:blipFill>
        <p:spPr bwMode="auto">
          <a:xfrm>
            <a:off x="539750" y="1125538"/>
            <a:ext cx="38100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35" name="Picture 7" descr="крапивн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033838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6936" name="Picture 8" descr="Chronic_Allergic_Rhinitis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437063"/>
            <a:ext cx="2352675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6937" name="Text Box 9"/>
          <p:cNvSpPr txBox="1">
            <a:spLocks noChangeArrowheads="1"/>
          </p:cNvSpPr>
          <p:nvPr/>
        </p:nvSpPr>
        <p:spPr bwMode="auto">
          <a:xfrm>
            <a:off x="827088" y="3933825"/>
            <a:ext cx="1805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Набряк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Квінке</a:t>
            </a:r>
            <a:endPara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8" name="Text Box 10"/>
          <p:cNvSpPr txBox="1">
            <a:spLocks noChangeArrowheads="1"/>
          </p:cNvSpPr>
          <p:nvPr/>
        </p:nvSpPr>
        <p:spPr bwMode="auto">
          <a:xfrm>
            <a:off x="5292725" y="4292600"/>
            <a:ext cx="1579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кропив'янка</a:t>
            </a:r>
            <a:endParaRPr lang="ru-RU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6939" name="Text Box 11"/>
          <p:cNvSpPr txBox="1">
            <a:spLocks noChangeArrowheads="1"/>
          </p:cNvSpPr>
          <p:nvPr/>
        </p:nvSpPr>
        <p:spPr bwMode="auto">
          <a:xfrm>
            <a:off x="4500563" y="6021388"/>
            <a:ext cx="341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Набряк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слизової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носа при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алергічному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риніті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поліноз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543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39200" cy="6336704"/>
          </a:xfrm>
        </p:spPr>
        <p:txBody>
          <a:bodyPr/>
          <a:lstStyle/>
          <a:p>
            <a:pPr marL="0" lvl="0" indent="0" algn="just" eaLnBrk="1" hangingPunct="1">
              <a:buClr>
                <a:srgbClr val="86D1EC"/>
              </a:buClr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II </a:t>
            </a:r>
            <a:r>
              <a:rPr lang="ru-RU" sz="2000" b="1" dirty="0" err="1" smtClean="0">
                <a:solidFill>
                  <a:srgbClr val="FFFF00"/>
                </a:solidFill>
              </a:rPr>
              <a:t>клас</a:t>
            </a:r>
            <a:r>
              <a:rPr lang="ru-RU" sz="2000" b="1" dirty="0" smtClean="0">
                <a:solidFill>
                  <a:srgbClr val="FFFF00"/>
                </a:solidFill>
              </a:rPr>
              <a:t> (РГНТ) </a:t>
            </a:r>
            <a:r>
              <a:rPr lang="ru-RU" sz="2000" dirty="0" smtClean="0"/>
              <a:t>– </a:t>
            </a:r>
            <a:r>
              <a:rPr lang="ru-RU" sz="2000" b="1" dirty="0" err="1" smtClean="0">
                <a:solidFill>
                  <a:srgbClr val="FFFF00"/>
                </a:solidFill>
              </a:rPr>
              <a:t>Антитілоопосередкована</a:t>
            </a:r>
            <a:r>
              <a:rPr lang="ru-RU" sz="2000" b="1" dirty="0" smtClean="0">
                <a:solidFill>
                  <a:srgbClr val="FFFF00"/>
                </a:solidFill>
              </a:rPr>
              <a:t> (</a:t>
            </a:r>
            <a:r>
              <a:rPr lang="ru-RU" sz="2000" b="1" dirty="0" err="1" smtClean="0">
                <a:solidFill>
                  <a:srgbClr val="FFFF00"/>
                </a:solidFill>
              </a:rPr>
              <a:t>комплемент-опосередкована</a:t>
            </a:r>
            <a:r>
              <a:rPr lang="ru-RU" sz="2000" b="1" dirty="0" smtClean="0">
                <a:solidFill>
                  <a:srgbClr val="FFFF00"/>
                </a:solidFill>
              </a:rPr>
              <a:t>) </a:t>
            </a:r>
            <a:r>
              <a:rPr lang="ru-RU" sz="2000" b="1" dirty="0" err="1" smtClean="0">
                <a:solidFill>
                  <a:srgbClr val="FFFF00"/>
                </a:solidFill>
              </a:rPr>
              <a:t>цитотоксичность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цитолітична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пов'язана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антитіл</a:t>
            </a:r>
            <a:r>
              <a:rPr lang="ru-RU" sz="2000" dirty="0" smtClean="0"/>
              <a:t> </a:t>
            </a:r>
            <a:r>
              <a:rPr lang="en-US" sz="2000" dirty="0" err="1" smtClean="0"/>
              <a:t>IgG</a:t>
            </a:r>
            <a:r>
              <a:rPr lang="en-US" sz="2000" dirty="0" smtClean="0"/>
              <a:t>, </a:t>
            </a:r>
            <a:r>
              <a:rPr lang="ru-RU" sz="2000" dirty="0" smtClean="0"/>
              <a:t>комплементом,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цитоліз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клітин-мішеней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нейтралізацію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рецепторів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гормонів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ферментів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факторів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згортання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</a:t>
            </a:r>
          </a:p>
          <a:p>
            <a:pPr marL="0" lvl="0" indent="0" algn="just" eaLnBrk="1" hangingPunct="1">
              <a:buClr>
                <a:srgbClr val="86D1EC"/>
              </a:buClr>
              <a:buNone/>
              <a:defRPr/>
            </a:pP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стани</a:t>
            </a:r>
            <a:r>
              <a:rPr lang="ru-RU" sz="2000" dirty="0" smtClean="0"/>
              <a:t>: </a:t>
            </a:r>
            <a:r>
              <a:rPr lang="ru-RU" sz="2000" dirty="0" err="1" smtClean="0"/>
              <a:t>цукровий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діабет</a:t>
            </a:r>
            <a:r>
              <a:rPr lang="ru-RU" sz="2000" dirty="0" smtClean="0"/>
              <a:t> 1 типу, </a:t>
            </a:r>
            <a:r>
              <a:rPr lang="ru-RU" sz="2000" dirty="0" err="1" smtClean="0"/>
              <a:t>міастенія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гравіс</a:t>
            </a:r>
            <a:r>
              <a:rPr lang="ru-RU" sz="2000" dirty="0" smtClean="0"/>
              <a:t> (</a:t>
            </a:r>
            <a:r>
              <a:rPr lang="ru-RU" sz="2000" dirty="0" err="1" smtClean="0"/>
              <a:t>антитіла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рецепторів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ацетилхоліну</a:t>
            </a:r>
            <a:r>
              <a:rPr lang="ru-RU" sz="2000" dirty="0" smtClean="0"/>
              <a:t>), тиреотоксикоз, </a:t>
            </a:r>
            <a:r>
              <a:rPr lang="ru-RU" sz="2000" dirty="0" err="1" smtClean="0"/>
              <a:t>різновиди</a:t>
            </a:r>
            <a:r>
              <a:rPr lang="ru-RU" sz="2000" dirty="0" smtClean="0"/>
              <a:t> </a:t>
            </a:r>
            <a:r>
              <a:rPr lang="ru-RU" sz="2000" dirty="0" err="1" smtClean="0"/>
              <a:t>гиперпаратиреоза</a:t>
            </a:r>
            <a:r>
              <a:rPr lang="ru-RU" sz="2000" dirty="0" smtClean="0"/>
              <a:t>.</a:t>
            </a:r>
          </a:p>
          <a:p>
            <a:pPr marL="0" lvl="0" indent="0" algn="just" eaLnBrk="1" hangingPunct="1">
              <a:buClr>
                <a:srgbClr val="86D1EC"/>
              </a:buClr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III </a:t>
            </a:r>
            <a:r>
              <a:rPr lang="ru-RU" sz="2000" b="1" dirty="0" err="1" smtClean="0">
                <a:solidFill>
                  <a:srgbClr val="FFFF00"/>
                </a:solidFill>
              </a:rPr>
              <a:t>клас</a:t>
            </a:r>
            <a:r>
              <a:rPr lang="ru-RU" sz="2000" b="1" dirty="0" smtClean="0">
                <a:solidFill>
                  <a:srgbClr val="FFFF00"/>
                </a:solidFill>
              </a:rPr>
              <a:t> (РГНТ) </a:t>
            </a:r>
            <a:r>
              <a:rPr lang="ru-RU" sz="2000" dirty="0" smtClean="0"/>
              <a:t>- </a:t>
            </a:r>
            <a:r>
              <a:rPr lang="ru-RU" sz="2000" b="1" dirty="0" err="1" smtClean="0">
                <a:solidFill>
                  <a:srgbClr val="FFFF00"/>
                </a:solidFill>
              </a:rPr>
              <a:t>Імунокомплексний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пов'язаний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циркуляцією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токсичною </a:t>
            </a:r>
            <a:r>
              <a:rPr lang="ru-RU" sz="2000" dirty="0" err="1" smtClean="0"/>
              <a:t>дією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комплексів</a:t>
            </a:r>
            <a:r>
              <a:rPr lang="ru-RU" sz="2000" dirty="0" smtClean="0"/>
              <a:t> (</a:t>
            </a:r>
            <a:r>
              <a:rPr lang="en-US" sz="2000" dirty="0" smtClean="0"/>
              <a:t>Ag + At),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веде</a:t>
            </a:r>
            <a:r>
              <a:rPr lang="ru-RU" sz="2000" dirty="0" smtClean="0"/>
              <a:t> до </a:t>
            </a:r>
            <a:r>
              <a:rPr lang="ru-RU" sz="2000" dirty="0" err="1" smtClean="0"/>
              <a:t>активації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комплементу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комплексів</a:t>
            </a:r>
            <a:r>
              <a:rPr lang="ru-RU" sz="2000" dirty="0" smtClean="0"/>
              <a:t>.</a:t>
            </a:r>
          </a:p>
          <a:p>
            <a:pPr marL="0" lvl="0" indent="0" algn="just" eaLnBrk="1" hangingPunct="1">
              <a:buClr>
                <a:srgbClr val="86D1EC"/>
              </a:buClr>
              <a:buNone/>
              <a:defRPr/>
            </a:pPr>
            <a:r>
              <a:rPr lang="ru-RU" sz="2000" dirty="0" err="1" smtClean="0"/>
              <a:t>Захворювання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стани</a:t>
            </a:r>
            <a:r>
              <a:rPr lang="ru-RU" sz="2000" dirty="0" smtClean="0"/>
              <a:t>: </a:t>
            </a:r>
            <a:r>
              <a:rPr lang="ru-RU" sz="2000" dirty="0" err="1" smtClean="0"/>
              <a:t>гломерулонефрит</a:t>
            </a:r>
            <a:r>
              <a:rPr lang="ru-RU" sz="2000" dirty="0" smtClean="0"/>
              <a:t>, ревматизм, </a:t>
            </a:r>
            <a:r>
              <a:rPr lang="ru-RU" sz="2000" dirty="0" err="1" smtClean="0"/>
              <a:t>ревматоїдний</a:t>
            </a:r>
            <a:r>
              <a:rPr lang="ru-RU" sz="2000" dirty="0" smtClean="0"/>
              <a:t> артрит, </a:t>
            </a:r>
            <a:r>
              <a:rPr lang="ru-RU" sz="2000" dirty="0" err="1" smtClean="0"/>
              <a:t>системний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вовчак</a:t>
            </a:r>
            <a:r>
              <a:rPr lang="ru-RU" sz="2000" dirty="0" smtClean="0"/>
              <a:t>, </a:t>
            </a:r>
            <a:r>
              <a:rPr lang="ru-RU" sz="2000" dirty="0" err="1" smtClean="0"/>
              <a:t>склеродермія</a:t>
            </a:r>
            <a:r>
              <a:rPr lang="ru-RU" sz="2000" dirty="0" smtClean="0"/>
              <a:t>, </a:t>
            </a:r>
            <a:r>
              <a:rPr lang="ru-RU" sz="2000" dirty="0" err="1" smtClean="0"/>
              <a:t>дерматоміозит</a:t>
            </a:r>
            <a:r>
              <a:rPr lang="ru-RU" sz="2000" dirty="0" smtClean="0"/>
              <a:t>, </a:t>
            </a:r>
            <a:r>
              <a:rPr lang="ru-RU" sz="2000" dirty="0" err="1" smtClean="0"/>
              <a:t>аутоімунний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атрофічний</a:t>
            </a:r>
            <a:r>
              <a:rPr lang="ru-RU" sz="2000" dirty="0" smtClean="0"/>
              <a:t> гастрит, </a:t>
            </a:r>
            <a:r>
              <a:rPr lang="ru-RU" sz="2000" dirty="0" err="1" smtClean="0"/>
              <a:t>сироваткова</a:t>
            </a:r>
            <a:r>
              <a:rPr lang="ru-RU" sz="2000" dirty="0" smtClean="0"/>
              <a:t> хвороба, феномен </a:t>
            </a:r>
            <a:r>
              <a:rPr lang="ru-RU" sz="2000" dirty="0" err="1" smtClean="0"/>
              <a:t>Артюса</a:t>
            </a:r>
            <a:r>
              <a:rPr lang="ru-RU" sz="2000" dirty="0" smtClean="0"/>
              <a:t> (</a:t>
            </a:r>
            <a:r>
              <a:rPr lang="ru-RU" sz="2000" dirty="0" err="1" smtClean="0"/>
              <a:t>місцева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сироваткова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иммунокомплексная</a:t>
            </a:r>
            <a:r>
              <a:rPr lang="ru-RU" sz="2000" dirty="0" smtClean="0"/>
              <a:t> хвороба).</a:t>
            </a:r>
          </a:p>
          <a:p>
            <a:pPr marL="0" lvl="0" indent="0" algn="just" eaLnBrk="1" hangingPunct="1">
              <a:buClr>
                <a:srgbClr val="86D1EC"/>
              </a:buClr>
              <a:buNone/>
              <a:defRPr/>
            </a:pPr>
            <a:r>
              <a:rPr lang="ru-RU" sz="2000" i="1" dirty="0" err="1" smtClean="0">
                <a:solidFill>
                  <a:srgbClr val="FFFF00"/>
                </a:solidFill>
              </a:rPr>
              <a:t>Перші</a:t>
            </a:r>
            <a:r>
              <a:rPr lang="ru-RU" sz="2000" i="1" dirty="0" smtClean="0">
                <a:solidFill>
                  <a:srgbClr val="FFFF00"/>
                </a:solidFill>
              </a:rPr>
              <a:t> 3 </a:t>
            </a:r>
            <a:r>
              <a:rPr lang="ru-RU" sz="2000" i="1" dirty="0" err="1" smtClean="0">
                <a:solidFill>
                  <a:srgbClr val="FFFF00"/>
                </a:solidFill>
              </a:rPr>
              <a:t>класу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гіперчутливості</a:t>
            </a:r>
            <a:r>
              <a:rPr lang="ru-RU" sz="2000" i="1" dirty="0" smtClean="0">
                <a:solidFill>
                  <a:srgbClr val="FFFF00"/>
                </a:solidFill>
              </a:rPr>
              <a:t> - </a:t>
            </a:r>
            <a:r>
              <a:rPr lang="ru-RU" sz="2000" i="1" dirty="0" err="1" smtClean="0">
                <a:solidFill>
                  <a:srgbClr val="FFFF00"/>
                </a:solidFill>
              </a:rPr>
              <a:t>негайного</a:t>
            </a:r>
            <a:r>
              <a:rPr lang="ru-RU" sz="2000" i="1" dirty="0" smtClean="0">
                <a:solidFill>
                  <a:srgbClr val="FFFF00"/>
                </a:solidFill>
              </a:rPr>
              <a:t> типу - </a:t>
            </a:r>
            <a:r>
              <a:rPr lang="ru-RU" sz="2000" i="1" dirty="0" err="1" smtClean="0">
                <a:solidFill>
                  <a:srgbClr val="FFFF00"/>
                </a:solidFill>
              </a:rPr>
              <a:t>обумовлені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активацією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переважно</a:t>
            </a:r>
            <a:r>
              <a:rPr lang="ru-RU" sz="2000" i="1" dirty="0" smtClean="0">
                <a:solidFill>
                  <a:srgbClr val="FFFF00"/>
                </a:solidFill>
              </a:rPr>
              <a:t> гуморального </a:t>
            </a:r>
            <a:r>
              <a:rPr lang="ru-RU" sz="2000" i="1" dirty="0" err="1" smtClean="0">
                <a:solidFill>
                  <a:srgbClr val="FFFF00"/>
                </a:solidFill>
              </a:rPr>
              <a:t>імунітету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розвиваються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швидко</a:t>
            </a:r>
            <a:r>
              <a:rPr lang="ru-RU" sz="2000" i="1" dirty="0" smtClean="0">
                <a:solidFill>
                  <a:srgbClr val="FFFF00"/>
                </a:solidFill>
              </a:rPr>
              <a:t> - </a:t>
            </a:r>
            <a:r>
              <a:rPr lang="ru-RU" sz="2000" i="1" dirty="0" err="1" smtClean="0">
                <a:solidFill>
                  <a:srgbClr val="FFFF00"/>
                </a:solidFill>
              </a:rPr>
              <a:t>від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декількох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хвилин</a:t>
            </a:r>
            <a:r>
              <a:rPr lang="ru-RU" sz="2000" i="1" dirty="0" smtClean="0">
                <a:solidFill>
                  <a:srgbClr val="FFFF00"/>
                </a:solidFill>
              </a:rPr>
              <a:t> до </a:t>
            </a:r>
            <a:r>
              <a:rPr lang="ru-RU" sz="2000" i="1" dirty="0" err="1" smtClean="0">
                <a:solidFill>
                  <a:srgbClr val="FFFF00"/>
                </a:solidFill>
              </a:rPr>
              <a:t>декількох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діб</a:t>
            </a:r>
            <a:r>
              <a:rPr lang="ru-RU" sz="2000" i="1" dirty="0" smtClean="0">
                <a:solidFill>
                  <a:srgbClr val="FFFF00"/>
                </a:solidFill>
              </a:rPr>
              <a:t>. </a:t>
            </a:r>
            <a:r>
              <a:rPr lang="ru-RU" sz="2000" i="1" dirty="0" err="1" smtClean="0">
                <a:solidFill>
                  <a:srgbClr val="FFFF00"/>
                </a:solidFill>
              </a:rPr>
              <a:t>Морфологічно</a:t>
            </a:r>
            <a:r>
              <a:rPr lang="ru-RU" sz="2000" i="1" dirty="0" smtClean="0">
                <a:solidFill>
                  <a:srgbClr val="FFFF00"/>
                </a:solidFill>
              </a:rPr>
              <a:t> - </a:t>
            </a:r>
            <a:r>
              <a:rPr lang="ru-RU" sz="2000" i="1" dirty="0" err="1" smtClean="0">
                <a:solidFill>
                  <a:srgbClr val="FFFF00"/>
                </a:solidFill>
              </a:rPr>
              <a:t>переважання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альтеративних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судинно-ексудативних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реакцій</a:t>
            </a:r>
            <a:endParaRPr lang="ru-RU" sz="2000" i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09261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39200" cy="6552728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IV </a:t>
            </a:r>
            <a:r>
              <a:rPr lang="ru-RU" sz="2000" b="1" dirty="0" err="1" smtClean="0">
                <a:solidFill>
                  <a:srgbClr val="FFFF00"/>
                </a:solidFill>
              </a:rPr>
              <a:t>клас</a:t>
            </a:r>
            <a:r>
              <a:rPr lang="ru-RU" sz="2000" b="1" dirty="0" smtClean="0">
                <a:solidFill>
                  <a:srgbClr val="FFFF00"/>
                </a:solidFill>
              </a:rPr>
              <a:t> (РГЗТ) - </a:t>
            </a:r>
            <a:r>
              <a:rPr lang="ru-RU" sz="2000" b="1" dirty="0" err="1" smtClean="0">
                <a:solidFill>
                  <a:srgbClr val="FFFF00"/>
                </a:solidFill>
              </a:rPr>
              <a:t>Клітинно-опосередкована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цитотоксичність</a:t>
            </a:r>
            <a:r>
              <a:rPr lang="ru-RU" sz="2000" b="1" dirty="0" smtClean="0">
                <a:solidFill>
                  <a:srgbClr val="FFFF00"/>
                </a:solidFill>
              </a:rPr>
              <a:t>, </a:t>
            </a:r>
            <a:r>
              <a:rPr lang="ru-RU" sz="2000" b="1" dirty="0" err="1" smtClean="0">
                <a:solidFill>
                  <a:srgbClr val="FFFF00"/>
                </a:solidFill>
              </a:rPr>
              <a:t>цитолітичного</a:t>
            </a:r>
            <a:r>
              <a:rPr lang="ru-RU" sz="2000" b="1" dirty="0" smtClean="0">
                <a:solidFill>
                  <a:srgbClr val="FFFF00"/>
                </a:solidFill>
              </a:rPr>
              <a:t> - </a:t>
            </a:r>
            <a:r>
              <a:rPr lang="ru-RU" sz="2000" b="1" dirty="0" err="1" smtClean="0"/>
              <a:t>Обумовлені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дією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тканини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ефекторних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клітин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лімфоцитів-кілерів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макрофагів</a:t>
            </a:r>
            <a:r>
              <a:rPr lang="ru-RU" sz="2000" b="1" dirty="0" smtClean="0"/>
              <a:t>).</a:t>
            </a:r>
          </a:p>
          <a:p>
            <a:pPr marL="0" indent="0" algn="just" eaLnBrk="1" hangingPunct="1">
              <a:buNone/>
              <a:defRPr/>
            </a:pPr>
            <a:r>
              <a:rPr lang="ru-RU" sz="2000" b="1" dirty="0" err="1" smtClean="0"/>
              <a:t>Захворювання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стани</a:t>
            </a:r>
            <a:r>
              <a:rPr lang="ru-RU" sz="2000" b="1" dirty="0" smtClean="0"/>
              <a:t>: </a:t>
            </a:r>
            <a:r>
              <a:rPr lang="ru-RU" sz="2000" b="1" dirty="0" err="1" smtClean="0"/>
              <a:t>Контактний</a:t>
            </a:r>
            <a:r>
              <a:rPr lang="ru-RU" sz="2000" b="1" dirty="0" smtClean="0"/>
              <a:t> дерматит, </a:t>
            </a:r>
            <a:r>
              <a:rPr lang="ru-RU" sz="2000" b="1" dirty="0" err="1" smtClean="0"/>
              <a:t>різного</a:t>
            </a:r>
            <a:r>
              <a:rPr lang="ru-RU" sz="2000" b="1" dirty="0" smtClean="0"/>
              <a:t> роду </a:t>
            </a:r>
            <a:r>
              <a:rPr lang="ru-RU" sz="2000" b="1" dirty="0" err="1" smtClean="0"/>
              <a:t>гранулематозні</a:t>
            </a:r>
            <a:r>
              <a:rPr lang="ru-RU" sz="2000" b="1" dirty="0" smtClean="0"/>
              <a:t> стану (</a:t>
            </a:r>
            <a:r>
              <a:rPr lang="ru-RU" sz="2000" b="1" dirty="0" err="1" smtClean="0"/>
              <a:t>туберкульозні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сифілітичні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лепрозні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гранульоми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реакція</a:t>
            </a:r>
            <a:r>
              <a:rPr lang="ru-RU" sz="2000" b="1" dirty="0" smtClean="0"/>
              <a:t> Манту (</a:t>
            </a:r>
            <a:r>
              <a:rPr lang="ru-RU" sz="2000" b="1" dirty="0" err="1" smtClean="0"/>
              <a:t>туберкулінова</a:t>
            </a:r>
            <a:r>
              <a:rPr lang="ru-RU" sz="2000" b="1" dirty="0" smtClean="0"/>
              <a:t> проба), </a:t>
            </a:r>
            <a:r>
              <a:rPr lang="ru-RU" sz="2000" b="1" dirty="0" err="1" smtClean="0"/>
              <a:t>бруцелліновая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проба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реакція</a:t>
            </a:r>
            <a:r>
              <a:rPr lang="ru-RU" sz="2000" b="1" dirty="0" smtClean="0"/>
              <a:t> «трансплантат </a:t>
            </a:r>
            <a:r>
              <a:rPr lang="ru-RU" sz="2000" b="1" dirty="0" err="1" smtClean="0"/>
              <a:t>проти</a:t>
            </a:r>
            <a:r>
              <a:rPr lang="ru-RU" sz="2000" b="1" dirty="0" smtClean="0"/>
              <a:t> господаря» (</a:t>
            </a:r>
            <a:r>
              <a:rPr lang="ru-RU" sz="2000" b="1" dirty="0" err="1" smtClean="0"/>
              <a:t>реакція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відторгнення</a:t>
            </a:r>
            <a:r>
              <a:rPr lang="ru-RU" sz="2000" b="1" dirty="0" smtClean="0"/>
              <a:t> трансплантата), </a:t>
            </a:r>
            <a:r>
              <a:rPr lang="ru-RU" sz="2000" b="1" dirty="0" err="1" smtClean="0"/>
              <a:t>проліферативну</a:t>
            </a:r>
            <a:r>
              <a:rPr lang="ru-RU" sz="2000" b="1" dirty="0" smtClean="0"/>
              <a:t> фазу при </a:t>
            </a:r>
            <a:r>
              <a:rPr lang="ru-RU" sz="2000" b="1" dirty="0" err="1" smtClean="0"/>
              <a:t>аутоімунних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ревматичних</a:t>
            </a:r>
            <a:r>
              <a:rPr lang="ru-RU" sz="2000" b="1" dirty="0" smtClean="0"/>
              <a:t> хворобах, </a:t>
            </a:r>
            <a:r>
              <a:rPr lang="ru-RU" sz="2000" b="1" dirty="0" err="1" smtClean="0"/>
              <a:t>клітинні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реакції</a:t>
            </a:r>
            <a:r>
              <a:rPr lang="ru-RU" sz="2000" b="1" dirty="0" smtClean="0"/>
              <a:t> при </a:t>
            </a:r>
            <a:r>
              <a:rPr lang="ru-RU" sz="2000" b="1" dirty="0" err="1" smtClean="0"/>
              <a:t>багатьох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вірусних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бактеріальних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інфекціях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вірусний</a:t>
            </a:r>
            <a:r>
              <a:rPr lang="ru-RU" sz="2000" b="1" dirty="0" smtClean="0"/>
              <a:t> гепатит, </a:t>
            </a:r>
            <a:r>
              <a:rPr lang="ru-RU" sz="2000" b="1" dirty="0" err="1" smtClean="0"/>
              <a:t>бруцельоз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.)</a:t>
            </a:r>
          </a:p>
          <a:p>
            <a:pPr marL="0" indent="0" algn="just" eaLnBrk="1" hangingPunct="1">
              <a:buNone/>
              <a:defRPr/>
            </a:pPr>
            <a:r>
              <a:rPr lang="ru-RU" sz="2000" b="1" dirty="0" smtClean="0"/>
              <a:t>У </a:t>
            </a:r>
            <a:r>
              <a:rPr lang="ru-RU" sz="2000" b="1" dirty="0" err="1" smtClean="0"/>
              <a:t>нирці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відторгається</a:t>
            </a:r>
            <a:r>
              <a:rPr lang="ru-RU" sz="2000" b="1" dirty="0" smtClean="0"/>
              <a:t> буде видно </a:t>
            </a:r>
            <a:r>
              <a:rPr lang="ru-RU" sz="2000" b="1" dirty="0" err="1" smtClean="0"/>
              <a:t>виражена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лімфо-гістіоцитарна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інфільтрація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паренхіми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виражений</a:t>
            </a:r>
            <a:r>
              <a:rPr lang="ru-RU" sz="2000" b="1" dirty="0" smtClean="0"/>
              <a:t> набряк, </a:t>
            </a:r>
            <a:r>
              <a:rPr lang="ru-RU" sz="2000" b="1" dirty="0" err="1" smtClean="0"/>
              <a:t>множинні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крововиливи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мікротромбоз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вогнища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некрозів</a:t>
            </a:r>
            <a:r>
              <a:rPr lang="ru-RU" sz="2000" b="1" dirty="0" smtClean="0"/>
              <a:t>.</a:t>
            </a:r>
            <a:endParaRPr lang="ru-RU" sz="800" i="1" dirty="0" smtClean="0"/>
          </a:p>
          <a:p>
            <a:pPr marL="0" indent="0" algn="just" eaLnBrk="1" hangingPunct="1">
              <a:buNone/>
              <a:defRPr/>
            </a:pPr>
            <a:r>
              <a:rPr lang="ru-RU" sz="2000" i="1" dirty="0" smtClean="0">
                <a:solidFill>
                  <a:srgbClr val="FFFF00"/>
                </a:solidFill>
              </a:rPr>
              <a:t>4 </a:t>
            </a:r>
            <a:r>
              <a:rPr lang="ru-RU" sz="2000" i="1" dirty="0" err="1" smtClean="0">
                <a:solidFill>
                  <a:srgbClr val="FFFF00"/>
                </a:solidFill>
              </a:rPr>
              <a:t>клас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гіперчутливості</a:t>
            </a:r>
            <a:r>
              <a:rPr lang="ru-RU" sz="2000" i="1" dirty="0" smtClean="0">
                <a:solidFill>
                  <a:srgbClr val="FFFF00"/>
                </a:solidFill>
              </a:rPr>
              <a:t> - </a:t>
            </a:r>
            <a:r>
              <a:rPr lang="ru-RU" sz="2000" i="1" dirty="0" err="1" smtClean="0">
                <a:solidFill>
                  <a:srgbClr val="FFFF00"/>
                </a:solidFill>
              </a:rPr>
              <a:t>уповільненої</a:t>
            </a:r>
            <a:r>
              <a:rPr lang="ru-RU" sz="2000" i="1" dirty="0" smtClean="0">
                <a:solidFill>
                  <a:srgbClr val="FFFF00"/>
                </a:solidFill>
              </a:rPr>
              <a:t> типу - </a:t>
            </a:r>
            <a:r>
              <a:rPr lang="ru-RU" sz="2000" i="1" dirty="0" err="1" smtClean="0">
                <a:solidFill>
                  <a:srgbClr val="FFFF00"/>
                </a:solidFill>
              </a:rPr>
              <a:t>обумовлені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активацією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переважно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клітинного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імунітету</a:t>
            </a:r>
            <a:r>
              <a:rPr lang="ru-RU" sz="2000" i="1" dirty="0" smtClean="0">
                <a:solidFill>
                  <a:srgbClr val="FFFF00"/>
                </a:solidFill>
              </a:rPr>
              <a:t>, </a:t>
            </a:r>
            <a:r>
              <a:rPr lang="ru-RU" sz="2000" i="1" dirty="0" err="1" smtClean="0">
                <a:solidFill>
                  <a:srgbClr val="FFFF00"/>
                </a:solidFill>
              </a:rPr>
              <a:t>розвиваються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повільно</a:t>
            </a:r>
            <a:r>
              <a:rPr lang="ru-RU" sz="2000" i="1" dirty="0" smtClean="0">
                <a:solidFill>
                  <a:srgbClr val="FFFF00"/>
                </a:solidFill>
              </a:rPr>
              <a:t> - </a:t>
            </a:r>
            <a:r>
              <a:rPr lang="ru-RU" sz="2000" i="1" dirty="0" err="1" smtClean="0">
                <a:solidFill>
                  <a:srgbClr val="FFFF00"/>
                </a:solidFill>
              </a:rPr>
              <a:t>від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декількох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діб</a:t>
            </a:r>
            <a:r>
              <a:rPr lang="ru-RU" sz="2000" i="1" dirty="0" smtClean="0">
                <a:solidFill>
                  <a:srgbClr val="FFFF00"/>
                </a:solidFill>
              </a:rPr>
              <a:t> до </a:t>
            </a:r>
            <a:r>
              <a:rPr lang="ru-RU" sz="2000" i="1" dirty="0" err="1" smtClean="0">
                <a:solidFill>
                  <a:srgbClr val="FFFF00"/>
                </a:solidFill>
              </a:rPr>
              <a:t>місяців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років</a:t>
            </a:r>
            <a:r>
              <a:rPr lang="ru-RU" sz="2000" i="1" dirty="0" smtClean="0">
                <a:solidFill>
                  <a:srgbClr val="FFFF00"/>
                </a:solidFill>
              </a:rPr>
              <a:t>. Для </a:t>
            </a:r>
            <a:r>
              <a:rPr lang="ru-RU" sz="2000" i="1" dirty="0" err="1" smtClean="0">
                <a:solidFill>
                  <a:srgbClr val="FFFF00"/>
                </a:solidFill>
              </a:rPr>
              <a:t>багатьох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хронічно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протікають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аутоімунних</a:t>
            </a:r>
            <a:r>
              <a:rPr lang="ru-RU" sz="2000" i="1" dirty="0" smtClean="0">
                <a:solidFill>
                  <a:srgbClr val="FFFF00"/>
                </a:solidFill>
              </a:rPr>
              <a:t> та </a:t>
            </a:r>
            <a:r>
              <a:rPr lang="ru-RU" sz="2000" i="1" dirty="0" err="1" smtClean="0">
                <a:solidFill>
                  <a:srgbClr val="FFFF00"/>
                </a:solidFill>
              </a:rPr>
              <a:t>інфекційних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захворювань</a:t>
            </a:r>
            <a:r>
              <a:rPr lang="ru-RU" sz="2000" i="1" dirty="0" smtClean="0">
                <a:solidFill>
                  <a:srgbClr val="FFFF00"/>
                </a:solidFill>
              </a:rPr>
              <a:t> характерна </a:t>
            </a:r>
            <a:r>
              <a:rPr lang="ru-RU" sz="2000" i="1" dirty="0" err="1" smtClean="0">
                <a:solidFill>
                  <a:srgbClr val="FFFF00"/>
                </a:solidFill>
              </a:rPr>
              <a:t>наявність</a:t>
            </a:r>
            <a:r>
              <a:rPr lang="ru-RU" sz="2000" i="1" dirty="0" smtClean="0">
                <a:solidFill>
                  <a:srgbClr val="FFFF00"/>
                </a:solidFill>
              </a:rPr>
              <a:t> 4 </a:t>
            </a:r>
            <a:r>
              <a:rPr lang="ru-RU" sz="2000" i="1" dirty="0" err="1" smtClean="0">
                <a:solidFill>
                  <a:srgbClr val="FFFF00"/>
                </a:solidFill>
              </a:rPr>
              <a:t>класу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гіперчутливості</a:t>
            </a:r>
            <a:r>
              <a:rPr lang="ru-RU" sz="2000" i="1" dirty="0" smtClean="0">
                <a:solidFill>
                  <a:srgbClr val="FFFF00"/>
                </a:solidFill>
              </a:rPr>
              <a:t> в </a:t>
            </a:r>
            <a:r>
              <a:rPr lang="ru-RU" sz="2000" i="1" dirty="0" err="1" smtClean="0">
                <a:solidFill>
                  <a:srgbClr val="FFFF00"/>
                </a:solidFill>
              </a:rPr>
              <a:t>патогенезі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розвитку</a:t>
            </a:r>
            <a:r>
              <a:rPr lang="ru-RU" sz="2000" i="1" dirty="0" smtClean="0">
                <a:solidFill>
                  <a:srgbClr val="FFFF00"/>
                </a:solidFill>
              </a:rPr>
              <a:t>.</a:t>
            </a:r>
            <a:endParaRPr lang="ru-RU" sz="2000" i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75548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Гіперчутливість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уповільненого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типу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тип)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контактний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дерматит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7961" name="Picture 9" descr="контактный дерматит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259238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62" name="Picture 10" descr="Contact_dermatit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24815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63" name="Picture 11" descr="Dermatit_kontaktny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3743325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7964" name="Picture 12" descr="кон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149725"/>
            <a:ext cx="234315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131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Гіперчутливість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уповільненого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типу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 тип)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відторгнення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трансплантата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нирки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0" y="4221088"/>
            <a:ext cx="3916680" cy="25831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16200000">
            <a:off x="1290926" y="32165"/>
            <a:ext cx="4157627" cy="62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1835395" y="124200"/>
            <a:ext cx="61247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Первинний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туберкульоз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легень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92043" y="2032131"/>
            <a:ext cx="5056461" cy="3024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4" y="1016070"/>
            <a:ext cx="5009203" cy="50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21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1042988" y="115888"/>
            <a:ext cx="71895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Туберкульозні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гранульоми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печінці</a:t>
            </a:r>
            <a:endParaRPr lang="ru-RU" sz="1800" dirty="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885" name="Picture 5" descr="туберкулезные гранулемы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7775575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113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5888"/>
            <a:ext cx="8928992" cy="6626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Імунопатологія</a:t>
            </a:r>
            <a:r>
              <a:rPr lang="ru-RU" b="1" dirty="0" smtClean="0">
                <a:solidFill>
                  <a:srgbClr val="FFFF00"/>
                </a:solidFill>
              </a:rPr>
              <a:t> -</a:t>
            </a:r>
            <a:r>
              <a:rPr lang="ru-RU" sz="2400" b="1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400" b="1" dirty="0" err="1" smtClean="0">
                <a:solidFill>
                  <a:srgbClr val="FFFF00"/>
                </a:solidFill>
              </a:rPr>
              <a:t>Розділ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медицини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вивчає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всі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захворювання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стани</a:t>
            </a:r>
            <a:r>
              <a:rPr lang="ru-RU" sz="2400" b="1" dirty="0" smtClean="0">
                <a:solidFill>
                  <a:srgbClr val="FFFF00"/>
                </a:solidFill>
              </a:rPr>
              <a:t>, </a:t>
            </a:r>
            <a:r>
              <a:rPr lang="ru-RU" sz="2400" b="1" dirty="0" err="1" smtClean="0">
                <a:solidFill>
                  <a:srgbClr val="FFFF00"/>
                </a:solidFill>
              </a:rPr>
              <a:t>що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виникають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внаслідок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імунологічного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конфлікту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порушень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імунологічного</a:t>
            </a:r>
            <a:r>
              <a:rPr lang="ru-RU" sz="2400" b="1" dirty="0" smtClean="0">
                <a:solidFill>
                  <a:srgbClr val="FFFF00"/>
                </a:solidFill>
              </a:rPr>
              <a:t> гомеостазу.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sz="2400" b="1" u="sng" dirty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u="sng" dirty="0" smtClean="0">
                <a:solidFill>
                  <a:srgbClr val="66FF33"/>
                </a:solidFill>
              </a:rPr>
              <a:t>До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імунопатологічних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процесів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відносятся</a:t>
            </a:r>
            <a:r>
              <a:rPr lang="ru-RU" sz="2400" b="1" u="sng" dirty="0" smtClean="0">
                <a:solidFill>
                  <a:srgbClr val="66FF33"/>
                </a:solidFill>
              </a:rPr>
              <a:t>: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Гіперчутливість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Імунодефіцит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Пухлини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імунної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системи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Амілоїдоз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smtClean="0">
                <a:solidFill>
                  <a:srgbClr val="99FFCC"/>
                </a:solidFill>
              </a:rPr>
              <a:t>Пороки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розвитку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органів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імунної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системи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Запальні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захворювання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органів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імунної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системи</a:t>
            </a:r>
            <a:endParaRPr lang="ru-RU" sz="24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400" b="1" i="1" dirty="0" err="1" smtClean="0">
                <a:solidFill>
                  <a:srgbClr val="99FFCC"/>
                </a:solidFill>
              </a:rPr>
              <a:t>Атрофічні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і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дистрофічні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зміни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органів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імунної</a:t>
            </a:r>
            <a:r>
              <a:rPr lang="ru-RU" sz="2400" b="1" i="1" dirty="0" smtClean="0">
                <a:solidFill>
                  <a:srgbClr val="99FFCC"/>
                </a:solidFill>
              </a:rPr>
              <a:t> </a:t>
            </a:r>
            <a:r>
              <a:rPr lang="ru-RU" sz="2400" b="1" i="1" dirty="0" err="1" smtClean="0">
                <a:solidFill>
                  <a:srgbClr val="99FFCC"/>
                </a:solidFill>
              </a:rPr>
              <a:t>системи</a:t>
            </a:r>
            <a:endParaRPr lang="ru-RU" sz="2400" i="1" dirty="0" smtClean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39200" cy="65527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b="1" dirty="0" err="1" smtClean="0">
                <a:solidFill>
                  <a:srgbClr val="FFFF00"/>
                </a:solidFill>
              </a:rPr>
              <a:t>Аутоімунізація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аутоімунні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захворювання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ru-RU" sz="2000" dirty="0" err="1" smtClean="0">
                <a:solidFill>
                  <a:srgbClr val="FFFF00"/>
                </a:solidFill>
              </a:rPr>
              <a:t>Аутоиммунизация</a:t>
            </a:r>
            <a:r>
              <a:rPr lang="ru-RU" sz="2000" dirty="0" smtClean="0">
                <a:solidFill>
                  <a:srgbClr val="FFFF00"/>
                </a:solidFill>
              </a:rPr>
              <a:t> - (</a:t>
            </a:r>
            <a:r>
              <a:rPr lang="ru-RU" sz="2000" dirty="0" err="1" smtClean="0">
                <a:solidFill>
                  <a:srgbClr val="FFFF00"/>
                </a:solidFill>
              </a:rPr>
              <a:t>аутоаллергия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аутоагресія</a:t>
            </a:r>
            <a:r>
              <a:rPr lang="ru-RU" sz="2000" dirty="0" smtClean="0">
                <a:solidFill>
                  <a:srgbClr val="FFFF00"/>
                </a:solidFill>
              </a:rPr>
              <a:t>) - </a:t>
            </a:r>
            <a:r>
              <a:rPr lang="ru-RU" sz="2000" dirty="0" err="1" smtClean="0">
                <a:solidFill>
                  <a:srgbClr val="FFFF00"/>
                </a:solidFill>
              </a:rPr>
              <a:t>реакція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імунної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системи</a:t>
            </a:r>
            <a:r>
              <a:rPr lang="ru-RU" sz="2000" dirty="0" smtClean="0">
                <a:solidFill>
                  <a:srgbClr val="FFFF00"/>
                </a:solidFill>
              </a:rPr>
              <a:t> на </a:t>
            </a:r>
            <a:r>
              <a:rPr lang="ru-RU" sz="2000" dirty="0" err="1" smtClean="0">
                <a:solidFill>
                  <a:srgbClr val="FFFF00"/>
                </a:solidFill>
              </a:rPr>
              <a:t>нормальні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антигени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власних</a:t>
            </a:r>
            <a:r>
              <a:rPr lang="ru-RU" sz="2000" dirty="0" smtClean="0">
                <a:solidFill>
                  <a:srgbClr val="FFFF00"/>
                </a:solidFill>
              </a:rPr>
              <a:t> тканин.</a:t>
            </a:r>
          </a:p>
          <a:p>
            <a:pPr marL="0" indent="0" algn="just" eaLnBrk="1" hangingPunct="1">
              <a:buNone/>
              <a:defRPr/>
            </a:pPr>
            <a:endParaRPr lang="ru-RU" sz="2000" dirty="0" smtClean="0"/>
          </a:p>
          <a:p>
            <a:pPr marL="0" indent="0" algn="just" eaLnBrk="1" hangingPunct="1"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дозрівання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лімфоїдної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 в </a:t>
            </a:r>
            <a:r>
              <a:rPr lang="ru-RU" sz="2000" dirty="0" err="1" smtClean="0"/>
              <a:t>нормі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імунологічна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толерантність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тканин </a:t>
            </a:r>
            <a:r>
              <a:rPr lang="ru-RU" sz="2000" dirty="0" err="1" smtClean="0"/>
              <a:t>організму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</a:t>
            </a:r>
            <a:r>
              <a:rPr lang="ru-RU" sz="2000" dirty="0" smtClean="0"/>
              <a:t> ока, </a:t>
            </a:r>
            <a:r>
              <a:rPr lang="ru-RU" sz="2000" dirty="0" err="1" smtClean="0"/>
              <a:t>щитовидної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залози</a:t>
            </a:r>
            <a:r>
              <a:rPr lang="ru-RU" sz="2000" dirty="0" smtClean="0"/>
              <a:t>, </a:t>
            </a:r>
            <a:r>
              <a:rPr lang="ru-RU" sz="2000" dirty="0" err="1" smtClean="0"/>
              <a:t>сім'яників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наднирників</a:t>
            </a:r>
            <a:r>
              <a:rPr lang="ru-RU" sz="2000" dirty="0" smtClean="0"/>
              <a:t>, головного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нервів</a:t>
            </a:r>
            <a:r>
              <a:rPr lang="ru-RU" sz="2000" dirty="0" smtClean="0"/>
              <a:t> - </a:t>
            </a:r>
            <a:r>
              <a:rPr lang="ru-RU" sz="2000" dirty="0" err="1" smtClean="0"/>
              <a:t>іммунопрівілегірованние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(вони </a:t>
            </a:r>
            <a:r>
              <a:rPr lang="ru-RU" sz="2000" dirty="0" err="1" smtClean="0"/>
              <a:t>спочатку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фізіологічні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бар'єри</a:t>
            </a:r>
            <a:r>
              <a:rPr lang="ru-RU" sz="2000" dirty="0" smtClean="0"/>
              <a:t>).</a:t>
            </a:r>
          </a:p>
          <a:p>
            <a:pPr marL="0" indent="0" algn="just" eaLnBrk="1" hangingPunct="1">
              <a:buNone/>
              <a:defRPr/>
            </a:pPr>
            <a:r>
              <a:rPr lang="ru-RU" sz="2000" dirty="0" err="1" smtClean="0"/>
              <a:t>Серед</a:t>
            </a:r>
            <a:r>
              <a:rPr lang="ru-RU" sz="2000" dirty="0" smtClean="0"/>
              <a:t> причин </a:t>
            </a:r>
            <a:r>
              <a:rPr lang="ru-RU" sz="2000" dirty="0" err="1" smtClean="0"/>
              <a:t>аутоиммунизации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хронічна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вірусна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інвазія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генетична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мутації</a:t>
            </a:r>
            <a:r>
              <a:rPr lang="ru-RU" sz="2000" dirty="0" smtClean="0"/>
              <a:t>.</a:t>
            </a:r>
          </a:p>
          <a:p>
            <a:pPr marL="0" indent="0" algn="just" eaLnBrk="1" hangingPunct="1">
              <a:buNone/>
              <a:defRPr/>
            </a:pPr>
            <a:endParaRPr lang="ru-RU" sz="2000" dirty="0" smtClean="0"/>
          </a:p>
          <a:p>
            <a:pPr marL="0" indent="0" eaLnBrk="1" hangingPunct="1">
              <a:buNone/>
              <a:defRPr/>
            </a:pPr>
            <a:r>
              <a:rPr lang="ru-RU" sz="2000" dirty="0" err="1" smtClean="0">
                <a:solidFill>
                  <a:srgbClr val="FFFF00"/>
                </a:solidFill>
              </a:rPr>
              <a:t>Аутоімунні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хвороби</a:t>
            </a:r>
            <a:r>
              <a:rPr lang="ru-RU" sz="2000" dirty="0" smtClean="0">
                <a:solidFill>
                  <a:srgbClr val="FFFF00"/>
                </a:solidFill>
              </a:rPr>
              <a:t> - в </a:t>
            </a:r>
            <a:r>
              <a:rPr lang="ru-RU" sz="2000" dirty="0" err="1" smtClean="0">
                <a:solidFill>
                  <a:srgbClr val="FFFF00"/>
                </a:solidFill>
              </a:rPr>
              <a:t>основі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лежить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агресія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аутоантитіл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циркулюючих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імунних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комплексів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аутоантигенами</a:t>
            </a:r>
            <a:r>
              <a:rPr lang="ru-RU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</a:rPr>
              <a:t>ефекторних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лімфоцитів-кілерів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щодо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власних</a:t>
            </a:r>
            <a:r>
              <a:rPr lang="ru-RU" sz="2000" dirty="0" smtClean="0">
                <a:solidFill>
                  <a:srgbClr val="FFFF00"/>
                </a:solidFill>
              </a:rPr>
              <a:t> тканин </a:t>
            </a:r>
            <a:r>
              <a:rPr lang="ru-RU" sz="2000" dirty="0" err="1" smtClean="0">
                <a:solidFill>
                  <a:srgbClr val="FFFF00"/>
                </a:solidFill>
              </a:rPr>
              <a:t>організму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750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6632"/>
            <a:ext cx="8839200" cy="655272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b="1" dirty="0" smtClean="0">
                <a:solidFill>
                  <a:srgbClr val="FFFF00"/>
                </a:solidFill>
              </a:rPr>
              <a:t>3 </a:t>
            </a:r>
            <a:r>
              <a:rPr lang="ru-RU" sz="2400" b="1" dirty="0" err="1" smtClean="0">
                <a:solidFill>
                  <a:srgbClr val="FFFF00"/>
                </a:solidFill>
              </a:rPr>
              <a:t>групи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аутоіммунних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захворювань</a:t>
            </a:r>
            <a:r>
              <a:rPr lang="ru-RU" sz="2400" b="1" dirty="0" smtClean="0">
                <a:solidFill>
                  <a:srgbClr val="FFFF00"/>
                </a:solidFill>
              </a:rPr>
              <a:t>:</a:t>
            </a:r>
          </a:p>
          <a:p>
            <a:pPr marL="0" indent="0" algn="just" eaLnBrk="1" hangingPunct="1">
              <a:buNone/>
              <a:defRPr/>
            </a:pPr>
            <a:r>
              <a:rPr lang="ru-RU" sz="2400" dirty="0" err="1" smtClean="0">
                <a:solidFill>
                  <a:srgbClr val="FFFF00"/>
                </a:solidFill>
              </a:rPr>
              <a:t>Органоспецифічні</a:t>
            </a:r>
            <a:r>
              <a:rPr lang="ru-RU" sz="2400" dirty="0" smtClean="0">
                <a:solidFill>
                  <a:srgbClr val="FFFF00"/>
                </a:solidFill>
              </a:rPr>
              <a:t> - </a:t>
            </a:r>
            <a:r>
              <a:rPr lang="ru-RU" sz="2000" dirty="0" err="1" smtClean="0"/>
              <a:t>Розвиваються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пошкодження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бар'єрів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іммунопрівілегірованних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незмінені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антигени</a:t>
            </a:r>
            <a:r>
              <a:rPr lang="ru-RU" sz="2000" dirty="0" smtClean="0"/>
              <a:t>. В органах </a:t>
            </a:r>
            <a:r>
              <a:rPr lang="ru-RU" sz="2000" dirty="0" err="1" smtClean="0"/>
              <a:t>розвиваються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гіперчутливості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уповільненої</a:t>
            </a:r>
            <a:r>
              <a:rPr lang="ru-RU" sz="2000" dirty="0" smtClean="0"/>
              <a:t> типу: </a:t>
            </a:r>
            <a:r>
              <a:rPr lang="ru-RU" sz="2000" dirty="0" err="1" smtClean="0"/>
              <a:t>інфільтрація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лімфоцитами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загибель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паренхіми</a:t>
            </a:r>
            <a:r>
              <a:rPr lang="ru-RU" sz="2000" dirty="0" smtClean="0"/>
              <a:t>, склероз.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тиреоїдит</a:t>
            </a:r>
            <a:r>
              <a:rPr lang="ru-RU" sz="2000" dirty="0" smtClean="0"/>
              <a:t> (зоб) </a:t>
            </a:r>
            <a:r>
              <a:rPr lang="ru-RU" sz="2000" dirty="0" err="1" smtClean="0"/>
              <a:t>Хашимото</a:t>
            </a:r>
            <a:r>
              <a:rPr lang="ru-RU" sz="2000" dirty="0" smtClean="0"/>
              <a:t>, </a:t>
            </a:r>
            <a:r>
              <a:rPr lang="ru-RU" sz="2000" dirty="0" err="1" smtClean="0"/>
              <a:t>енцефаломієліт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поліневрит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розсіяний</a:t>
            </a:r>
            <a:r>
              <a:rPr lang="ru-RU" sz="2000" dirty="0" smtClean="0"/>
              <a:t> склероз, </a:t>
            </a:r>
            <a:r>
              <a:rPr lang="ru-RU" sz="2000" dirty="0" err="1" smtClean="0"/>
              <a:t>ідіопатична</a:t>
            </a:r>
            <a:r>
              <a:rPr lang="ru-RU" sz="2000" dirty="0" smtClean="0"/>
              <a:t> хвороба </a:t>
            </a:r>
            <a:r>
              <a:rPr lang="ru-RU" sz="2000" dirty="0" err="1" smtClean="0"/>
              <a:t>Аддісона</a:t>
            </a:r>
            <a:r>
              <a:rPr lang="ru-RU" sz="2000" dirty="0" smtClean="0"/>
              <a:t>, </a:t>
            </a:r>
            <a:r>
              <a:rPr lang="ru-RU" sz="2000" dirty="0" err="1" smtClean="0"/>
              <a:t>асперматогенія</a:t>
            </a:r>
            <a:r>
              <a:rPr lang="ru-RU" sz="2000" dirty="0" smtClean="0"/>
              <a:t>, симпатична </a:t>
            </a:r>
            <a:r>
              <a:rPr lang="ru-RU" sz="2000" dirty="0" err="1" smtClean="0"/>
              <a:t>офтальмія</a:t>
            </a:r>
            <a:r>
              <a:rPr lang="ru-RU" sz="2000" dirty="0" smtClean="0"/>
              <a:t>.</a:t>
            </a:r>
          </a:p>
          <a:p>
            <a:pPr marL="0" indent="0" eaLnBrk="1" hangingPunct="1">
              <a:buNone/>
              <a:defRPr/>
            </a:pPr>
            <a:r>
              <a:rPr lang="ru-RU" sz="2400" dirty="0" err="1" smtClean="0">
                <a:solidFill>
                  <a:srgbClr val="FFFF00"/>
                </a:solidFill>
              </a:rPr>
              <a:t>Органонеспецифічні</a:t>
            </a:r>
            <a:r>
              <a:rPr lang="ru-RU" sz="2400" dirty="0" smtClean="0">
                <a:solidFill>
                  <a:srgbClr val="FFFF00"/>
                </a:solidFill>
              </a:rPr>
              <a:t> –</a:t>
            </a:r>
            <a:r>
              <a:rPr lang="ru-RU" sz="2000" dirty="0" smtClean="0"/>
              <a:t> в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- </a:t>
            </a:r>
            <a:r>
              <a:rPr lang="ru-RU" sz="2000" dirty="0" err="1" smtClean="0"/>
              <a:t>порушення</a:t>
            </a:r>
            <a:r>
              <a:rPr lang="ru-RU" sz="2000" dirty="0" smtClean="0"/>
              <a:t> контролю </a:t>
            </a:r>
            <a:r>
              <a:rPr lang="ru-RU" sz="2000" dirty="0" err="1" smtClean="0"/>
              <a:t>імунологічного</a:t>
            </a:r>
            <a:r>
              <a:rPr lang="ru-RU" sz="2000" dirty="0" smtClean="0"/>
              <a:t> гомеостазу </a:t>
            </a:r>
            <a:r>
              <a:rPr lang="ru-RU" sz="2000" dirty="0" err="1" smtClean="0"/>
              <a:t>лімфоїдної</a:t>
            </a:r>
            <a:r>
              <a:rPr lang="ru-RU" sz="2000" dirty="0" smtClean="0"/>
              <a:t> системою.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виникати</a:t>
            </a:r>
            <a:r>
              <a:rPr lang="ru-RU" sz="2000" dirty="0" smtClean="0"/>
              <a:t>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багатьох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тканин. У тканинах </a:t>
            </a:r>
            <a:r>
              <a:rPr lang="ru-RU" sz="2000" dirty="0" err="1" smtClean="0"/>
              <a:t>розвиваються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гіперчутливості</a:t>
            </a:r>
            <a:r>
              <a:rPr lang="ru-RU" sz="2000" dirty="0" smtClean="0"/>
              <a:t> як </a:t>
            </a:r>
            <a:r>
              <a:rPr lang="ru-RU" sz="2000" dirty="0" err="1" smtClean="0"/>
              <a:t>уповільненої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негайного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типів</a:t>
            </a:r>
            <a:r>
              <a:rPr lang="ru-RU" sz="2000" dirty="0" smtClean="0"/>
              <a:t>.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: </a:t>
            </a:r>
            <a:r>
              <a:rPr lang="ru-RU" sz="2000" dirty="0" err="1" smtClean="0"/>
              <a:t>системний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червоний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вовчак</a:t>
            </a:r>
            <a:r>
              <a:rPr lang="ru-RU" sz="2000" dirty="0" smtClean="0"/>
              <a:t>, </a:t>
            </a:r>
            <a:r>
              <a:rPr lang="ru-RU" sz="2000" dirty="0" err="1" smtClean="0"/>
              <a:t>ревматоїдний</a:t>
            </a:r>
            <a:r>
              <a:rPr lang="ru-RU" sz="2000" dirty="0" smtClean="0"/>
              <a:t> артрит, </a:t>
            </a:r>
            <a:r>
              <a:rPr lang="ru-RU" sz="2000" dirty="0" err="1" smtClean="0"/>
              <a:t>склеродермія</a:t>
            </a:r>
            <a:r>
              <a:rPr lang="ru-RU" sz="2000" dirty="0" smtClean="0"/>
              <a:t>, </a:t>
            </a:r>
            <a:r>
              <a:rPr lang="ru-RU" sz="2000" dirty="0" err="1" smtClean="0"/>
              <a:t>дерматоміозит</a:t>
            </a:r>
            <a:r>
              <a:rPr lang="ru-RU" sz="2000" dirty="0" smtClean="0"/>
              <a:t>, </a:t>
            </a:r>
            <a:r>
              <a:rPr lang="ru-RU" sz="2000" dirty="0" err="1" smtClean="0"/>
              <a:t>вторинна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тромбоцитопенічна</a:t>
            </a:r>
            <a:r>
              <a:rPr lang="ru-RU" sz="2000" dirty="0" smtClean="0"/>
              <a:t> пурпура.</a:t>
            </a:r>
            <a:endParaRPr lang="ru-RU" sz="2000" dirty="0" smtClean="0">
              <a:solidFill>
                <a:srgbClr val="FFFFFF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ru-RU" sz="2400" dirty="0" err="1" smtClean="0">
                <a:solidFill>
                  <a:srgbClr val="FFFF00"/>
                </a:solidFill>
              </a:rPr>
              <a:t>Хвороби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проміжного</a:t>
            </a:r>
            <a:r>
              <a:rPr lang="ru-RU" sz="2400" dirty="0" smtClean="0">
                <a:solidFill>
                  <a:srgbClr val="FFFF00"/>
                </a:solidFill>
              </a:rPr>
              <a:t> типу– </a:t>
            </a:r>
            <a:r>
              <a:rPr lang="ru-RU" sz="2000" dirty="0" smtClean="0">
                <a:solidFill>
                  <a:srgbClr val="FFFFFF"/>
                </a:solidFill>
              </a:rPr>
              <a:t>в  </a:t>
            </a:r>
            <a:r>
              <a:rPr lang="ru-RU" sz="2000" dirty="0" err="1" smtClean="0">
                <a:solidFill>
                  <a:srgbClr val="FFFFFF"/>
                </a:solidFill>
              </a:rPr>
              <a:t>патогенезі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мають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ознаки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двох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попередніх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типів</a:t>
            </a:r>
            <a:r>
              <a:rPr lang="ru-RU" sz="2000" dirty="0" smtClean="0">
                <a:solidFill>
                  <a:srgbClr val="FFFFFF"/>
                </a:solidFill>
              </a:rPr>
              <a:t>. </a:t>
            </a:r>
            <a:r>
              <a:rPr lang="ru-RU" sz="2000" dirty="0" err="1" smtClean="0">
                <a:solidFill>
                  <a:srgbClr val="FFFFFF"/>
                </a:solidFill>
              </a:rPr>
              <a:t>Захворювання</a:t>
            </a:r>
            <a:r>
              <a:rPr lang="ru-RU" sz="2000" dirty="0" smtClean="0">
                <a:solidFill>
                  <a:srgbClr val="FFFFFF"/>
                </a:solidFill>
              </a:rPr>
              <a:t>: </a:t>
            </a:r>
            <a:r>
              <a:rPr lang="ru-RU" sz="2000" dirty="0" err="1" smtClean="0">
                <a:solidFill>
                  <a:srgbClr val="FFFFFF"/>
                </a:solidFill>
              </a:rPr>
              <a:t>міастенія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гравіс</a:t>
            </a:r>
            <a:r>
              <a:rPr lang="ru-RU" sz="2000" dirty="0" smtClean="0">
                <a:solidFill>
                  <a:srgbClr val="FFFFFF"/>
                </a:solidFill>
              </a:rPr>
              <a:t>, </a:t>
            </a:r>
            <a:r>
              <a:rPr lang="ru-RU" sz="2000" dirty="0" err="1" smtClean="0">
                <a:solidFill>
                  <a:srgbClr val="FFFFFF"/>
                </a:solidFill>
              </a:rPr>
              <a:t>цукровий</a:t>
            </a:r>
            <a:r>
              <a:rPr lang="ru-RU" sz="2000" dirty="0" smtClean="0">
                <a:solidFill>
                  <a:srgbClr val="FFFFFF"/>
                </a:solidFill>
              </a:rPr>
              <a:t> </a:t>
            </a:r>
            <a:r>
              <a:rPr lang="ru-RU" sz="2000" dirty="0" err="1" smtClean="0">
                <a:solidFill>
                  <a:srgbClr val="FFFFFF"/>
                </a:solidFill>
              </a:rPr>
              <a:t>діабет</a:t>
            </a:r>
            <a:r>
              <a:rPr lang="ru-RU" sz="2000" dirty="0" smtClean="0">
                <a:solidFill>
                  <a:srgbClr val="FFFFFF"/>
                </a:solidFill>
              </a:rPr>
              <a:t> 1 типу, тиреотоксикоз, синдром </a:t>
            </a:r>
            <a:r>
              <a:rPr lang="ru-RU" sz="2000" dirty="0" err="1" smtClean="0">
                <a:solidFill>
                  <a:srgbClr val="FFFFFF"/>
                </a:solidFill>
              </a:rPr>
              <a:t>Шегрена</a:t>
            </a:r>
            <a:r>
              <a:rPr lang="ru-RU" sz="2000" dirty="0" smtClean="0">
                <a:solidFill>
                  <a:srgbClr val="FFFFFF"/>
                </a:solidFill>
              </a:rPr>
              <a:t>, </a:t>
            </a:r>
            <a:r>
              <a:rPr lang="ru-RU" sz="2000" dirty="0" err="1" smtClean="0">
                <a:solidFill>
                  <a:srgbClr val="FFFFFF"/>
                </a:solidFill>
              </a:rPr>
              <a:t>Гудпасчера</a:t>
            </a:r>
            <a:r>
              <a:rPr lang="ru-RU" sz="2000" dirty="0" smtClean="0">
                <a:solidFill>
                  <a:srgbClr val="FFFFFF"/>
                </a:solidFill>
              </a:rPr>
              <a:t>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08799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AutoShape 2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8362950" cy="2520950"/>
          </a:xfrm>
          <a:prstGeom prst="roundRect">
            <a:avLst>
              <a:gd name="adj" fmla="val 5125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4800" b="1" i="1" smtClean="0">
                <a:solidFill>
                  <a:srgbClr val="FF3300"/>
                </a:solidFill>
              </a:rPr>
              <a:t>Дякую</a:t>
            </a:r>
            <a:r>
              <a:rPr lang="ru-RU" sz="4800" b="1" i="1" dirty="0" smtClean="0">
                <a:solidFill>
                  <a:srgbClr val="FF3300"/>
                </a:solidFill>
              </a:rPr>
              <a:t> за </a:t>
            </a:r>
            <a:r>
              <a:rPr lang="ru-RU" sz="4800" b="1" i="1" dirty="0" err="1" smtClean="0">
                <a:solidFill>
                  <a:srgbClr val="FF3300"/>
                </a:solidFill>
              </a:rPr>
              <a:t>увагу</a:t>
            </a:r>
            <a:r>
              <a:rPr lang="ru-RU" sz="4800" b="1" i="1" dirty="0" smtClean="0">
                <a:solidFill>
                  <a:srgbClr val="FF3300"/>
                </a:solidFill>
              </a:rPr>
              <a:t>!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4" y="115888"/>
            <a:ext cx="8928992" cy="66262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err="1" smtClean="0">
                <a:solidFill>
                  <a:srgbClr val="FFFF00"/>
                </a:solidFill>
              </a:rPr>
              <a:t>Органи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імунної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системи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2400" b="1" u="sng" dirty="0" smtClean="0">
              <a:solidFill>
                <a:srgbClr val="66FF33"/>
              </a:solidFill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u="sng" dirty="0" err="1" smtClean="0">
                <a:solidFill>
                  <a:srgbClr val="66FF33"/>
                </a:solidFill>
              </a:rPr>
              <a:t>Центральні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органи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імунної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системи</a:t>
            </a:r>
            <a:r>
              <a:rPr lang="ru-RU" sz="2400" b="1" u="sng" dirty="0" smtClean="0">
                <a:solidFill>
                  <a:srgbClr val="66FF33"/>
                </a:solidFill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400" b="1" dirty="0" smtClean="0">
                <a:solidFill>
                  <a:srgbClr val="66FF33"/>
                </a:solidFill>
              </a:rPr>
              <a:t>(</a:t>
            </a:r>
            <a:r>
              <a:rPr lang="ru-RU" sz="2400" b="1" dirty="0" err="1" smtClean="0">
                <a:solidFill>
                  <a:srgbClr val="66FF33"/>
                </a:solidFill>
              </a:rPr>
              <a:t>Постійний</a:t>
            </a:r>
            <a:r>
              <a:rPr lang="ru-RU" sz="2400" b="1" dirty="0" smtClean="0">
                <a:solidFill>
                  <a:srgbClr val="66FF33"/>
                </a:solidFill>
              </a:rPr>
              <a:t>, </a:t>
            </a:r>
            <a:r>
              <a:rPr lang="ru-RU" sz="2400" b="1" dirty="0" err="1" smtClean="0">
                <a:solidFill>
                  <a:srgbClr val="66FF33"/>
                </a:solidFill>
              </a:rPr>
              <a:t>ритмічний</a:t>
            </a:r>
            <a:r>
              <a:rPr lang="ru-RU" sz="2400" b="1" dirty="0" smtClean="0">
                <a:solidFill>
                  <a:srgbClr val="66FF33"/>
                </a:solidFill>
              </a:rPr>
              <a:t>, </a:t>
            </a:r>
            <a:r>
              <a:rPr lang="en-US" sz="2400" b="1" dirty="0" smtClean="0">
                <a:solidFill>
                  <a:srgbClr val="66FF33"/>
                </a:solidFill>
              </a:rPr>
              <a:t>Ag-</a:t>
            </a:r>
            <a:r>
              <a:rPr lang="ru-RU" sz="2400" b="1" dirty="0" err="1" smtClean="0">
                <a:solidFill>
                  <a:srgbClr val="66FF33"/>
                </a:solidFill>
              </a:rPr>
              <a:t>незалежний</a:t>
            </a:r>
            <a:r>
              <a:rPr lang="ru-RU" sz="2400" b="1" dirty="0" smtClean="0">
                <a:solidFill>
                  <a:srgbClr val="66FF33"/>
                </a:solidFill>
              </a:rPr>
              <a:t> синтез </a:t>
            </a:r>
            <a:r>
              <a:rPr lang="ru-RU" sz="2400" b="1" dirty="0" err="1" smtClean="0">
                <a:solidFill>
                  <a:srgbClr val="66FF33"/>
                </a:solidFill>
              </a:rPr>
              <a:t>стовбурових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клітин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і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клітин-попередників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імунопоеза</a:t>
            </a:r>
            <a:r>
              <a:rPr lang="ru-RU" sz="2400" b="1" dirty="0" smtClean="0">
                <a:solidFill>
                  <a:srgbClr val="66FF33"/>
                </a:solidFill>
              </a:rPr>
              <a:t>.)</a:t>
            </a: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Кістковий</a:t>
            </a:r>
            <a:r>
              <a:rPr lang="ru-RU" sz="2000" b="1" i="1" dirty="0" smtClean="0">
                <a:solidFill>
                  <a:srgbClr val="99FFCC"/>
                </a:solidFill>
              </a:rPr>
              <a:t> 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мозок</a:t>
            </a:r>
            <a:endParaRPr lang="ru-RU" sz="20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Wingdings" pitchFamily="2" charset="2"/>
              <a:buAutoNum type="arabicParenR"/>
              <a:defRPr/>
            </a:pPr>
            <a:r>
              <a:rPr lang="ru-RU" sz="2000" b="1" i="1" dirty="0" smtClean="0">
                <a:solidFill>
                  <a:srgbClr val="99FFCC"/>
                </a:solidFill>
              </a:rPr>
              <a:t>Тимус</a:t>
            </a:r>
          </a:p>
          <a:p>
            <a:pPr marL="0" indent="0" algn="ctr">
              <a:buNone/>
              <a:defRPr/>
            </a:pPr>
            <a:endParaRPr lang="en-US" sz="2400" b="1" u="sng" dirty="0" smtClean="0">
              <a:solidFill>
                <a:srgbClr val="66FF33"/>
              </a:solidFill>
            </a:endParaRPr>
          </a:p>
          <a:p>
            <a:pPr marL="0" indent="0" algn="ctr">
              <a:buNone/>
              <a:defRPr/>
            </a:pPr>
            <a:r>
              <a:rPr lang="ru-RU" sz="2400" b="1" u="sng" dirty="0" err="1" smtClean="0">
                <a:solidFill>
                  <a:srgbClr val="66FF33"/>
                </a:solidFill>
              </a:rPr>
              <a:t>Периферичні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органи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імунної</a:t>
            </a:r>
            <a:r>
              <a:rPr lang="ru-RU" sz="2400" b="1" u="sng" dirty="0" smtClean="0">
                <a:solidFill>
                  <a:srgbClr val="66FF33"/>
                </a:solidFill>
              </a:rPr>
              <a:t> </a:t>
            </a:r>
            <a:r>
              <a:rPr lang="ru-RU" sz="2400" b="1" u="sng" dirty="0" err="1" smtClean="0">
                <a:solidFill>
                  <a:srgbClr val="66FF33"/>
                </a:solidFill>
              </a:rPr>
              <a:t>системи</a:t>
            </a:r>
            <a:r>
              <a:rPr lang="ru-RU" sz="2400" b="1" u="sng" dirty="0" smtClean="0">
                <a:solidFill>
                  <a:srgbClr val="66FF33"/>
                </a:solidFill>
              </a:rPr>
              <a:t>:</a:t>
            </a:r>
          </a:p>
          <a:p>
            <a:pPr marL="0" indent="0" algn="ctr">
              <a:buNone/>
              <a:defRPr/>
            </a:pPr>
            <a:r>
              <a:rPr lang="ru-RU" sz="2400" b="1" u="sng" dirty="0" smtClean="0">
                <a:solidFill>
                  <a:srgbClr val="66FF33"/>
                </a:solidFill>
              </a:rPr>
              <a:t>(</a:t>
            </a:r>
            <a:r>
              <a:rPr lang="ru-RU" sz="2400" b="1" dirty="0" err="1" smtClean="0">
                <a:solidFill>
                  <a:srgbClr val="66FF33"/>
                </a:solidFill>
              </a:rPr>
              <a:t>Періодичний</a:t>
            </a:r>
            <a:r>
              <a:rPr lang="ru-RU" sz="2400" b="1" dirty="0" smtClean="0">
                <a:solidFill>
                  <a:srgbClr val="66FF33"/>
                </a:solidFill>
              </a:rPr>
              <a:t>, </a:t>
            </a:r>
            <a:r>
              <a:rPr lang="en-US" sz="2400" b="1" dirty="0" smtClean="0">
                <a:solidFill>
                  <a:srgbClr val="66FF33"/>
                </a:solidFill>
              </a:rPr>
              <a:t>Ag-</a:t>
            </a:r>
            <a:r>
              <a:rPr lang="ru-RU" sz="2400" b="1" dirty="0" err="1" smtClean="0">
                <a:solidFill>
                  <a:srgbClr val="66FF33"/>
                </a:solidFill>
              </a:rPr>
              <a:t>залежний</a:t>
            </a:r>
            <a:r>
              <a:rPr lang="ru-RU" sz="2400" b="1" dirty="0" smtClean="0">
                <a:solidFill>
                  <a:srgbClr val="66FF33"/>
                </a:solidFill>
              </a:rPr>
              <a:t> синтез </a:t>
            </a:r>
            <a:r>
              <a:rPr lang="ru-RU" sz="2400" b="1" dirty="0" err="1" smtClean="0">
                <a:solidFill>
                  <a:srgbClr val="66FF33"/>
                </a:solidFill>
              </a:rPr>
              <a:t>і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диференціювання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клітин</a:t>
            </a:r>
            <a:r>
              <a:rPr lang="ru-RU" sz="2400" b="1" dirty="0" smtClean="0">
                <a:solidFill>
                  <a:srgbClr val="66FF33"/>
                </a:solidFill>
              </a:rPr>
              <a:t> </a:t>
            </a:r>
            <a:r>
              <a:rPr lang="ru-RU" sz="2400" b="1" dirty="0" err="1" smtClean="0">
                <a:solidFill>
                  <a:srgbClr val="66FF33"/>
                </a:solidFill>
              </a:rPr>
              <a:t>ііммунопоеза</a:t>
            </a:r>
            <a:r>
              <a:rPr lang="ru-RU" sz="2400" b="1" dirty="0" smtClean="0">
                <a:solidFill>
                  <a:srgbClr val="66FF33"/>
                </a:solidFill>
              </a:rPr>
              <a:t>)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Лімфовузли</a:t>
            </a:r>
            <a:endParaRPr lang="ru-RU" sz="20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Мигдалини</a:t>
            </a:r>
            <a:endParaRPr lang="ru-RU" sz="20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Біла</a:t>
            </a:r>
            <a:r>
              <a:rPr lang="ru-RU" sz="2000" b="1" i="1" dirty="0" smtClean="0">
                <a:solidFill>
                  <a:srgbClr val="99FFCC"/>
                </a:solidFill>
              </a:rPr>
              <a:t> пульпа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селезінки</a:t>
            </a:r>
            <a:endParaRPr lang="ru-RU" sz="20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Лімфоїдні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утворення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слизової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шлунка</a:t>
            </a:r>
            <a:r>
              <a:rPr lang="ru-RU" sz="2000" b="1" i="1" dirty="0" smtClean="0">
                <a:solidFill>
                  <a:srgbClr val="99FFCC"/>
                </a:solidFill>
              </a:rPr>
              <a:t>, кишечника (в т.ч.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Пейєрові</a:t>
            </a:r>
            <a:r>
              <a:rPr lang="ru-RU" sz="2000" b="1" i="1" dirty="0" smtClean="0">
                <a:solidFill>
                  <a:srgbClr val="99FFCC"/>
                </a:solidFill>
              </a:rPr>
              <a:t> бляшки),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бронхів</a:t>
            </a:r>
            <a:r>
              <a:rPr lang="ru-RU" sz="2000" b="1" i="1" dirty="0" smtClean="0">
                <a:solidFill>
                  <a:srgbClr val="99FFCC"/>
                </a:solidFill>
              </a:rPr>
              <a:t>,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сечостатевої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системи</a:t>
            </a:r>
            <a:endParaRPr lang="ru-RU" sz="2000" b="1" i="1" dirty="0" smtClean="0">
              <a:solidFill>
                <a:srgbClr val="99FFCC"/>
              </a:solidFill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ru-RU" sz="2000" b="1" i="1" dirty="0" err="1" smtClean="0">
                <a:solidFill>
                  <a:srgbClr val="99FFCC"/>
                </a:solidFill>
              </a:rPr>
              <a:t>Лімфоїдні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утворення</a:t>
            </a:r>
            <a:r>
              <a:rPr lang="ru-RU" sz="2000" b="1" i="1" dirty="0" smtClean="0">
                <a:solidFill>
                  <a:srgbClr val="99FFCC"/>
                </a:solidFill>
              </a:rPr>
              <a:t> </a:t>
            </a:r>
            <a:r>
              <a:rPr lang="ru-RU" sz="2000" b="1" i="1" dirty="0" err="1" smtClean="0">
                <a:solidFill>
                  <a:srgbClr val="99FFCC"/>
                </a:solidFill>
              </a:rPr>
              <a:t>шкіри</a:t>
            </a:r>
            <a:endParaRPr lang="ru-RU" sz="2400" i="1" dirty="0" smtClean="0">
              <a:solidFill>
                <a:srgbClr val="66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3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схема костного моз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0"/>
            <a:ext cx="228282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долька тимус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258445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лимфоузе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7"/>
            <a:ext cx="200183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НОрмальные миндалин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30"/>
          <a:stretch>
            <a:fillRect/>
          </a:stretch>
        </p:blipFill>
        <p:spPr bwMode="auto">
          <a:xfrm>
            <a:off x="1979613" y="3068637"/>
            <a:ext cx="19954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аппендикс поперечный разме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068637"/>
            <a:ext cx="2447900" cy="18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is_selezen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80544"/>
            <a:ext cx="291623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пейерова бляш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60432"/>
          <a:stretch>
            <a:fillRect/>
          </a:stretch>
        </p:blipFill>
        <p:spPr bwMode="auto">
          <a:xfrm>
            <a:off x="4616021" y="4870207"/>
            <a:ext cx="1611742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Схема глоточной миндалины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884495"/>
            <a:ext cx="2592387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149874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800" b="1" u="sng" dirty="0" err="1" smtClean="0">
                <a:solidFill>
                  <a:srgbClr val="FFFF00"/>
                </a:solidFill>
              </a:rPr>
              <a:t>Центральні</a:t>
            </a:r>
            <a:endParaRPr lang="ru-RU" sz="1800" b="1" u="sng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1800" b="1" u="sng" dirty="0" err="1" smtClean="0">
                <a:solidFill>
                  <a:srgbClr val="FFFF00"/>
                </a:solidFill>
              </a:rPr>
              <a:t>органи</a:t>
            </a:r>
            <a:endParaRPr lang="ru-RU" sz="1800" b="1" u="sng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7232" y="5334621"/>
            <a:ext cx="2019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800" b="1" u="sng" dirty="0" err="1" smtClean="0">
                <a:solidFill>
                  <a:srgbClr val="FFFF00"/>
                </a:solidFill>
              </a:rPr>
              <a:t>Периферичні</a:t>
            </a:r>
            <a:r>
              <a:rPr lang="ru-RU" sz="1800" b="1" u="sng" dirty="0" smtClean="0">
                <a:solidFill>
                  <a:srgbClr val="FFFF00"/>
                </a:solidFill>
              </a:rPr>
              <a:t> </a:t>
            </a:r>
            <a:r>
              <a:rPr lang="ru-RU" sz="1800" b="1" u="sng" dirty="0" err="1" smtClean="0">
                <a:solidFill>
                  <a:srgbClr val="FFFF00"/>
                </a:solidFill>
              </a:rPr>
              <a:t>органи</a:t>
            </a:r>
            <a:endParaRPr lang="ru-RU" sz="1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3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3619128" cy="76517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err="1" smtClean="0">
                <a:solidFill>
                  <a:srgbClr val="FFFF00"/>
                </a:solidFill>
              </a:rPr>
              <a:t>Кістковий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мозок</a:t>
            </a:r>
            <a:endParaRPr 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09" y="692696"/>
            <a:ext cx="5149080" cy="5832648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000" dirty="0" err="1" smtClean="0"/>
              <a:t>Центральний</a:t>
            </a:r>
            <a:r>
              <a:rPr lang="ru-RU" sz="2000" dirty="0" smtClean="0"/>
              <a:t> орган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гемопоезу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лімфопоезу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чужорідних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антигенів</a:t>
            </a:r>
            <a:r>
              <a:rPr lang="ru-RU" sz="2000" dirty="0" smtClean="0"/>
              <a:t>.</a:t>
            </a:r>
          </a:p>
          <a:p>
            <a:pPr eaLnBrk="1" hangingPunct="1">
              <a:buNone/>
              <a:defRPr/>
            </a:pPr>
            <a:endParaRPr lang="ru-RU" sz="2000" dirty="0" smtClean="0"/>
          </a:p>
          <a:p>
            <a:pPr eaLnBrk="1" hangingPunct="1">
              <a:buNone/>
              <a:defRPr/>
            </a:pPr>
            <a:r>
              <a:rPr lang="ru-RU" sz="2000" dirty="0" smtClean="0"/>
              <a:t>Тут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синтез </a:t>
            </a:r>
            <a:r>
              <a:rPr lang="ru-RU" sz="2000" dirty="0" err="1" smtClean="0"/>
              <a:t>стовбурових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клітин-попередниць</a:t>
            </a:r>
            <a:r>
              <a:rPr lang="ru-RU" sz="2000" dirty="0" smtClean="0"/>
              <a:t> В-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Т-лімфоцитів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.</a:t>
            </a:r>
          </a:p>
          <a:p>
            <a:pPr eaLnBrk="1" hangingPunct="1">
              <a:buNone/>
              <a:defRPr/>
            </a:pPr>
            <a:endParaRPr lang="ru-RU" sz="2000" dirty="0" smtClean="0"/>
          </a:p>
          <a:p>
            <a:pPr eaLnBrk="1" hangingPunct="1"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 err="1" smtClean="0"/>
              <a:t>дорослих</a:t>
            </a:r>
            <a:r>
              <a:rPr lang="ru-RU" sz="2000" dirty="0" smtClean="0"/>
              <a:t> - </a:t>
            </a:r>
            <a:r>
              <a:rPr lang="ru-RU" sz="2000" dirty="0" err="1" smtClean="0"/>
              <a:t>зосередження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червоному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губчастих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: грудина,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тазу, </a:t>
            </a:r>
            <a:r>
              <a:rPr lang="ru-RU" sz="2000" dirty="0" err="1" smtClean="0"/>
              <a:t>хребці</a:t>
            </a:r>
            <a:r>
              <a:rPr lang="ru-RU" sz="2000" dirty="0" smtClean="0"/>
              <a:t>, ребра,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черепа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 І </a:t>
            </a:r>
            <a:r>
              <a:rPr lang="ru-RU" sz="2000" dirty="0" err="1" smtClean="0"/>
              <a:t>епіфізах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трубчастих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.</a:t>
            </a:r>
          </a:p>
        </p:txBody>
      </p:sp>
      <p:pic>
        <p:nvPicPr>
          <p:cNvPr id="4" name="Picture 9" descr="схема костного мозг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3672408" cy="482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9425" y="4948049"/>
            <a:ext cx="1761390" cy="19247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"/>
            <a:ext cx="3619128" cy="548679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Тимус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60" y="404664"/>
            <a:ext cx="8942479" cy="221532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000" dirty="0" err="1" smtClean="0"/>
              <a:t>Центральний</a:t>
            </a:r>
            <a:r>
              <a:rPr lang="ru-RU" sz="2000" dirty="0" smtClean="0"/>
              <a:t> орган </a:t>
            </a:r>
            <a:r>
              <a:rPr lang="ru-RU" sz="2000" dirty="0" err="1" smtClean="0"/>
              <a:t>імунної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реалізація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гемопоезу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лімфопоезу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надходження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чужорідних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антигенів.Тут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синтез </a:t>
            </a:r>
            <a:r>
              <a:rPr lang="ru-RU" sz="2000" dirty="0" err="1" smtClean="0"/>
              <a:t>стовбурових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клітин-попередниць</a:t>
            </a:r>
            <a:r>
              <a:rPr lang="ru-RU" sz="2000" dirty="0" smtClean="0"/>
              <a:t> В-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Т-лімфоцитів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крові.У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дорослих</a:t>
            </a:r>
            <a:r>
              <a:rPr lang="ru-RU" sz="2000" dirty="0" smtClean="0"/>
              <a:t> - </a:t>
            </a:r>
            <a:r>
              <a:rPr lang="ru-RU" sz="2000" dirty="0" err="1" smtClean="0"/>
              <a:t>зосередження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червоному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мозку</a:t>
            </a:r>
            <a:r>
              <a:rPr lang="ru-RU" sz="2000" dirty="0" smtClean="0"/>
              <a:t> </a:t>
            </a:r>
            <a:r>
              <a:rPr lang="ru-RU" sz="2000" dirty="0" err="1" smtClean="0"/>
              <a:t>губчастих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: грудина,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тазу, </a:t>
            </a:r>
            <a:r>
              <a:rPr lang="ru-RU" sz="2000" dirty="0" err="1" smtClean="0"/>
              <a:t>хребці</a:t>
            </a:r>
            <a:r>
              <a:rPr lang="ru-RU" sz="2000" dirty="0" smtClean="0"/>
              <a:t>, ребра, </a:t>
            </a:r>
            <a:r>
              <a:rPr lang="ru-RU" sz="2000" dirty="0" err="1" smtClean="0"/>
              <a:t>кістки</a:t>
            </a:r>
            <a:r>
              <a:rPr lang="ru-RU" sz="2000" dirty="0" smtClean="0"/>
              <a:t> черепа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і</a:t>
            </a:r>
            <a:r>
              <a:rPr lang="ru-RU" sz="2000" smtClean="0"/>
              <a:t> епіфізах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трубчастих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кісток</a:t>
            </a:r>
            <a:r>
              <a:rPr lang="ru-RU" sz="2000" dirty="0" smtClean="0"/>
              <a:t>.</a:t>
            </a:r>
          </a:p>
        </p:txBody>
      </p:sp>
      <p:pic>
        <p:nvPicPr>
          <p:cNvPr id="6" name="Picture 10" descr="схема тимуса цветна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2767768"/>
            <a:ext cx="3024336" cy="39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6375" y="3233395"/>
            <a:ext cx="388357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89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"/>
            <a:ext cx="8534400" cy="54868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FF00"/>
                </a:solidFill>
              </a:rPr>
              <a:t>Патолог</a:t>
            </a:r>
            <a:r>
              <a:rPr lang="uk-UA" sz="2800" dirty="0" err="1" smtClean="0">
                <a:solidFill>
                  <a:srgbClr val="FFFF00"/>
                </a:solidFill>
              </a:rPr>
              <a:t>ічні</a:t>
            </a:r>
            <a:r>
              <a:rPr lang="uk-UA" sz="2800" dirty="0" smtClean="0">
                <a:solidFill>
                  <a:srgbClr val="FFFF00"/>
                </a:solidFill>
              </a:rPr>
              <a:t> стани</a:t>
            </a:r>
            <a:r>
              <a:rPr lang="ru-RU" sz="2800" dirty="0" smtClean="0">
                <a:solidFill>
                  <a:srgbClr val="FFFF00"/>
                </a:solidFill>
              </a:rPr>
              <a:t> тимуса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476672"/>
            <a:ext cx="8839200" cy="6309320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u="sng" dirty="0" err="1" smtClean="0">
                <a:solidFill>
                  <a:srgbClr val="FFC000"/>
                </a:solidFill>
              </a:rPr>
              <a:t>Аплазія</a:t>
            </a:r>
            <a:r>
              <a:rPr lang="ru-RU" sz="2000" u="sng" dirty="0" smtClean="0">
                <a:solidFill>
                  <a:srgbClr val="FFC000"/>
                </a:solidFill>
              </a:rPr>
              <a:t> (</a:t>
            </a:r>
            <a:r>
              <a:rPr lang="ru-RU" sz="2000" u="sng" dirty="0" err="1" smtClean="0">
                <a:solidFill>
                  <a:srgbClr val="FFC000"/>
                </a:solidFill>
              </a:rPr>
              <a:t>агенезія</a:t>
            </a:r>
            <a:r>
              <a:rPr lang="ru-RU" sz="2000" u="sng" dirty="0" smtClean="0">
                <a:solidFill>
                  <a:srgbClr val="FFC000"/>
                </a:solidFill>
              </a:rPr>
              <a:t>) </a:t>
            </a:r>
            <a:r>
              <a:rPr lang="ru-RU" sz="2000" dirty="0" smtClean="0"/>
              <a:t>- </a:t>
            </a:r>
            <a:r>
              <a:rPr lang="ru-RU" sz="2000" dirty="0" err="1" smtClean="0"/>
              <a:t>вроджена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тимуса;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u="sng" dirty="0" err="1" smtClean="0">
                <a:solidFill>
                  <a:srgbClr val="FFC000"/>
                </a:solidFill>
              </a:rPr>
              <a:t>Гіпоплазія</a:t>
            </a:r>
            <a:r>
              <a:rPr lang="ru-RU" sz="2000" u="sng" dirty="0" smtClean="0">
                <a:solidFill>
                  <a:srgbClr val="FFC000"/>
                </a:solidFill>
              </a:rPr>
              <a:t>, </a:t>
            </a:r>
            <a:r>
              <a:rPr lang="ru-RU" sz="2000" u="sng" dirty="0" err="1" smtClean="0">
                <a:solidFill>
                  <a:srgbClr val="FFC000"/>
                </a:solidFill>
              </a:rPr>
              <a:t>дисплазія</a:t>
            </a:r>
            <a:r>
              <a:rPr lang="ru-RU" sz="2000" u="sng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відсутність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стратифікації</a:t>
            </a:r>
            <a:r>
              <a:rPr lang="ru-RU" sz="2000" dirty="0" smtClean="0"/>
              <a:t> на кору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мозкову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речовину</a:t>
            </a:r>
            <a:r>
              <a:rPr lang="ru-RU" sz="2000" dirty="0" smtClean="0"/>
              <a:t>,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лімфоцитів</a:t>
            </a:r>
            <a:r>
              <a:rPr lang="ru-RU" sz="2000" dirty="0" smtClean="0"/>
              <a:t>;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u="sng" dirty="0" err="1" smtClean="0">
                <a:solidFill>
                  <a:srgbClr val="FFC000"/>
                </a:solidFill>
              </a:rPr>
              <a:t>Акцидентальної</a:t>
            </a:r>
            <a:r>
              <a:rPr lang="ru-RU" sz="2000" u="sng" dirty="0" smtClean="0">
                <a:solidFill>
                  <a:srgbClr val="FFC000"/>
                </a:solidFill>
              </a:rPr>
              <a:t> </a:t>
            </a:r>
            <a:r>
              <a:rPr lang="ru-RU" sz="2000" u="sng" dirty="0" err="1" smtClean="0">
                <a:solidFill>
                  <a:srgbClr val="FFC000"/>
                </a:solidFill>
              </a:rPr>
              <a:t>інволюція</a:t>
            </a:r>
            <a:r>
              <a:rPr lang="ru-RU" sz="2000" u="sng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різке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внаслідок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глюкокортикоїдів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вираженому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стресі</a:t>
            </a:r>
            <a:r>
              <a:rPr lang="ru-RU" sz="2000" dirty="0" smtClean="0"/>
              <a:t>, в т.ч. при </a:t>
            </a:r>
            <a:r>
              <a:rPr lang="ru-RU" sz="2000" dirty="0" err="1" smtClean="0"/>
              <a:t>важких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інфекційних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захворюваннях</a:t>
            </a:r>
            <a:r>
              <a:rPr lang="ru-RU" sz="2000" dirty="0" smtClean="0"/>
              <a:t> (</a:t>
            </a:r>
            <a:r>
              <a:rPr lang="ru-RU" sz="2000" dirty="0" err="1" smtClean="0"/>
              <a:t>пневмонія</a:t>
            </a:r>
            <a:r>
              <a:rPr lang="ru-RU" sz="2000" dirty="0" smtClean="0"/>
              <a:t>, </a:t>
            </a:r>
            <a:r>
              <a:rPr lang="ru-RU" sz="2000" dirty="0" err="1" smtClean="0"/>
              <a:t>інтоксикація</a:t>
            </a:r>
            <a:r>
              <a:rPr lang="ru-RU" sz="2000" dirty="0" smtClean="0"/>
              <a:t>, </a:t>
            </a:r>
            <a:r>
              <a:rPr lang="ru-RU" sz="2000" dirty="0" err="1" smtClean="0"/>
              <a:t>травми</a:t>
            </a:r>
            <a:r>
              <a:rPr lang="ru-RU" sz="2000" dirty="0" smtClean="0"/>
              <a:t>, </a:t>
            </a:r>
            <a:r>
              <a:rPr lang="ru-RU" sz="2000" dirty="0" err="1" smtClean="0"/>
              <a:t>операції</a:t>
            </a:r>
            <a:r>
              <a:rPr lang="ru-RU" sz="2000" dirty="0" smtClean="0"/>
              <a:t>) </a:t>
            </a:r>
            <a:r>
              <a:rPr lang="ru-RU" sz="2000" dirty="0" err="1" smtClean="0"/>
              <a:t>масивне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Т-лімфоцитів</a:t>
            </a:r>
            <a:r>
              <a:rPr lang="ru-RU" sz="2000" dirty="0" smtClean="0"/>
              <a:t> в </a:t>
            </a:r>
            <a:r>
              <a:rPr lang="ru-RU" sz="2000" dirty="0" err="1" smtClean="0"/>
              <a:t>периферичні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, </a:t>
            </a:r>
            <a:r>
              <a:rPr lang="ru-RU" sz="2000" dirty="0" err="1" smtClean="0"/>
              <a:t>апоптоз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залишилися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лімфоцитів</a:t>
            </a:r>
            <a:r>
              <a:rPr lang="ru-RU" sz="2000" dirty="0" smtClean="0"/>
              <a:t>. Результат -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передчасна</a:t>
            </a:r>
            <a:r>
              <a:rPr lang="ru-RU" sz="2000" dirty="0" smtClean="0"/>
              <a:t> </a:t>
            </a:r>
            <a:r>
              <a:rPr lang="ru-RU" sz="2000" dirty="0" err="1" smtClean="0"/>
              <a:t>атрофія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відновлення</a:t>
            </a:r>
            <a:r>
              <a:rPr lang="ru-RU" sz="2000" dirty="0" smtClean="0"/>
              <a:t> органу.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u="sng" dirty="0" err="1" smtClean="0">
                <a:solidFill>
                  <a:srgbClr val="FFC000"/>
                </a:solidFill>
              </a:rPr>
              <a:t>Тімомегалія</a:t>
            </a:r>
            <a:r>
              <a:rPr lang="ru-RU" sz="2000" dirty="0" smtClean="0"/>
              <a:t> - ​​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залози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норми</a:t>
            </a:r>
            <a:r>
              <a:rPr lang="ru-RU" sz="2000" dirty="0" smtClean="0"/>
              <a:t>. </a:t>
            </a:r>
            <a:r>
              <a:rPr lang="ru-RU" sz="2000" dirty="0" err="1" smtClean="0"/>
              <a:t>Вроджена</a:t>
            </a:r>
            <a:r>
              <a:rPr lang="ru-RU" sz="2000" dirty="0" smtClean="0"/>
              <a:t> форма </a:t>
            </a:r>
            <a:r>
              <a:rPr lang="ru-RU" sz="2000" dirty="0" err="1" smtClean="0"/>
              <a:t>поєднується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вадами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нервової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серцево-судинної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вродженої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ендокринопатії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інфекційних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гіперплазією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лімфоїдної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тимических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гормонів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імунодефіцитом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клітинної</a:t>
            </a:r>
            <a:r>
              <a:rPr lang="ru-RU" sz="2000" dirty="0" smtClean="0"/>
              <a:t> ланки. Причина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тимомегалії</a:t>
            </a:r>
            <a:r>
              <a:rPr lang="ru-RU" sz="2000" dirty="0" smtClean="0"/>
              <a:t> - </a:t>
            </a:r>
            <a:r>
              <a:rPr lang="ru-RU" sz="2000" dirty="0" err="1" smtClean="0"/>
              <a:t>інфекційні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інфекційно-алергічні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лікарські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маніпуляції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хірургічні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втручання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призвести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раптової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дитини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251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534400" cy="72008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err="1" smtClean="0">
                <a:solidFill>
                  <a:srgbClr val="FFFF00"/>
                </a:solidFill>
              </a:rPr>
              <a:t>Зміни</a:t>
            </a:r>
            <a:r>
              <a:rPr lang="ru-RU" sz="2800" dirty="0" smtClean="0">
                <a:solidFill>
                  <a:srgbClr val="FFFF00"/>
                </a:solidFill>
              </a:rPr>
              <a:t> в </a:t>
            </a:r>
            <a:r>
              <a:rPr lang="ru-RU" sz="2800" dirty="0" err="1" smtClean="0">
                <a:solidFill>
                  <a:srgbClr val="FFFF00"/>
                </a:solidFill>
              </a:rPr>
              <a:t>периферичних</a:t>
            </a:r>
            <a:r>
              <a:rPr lang="ru-RU" sz="2800" dirty="0" smtClean="0">
                <a:solidFill>
                  <a:srgbClr val="FFFF00"/>
                </a:solidFill>
              </a:rPr>
              <a:t>  органах при </a:t>
            </a:r>
            <a:r>
              <a:rPr lang="ru-RU" sz="2800" dirty="0" err="1" smtClean="0">
                <a:solidFill>
                  <a:srgbClr val="FFFF00"/>
                </a:solidFill>
              </a:rPr>
              <a:t>антигенній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стимуляції</a:t>
            </a:r>
            <a:endParaRPr lang="ru-RU" sz="2800" dirty="0" smtClean="0">
              <a:solidFill>
                <a:srgbClr val="FFFF00"/>
              </a:solidFill>
            </a:endParaRP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839200" cy="5616624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dirty="0" err="1" smtClean="0">
                <a:solidFill>
                  <a:srgbClr val="FFC000"/>
                </a:solidFill>
              </a:rPr>
              <a:t>Лімфовузли</a:t>
            </a:r>
            <a:r>
              <a:rPr lang="ru-RU" sz="2000" dirty="0" smtClean="0">
                <a:solidFill>
                  <a:srgbClr val="FFC000"/>
                </a:solidFill>
              </a:rPr>
              <a:t>, </a:t>
            </a:r>
            <a:r>
              <a:rPr lang="ru-RU" sz="2000" dirty="0" err="1" smtClean="0">
                <a:solidFill>
                  <a:srgbClr val="FFC000"/>
                </a:solidFill>
              </a:rPr>
              <a:t>лімфоїдні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фолікули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слизових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r>
              <a:rPr lang="ru-RU" sz="2000" dirty="0" err="1" smtClean="0"/>
              <a:t>Локалізації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розмірах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повнокров'я</a:t>
            </a:r>
            <a:r>
              <a:rPr lang="ru-RU" sz="2000" dirty="0" smtClean="0"/>
              <a:t>, набряк, в </a:t>
            </a:r>
            <a:r>
              <a:rPr lang="ru-RU" sz="2000" dirty="0" err="1" smtClean="0"/>
              <a:t>кірковому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шарі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світлих</a:t>
            </a:r>
            <a:r>
              <a:rPr lang="ru-RU" sz="2000" dirty="0" smtClean="0"/>
              <a:t> центрах </a:t>
            </a:r>
            <a:r>
              <a:rPr lang="ru-RU" sz="2000" dirty="0" err="1" smtClean="0"/>
              <a:t>з'являється</a:t>
            </a:r>
            <a:r>
              <a:rPr lang="ru-RU" sz="2000" dirty="0" smtClean="0"/>
              <a:t> велика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плазмобластів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плазмоцитів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витісняють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лімфоцити</a:t>
            </a:r>
            <a:r>
              <a:rPr lang="ru-RU" sz="2000" dirty="0" smtClean="0"/>
              <a:t> (</a:t>
            </a:r>
            <a:r>
              <a:rPr lang="ru-RU" sz="2000" dirty="0" err="1" smtClean="0"/>
              <a:t>розширення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просвітлення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світлих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розмноження</a:t>
            </a:r>
            <a:r>
              <a:rPr lang="ru-RU" sz="2000" dirty="0" smtClean="0"/>
              <a:t>);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ru-RU" sz="2000" dirty="0" err="1" smtClean="0">
                <a:solidFill>
                  <a:srgbClr val="FFC000"/>
                </a:solidFill>
              </a:rPr>
              <a:t>Селезінка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розмірах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повнокров'я</a:t>
            </a:r>
            <a:r>
              <a:rPr lang="ru-RU" sz="2000" dirty="0" smtClean="0"/>
              <a:t>,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dirty="0" err="1" smtClean="0"/>
              <a:t>соковитою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розрізі</a:t>
            </a:r>
            <a:r>
              <a:rPr lang="ru-RU" sz="2000" dirty="0" smtClean="0"/>
              <a:t> видно </a:t>
            </a:r>
            <a:r>
              <a:rPr lang="ru-RU" sz="2000" dirty="0" err="1" smtClean="0"/>
              <a:t>збільшені</a:t>
            </a:r>
            <a:r>
              <a:rPr lang="ru-RU" sz="2000" dirty="0" smtClean="0"/>
              <a:t> </a:t>
            </a:r>
            <a:r>
              <a:rPr lang="ru-RU" sz="2000" dirty="0" err="1" smtClean="0"/>
              <a:t>фолікули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світло-сірого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кольору</a:t>
            </a:r>
            <a:r>
              <a:rPr lang="ru-RU" sz="2000" dirty="0" smtClean="0"/>
              <a:t>, </a:t>
            </a:r>
            <a:r>
              <a:rPr lang="ru-RU" sz="2000" dirty="0" err="1" smtClean="0"/>
              <a:t>плазматизація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білої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пульпи</a:t>
            </a:r>
            <a:r>
              <a:rPr lang="ru-RU" sz="2000" dirty="0" smtClean="0"/>
              <a:t>;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endParaRPr lang="ru-RU" sz="2000" dirty="0" smtClean="0"/>
          </a:p>
          <a:p>
            <a:pPr marL="457200" indent="-457200" algn="ctr" eaLnBrk="1" hangingPunct="1">
              <a:buNone/>
              <a:defRPr/>
            </a:pPr>
            <a:r>
              <a:rPr lang="ru-RU" sz="2000" dirty="0" smtClean="0"/>
              <a:t>При </a:t>
            </a:r>
            <a:r>
              <a:rPr lang="ru-RU" sz="2000" dirty="0" err="1" smtClean="0"/>
              <a:t>активізації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імунітету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проліферація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сенсибілізованих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лімфоцитів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розширенням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Т-залежних</a:t>
            </a:r>
            <a:r>
              <a:rPr lang="ru-RU" sz="2000" dirty="0" smtClean="0"/>
              <a:t> зон </a:t>
            </a:r>
            <a:r>
              <a:rPr lang="ru-RU" sz="2000" dirty="0" err="1" smtClean="0"/>
              <a:t>лімфовузлів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селезінки</a:t>
            </a:r>
            <a:r>
              <a:rPr lang="ru-RU" sz="2000" dirty="0" smtClean="0"/>
              <a:t>.</a:t>
            </a:r>
          </a:p>
          <a:p>
            <a:pPr marL="457200" indent="-457200" algn="ctr" eaLnBrk="1" hangingPunct="1">
              <a:buNone/>
              <a:defRPr/>
            </a:pPr>
            <a:endParaRPr lang="ru-RU" sz="2000" dirty="0" smtClean="0"/>
          </a:p>
          <a:p>
            <a:pPr marL="457200" indent="-457200" algn="ctr" eaLnBrk="1" hangingPunct="1">
              <a:buNone/>
              <a:defRPr/>
            </a:pPr>
            <a:r>
              <a:rPr lang="ru-RU" sz="2000" dirty="0" smtClean="0"/>
              <a:t>У </a:t>
            </a:r>
            <a:r>
              <a:rPr lang="ru-RU" sz="2000" dirty="0" err="1" smtClean="0"/>
              <a:t>лімфовузлах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селезінці</a:t>
            </a:r>
            <a:r>
              <a:rPr lang="ru-RU" sz="2000" dirty="0" smtClean="0"/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В-залежні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зони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проліферація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диференціювання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В-лімфоцитів</a:t>
            </a:r>
            <a:r>
              <a:rPr lang="ru-RU" sz="2000" dirty="0" smtClean="0"/>
              <a:t>) - </a:t>
            </a:r>
            <a:r>
              <a:rPr lang="ru-RU" sz="2000" dirty="0" err="1" smtClean="0"/>
              <a:t>лімфатичні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фолікули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корковий</a:t>
            </a:r>
            <a:r>
              <a:rPr lang="ru-RU" sz="2000" dirty="0" smtClean="0"/>
              <a:t> шар. </a:t>
            </a:r>
            <a:r>
              <a:rPr lang="ru-RU" sz="2000" dirty="0" err="1" smtClean="0">
                <a:solidFill>
                  <a:srgbClr val="FFC000"/>
                </a:solidFill>
              </a:rPr>
              <a:t>Т-залежні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err="1" smtClean="0">
                <a:solidFill>
                  <a:srgbClr val="FFC000"/>
                </a:solidFill>
              </a:rPr>
              <a:t>зони</a:t>
            </a:r>
            <a:r>
              <a:rPr lang="ru-RU" sz="2000" dirty="0" smtClean="0">
                <a:solidFill>
                  <a:srgbClr val="FFC000"/>
                </a:solidFill>
              </a:rPr>
              <a:t> </a:t>
            </a:r>
            <a:r>
              <a:rPr lang="ru-RU" sz="2000" dirty="0" smtClean="0"/>
              <a:t>(зона </a:t>
            </a:r>
            <a:r>
              <a:rPr lang="ru-RU" sz="2000" dirty="0" err="1" smtClean="0"/>
              <a:t>поділу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диференціювання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Т-лімфоцитів</a:t>
            </a:r>
            <a:r>
              <a:rPr lang="ru-RU" sz="2000" dirty="0" smtClean="0"/>
              <a:t>) - </a:t>
            </a:r>
            <a:r>
              <a:rPr lang="ru-RU" sz="2000" dirty="0" err="1" smtClean="0"/>
              <a:t>Паракортикальні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7277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7" name="Picture 3" descr="септическая селезенка мак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35938" cy="58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1692275" y="115888"/>
            <a:ext cx="55785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Гостра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гіперплазія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селезінки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8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90000"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Ленты">
  <a:themeElements>
    <a:clrScheme name="Ленты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3780</TotalTime>
  <Words>1311</Words>
  <Application>Microsoft Office PowerPoint</Application>
  <PresentationFormat>Экран (4:3)</PresentationFormat>
  <Paragraphs>110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Лучи</vt:lpstr>
      <vt:lpstr>Ленты</vt:lpstr>
      <vt:lpstr>1_Ленты</vt:lpstr>
      <vt:lpstr>2_Ленты</vt:lpstr>
      <vt:lpstr>3_Ленты</vt:lpstr>
      <vt:lpstr>4_Ленты</vt:lpstr>
      <vt:lpstr>5_Ленты</vt:lpstr>
      <vt:lpstr>Імунопатологічні процеси</vt:lpstr>
      <vt:lpstr>Презентация PowerPoint</vt:lpstr>
      <vt:lpstr>Презентация PowerPoint</vt:lpstr>
      <vt:lpstr>Презентация PowerPoint</vt:lpstr>
      <vt:lpstr>Кістковий мозок</vt:lpstr>
      <vt:lpstr>Тимус</vt:lpstr>
      <vt:lpstr>Патологічні стани тимуса</vt:lpstr>
      <vt:lpstr>Зміни в периферичних  органах при антигенній стимуляції</vt:lpstr>
      <vt:lpstr>Презентация PowerPoint</vt:lpstr>
      <vt:lpstr>Презентация PowerPoint</vt:lpstr>
      <vt:lpstr>Презентация PowerPoint</vt:lpstr>
      <vt:lpstr>Реакції гіперчутливості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Воспаление</dc:title>
  <dc:creator>Serg</dc:creator>
  <cp:lastModifiedBy>Admin</cp:lastModifiedBy>
  <cp:revision>181</cp:revision>
  <dcterms:created xsi:type="dcterms:W3CDTF">2005-12-10T14:47:12Z</dcterms:created>
  <dcterms:modified xsi:type="dcterms:W3CDTF">2020-03-16T11:53:52Z</dcterms:modified>
</cp:coreProperties>
</file>