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9" r:id="rId2"/>
  </p:sldMasterIdLst>
  <p:notesMasterIdLst>
    <p:notesMasterId r:id="rId92"/>
  </p:notesMasterIdLst>
  <p:handoutMasterIdLst>
    <p:handoutMasterId r:id="rId93"/>
  </p:handoutMasterIdLst>
  <p:sldIdLst>
    <p:sldId id="724" r:id="rId3"/>
    <p:sldId id="725" r:id="rId4"/>
    <p:sldId id="726" r:id="rId5"/>
    <p:sldId id="738" r:id="rId6"/>
    <p:sldId id="658" r:id="rId7"/>
    <p:sldId id="659" r:id="rId8"/>
    <p:sldId id="660" r:id="rId9"/>
    <p:sldId id="728" r:id="rId10"/>
    <p:sldId id="729" r:id="rId11"/>
    <p:sldId id="730" r:id="rId12"/>
    <p:sldId id="731" r:id="rId13"/>
    <p:sldId id="732" r:id="rId14"/>
    <p:sldId id="733" r:id="rId15"/>
    <p:sldId id="666" r:id="rId16"/>
    <p:sldId id="670" r:id="rId17"/>
    <p:sldId id="671" r:id="rId18"/>
    <p:sldId id="672" r:id="rId19"/>
    <p:sldId id="735" r:id="rId20"/>
    <p:sldId id="737" r:id="rId21"/>
    <p:sldId id="734" r:id="rId22"/>
    <p:sldId id="739" r:id="rId23"/>
    <p:sldId id="741" r:id="rId24"/>
    <p:sldId id="879" r:id="rId25"/>
    <p:sldId id="678" r:id="rId26"/>
    <p:sldId id="681" r:id="rId27"/>
    <p:sldId id="683" r:id="rId28"/>
    <p:sldId id="743" r:id="rId29"/>
    <p:sldId id="745" r:id="rId30"/>
    <p:sldId id="747" r:id="rId31"/>
    <p:sldId id="749" r:id="rId32"/>
    <p:sldId id="750" r:id="rId33"/>
    <p:sldId id="752" r:id="rId34"/>
    <p:sldId id="753" r:id="rId35"/>
    <p:sldId id="754" r:id="rId36"/>
    <p:sldId id="755" r:id="rId37"/>
    <p:sldId id="756" r:id="rId38"/>
    <p:sldId id="760" r:id="rId39"/>
    <p:sldId id="761" r:id="rId40"/>
    <p:sldId id="762" r:id="rId41"/>
    <p:sldId id="763" r:id="rId42"/>
    <p:sldId id="822" r:id="rId43"/>
    <p:sldId id="823" r:id="rId44"/>
    <p:sldId id="824" r:id="rId45"/>
    <p:sldId id="825" r:id="rId46"/>
    <p:sldId id="826" r:id="rId47"/>
    <p:sldId id="827" r:id="rId48"/>
    <p:sldId id="828" r:id="rId49"/>
    <p:sldId id="829" r:id="rId50"/>
    <p:sldId id="830" r:id="rId51"/>
    <p:sldId id="831" r:id="rId52"/>
    <p:sldId id="832" r:id="rId53"/>
    <p:sldId id="833" r:id="rId54"/>
    <p:sldId id="838" r:id="rId55"/>
    <p:sldId id="839" r:id="rId56"/>
    <p:sldId id="840" r:id="rId57"/>
    <p:sldId id="841" r:id="rId58"/>
    <p:sldId id="843" r:id="rId59"/>
    <p:sldId id="846" r:id="rId60"/>
    <p:sldId id="848" r:id="rId61"/>
    <p:sldId id="849" r:id="rId62"/>
    <p:sldId id="850" r:id="rId63"/>
    <p:sldId id="851" r:id="rId64"/>
    <p:sldId id="852" r:id="rId65"/>
    <p:sldId id="868" r:id="rId66"/>
    <p:sldId id="854" r:id="rId67"/>
    <p:sldId id="855" r:id="rId68"/>
    <p:sldId id="869" r:id="rId69"/>
    <p:sldId id="870" r:id="rId70"/>
    <p:sldId id="871" r:id="rId71"/>
    <p:sldId id="856" r:id="rId72"/>
    <p:sldId id="857" r:id="rId73"/>
    <p:sldId id="863" r:id="rId74"/>
    <p:sldId id="864" r:id="rId75"/>
    <p:sldId id="865" r:id="rId76"/>
    <p:sldId id="873" r:id="rId77"/>
    <p:sldId id="874" r:id="rId78"/>
    <p:sldId id="875" r:id="rId79"/>
    <p:sldId id="876" r:id="rId80"/>
    <p:sldId id="877" r:id="rId81"/>
    <p:sldId id="878" r:id="rId82"/>
    <p:sldId id="880" r:id="rId83"/>
    <p:sldId id="881" r:id="rId84"/>
    <p:sldId id="883" r:id="rId85"/>
    <p:sldId id="884" r:id="rId86"/>
    <p:sldId id="885" r:id="rId87"/>
    <p:sldId id="887" r:id="rId88"/>
    <p:sldId id="888" r:id="rId89"/>
    <p:sldId id="889" r:id="rId90"/>
    <p:sldId id="821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FF99FF"/>
    <a:srgbClr val="FF0000"/>
    <a:srgbClr val="FFCC00"/>
    <a:srgbClr val="75A3D1"/>
    <a:srgbClr val="FF6600"/>
    <a:srgbClr val="FFFF99"/>
    <a:srgbClr val="A3D1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9648" autoAdjust="0"/>
  </p:normalViewPr>
  <p:slideViewPr>
    <p:cSldViewPr>
      <p:cViewPr varScale="1">
        <p:scale>
          <a:sx n="78" d="100"/>
          <a:sy n="78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2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B67E4C-6C66-4CF0-8BA5-C78F7762C5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9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5275DA-4C2C-406A-85B0-BED2BCC537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77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A31D08-7BB6-4A2A-813C-B3966D0547C8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610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EC5A7-5B46-4722-A399-656E6521A22F}" type="slidenum">
              <a:rPr lang="ru-RU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8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B3F5C-B20E-46E0-A03C-C8891E63C654}" type="slidenum">
              <a:rPr lang="ru-RU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81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BA6B7-DAF2-4C9E-BD52-62CA68399E66}" type="slidenum">
              <a:rPr lang="ru-RU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18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1BC1F-29A1-4550-A156-C2DE4DE77642}" type="slidenum">
              <a:rPr lang="ru-RU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2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FCADD-68AA-446E-AEE5-EBA6A874370C}" type="slidenum">
              <a:rPr lang="ru-RU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5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E975A-0517-4C0D-AF25-AD8D4D6486AB}" type="slidenum">
              <a:rPr lang="ru-RU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7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751B3-C265-4375-8E04-63F9D6C042CB}" type="slidenum">
              <a:rPr lang="ru-RU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59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75DA-4C2C-406A-85B0-BED2BCC53716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21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46F97-04F6-4A27-BE7B-DBD95892DEC9}" type="slidenum">
              <a:rPr lang="ru-RU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11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EF5F84-91B2-4EE6-84BA-B5DC16FB3E93}" type="slidenum">
              <a:rPr lang="ru-RU" smtClean="0"/>
              <a:pPr eaLnBrk="1" hangingPunct="1"/>
              <a:t>89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Если информация о недостатках, преимуществах и альтернативах обычному способу родовспоможения останется главным направлением большого числа дородовых курсов, можно ожидать увеличения в обществе числа влиятельных и хорошо информированных людей, вовлеченных в совершенствование практик родовспоможения.</a:t>
            </a:r>
          </a:p>
        </p:txBody>
      </p:sp>
    </p:spTree>
    <p:extLst>
      <p:ext uri="{BB962C8B-B14F-4D97-AF65-F5344CB8AC3E}">
        <p14:creationId xmlns:p14="http://schemas.microsoft.com/office/powerpoint/2010/main" val="134401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D1DE7-99D1-4CC5-A969-DC23C9A42974}" type="slidenum">
              <a:rPr lang="uk-UA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57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D1DE7-99D1-4CC5-A969-DC23C9A42974}" type="slidenum">
              <a:rPr lang="uk-UA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609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D1DE7-99D1-4CC5-A969-DC23C9A42974}" type="slidenum">
              <a:rPr lang="uk-UA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54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DBD822-239B-4931-8745-38AA21294083}" type="slidenum">
              <a:rPr lang="uk-UA">
                <a:latin typeface="Calibri" pitchFamily="34" charset="0"/>
              </a:rPr>
              <a:pPr eaLnBrk="1" hangingPunct="1"/>
              <a:t>14</a:t>
            </a:fld>
            <a:endParaRPr lang="uk-UA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0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031BD8-20BD-4374-9960-3C4DA396D4BC}" type="slidenum">
              <a:rPr lang="uk-UA">
                <a:latin typeface="Calibri" pitchFamily="34" charset="0"/>
              </a:rPr>
              <a:pPr eaLnBrk="1" hangingPunct="1"/>
              <a:t>24</a:t>
            </a:fld>
            <a:endParaRPr lang="uk-UA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75DA-4C2C-406A-85B0-BED2BCC5371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8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75DA-4C2C-406A-85B0-BED2BCC53716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5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75DA-4C2C-406A-85B0-BED2BCC53716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4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69" name="Line 72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" name="Text Box 73"/>
          <p:cNvSpPr txBox="1">
            <a:spLocks noChangeArrowheads="1"/>
          </p:cNvSpPr>
          <p:nvPr userDrawn="1"/>
        </p:nvSpPr>
        <p:spPr bwMode="auto">
          <a:xfrm>
            <a:off x="304800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884B3-A902-4D1E-B40C-B2EE49C09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C121F-7FB7-4504-B0D1-BEF32569F4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08B93-3188-42EF-A893-27E2063BE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233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233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34840-86DD-40F4-923A-03477F301B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A301B-F28C-4D26-8645-22938F612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2813" y="1905000"/>
            <a:ext cx="39782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2813" y="4076700"/>
            <a:ext cx="39782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43488" y="4076700"/>
            <a:ext cx="3979862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F403A-6704-4F2C-BEA9-F33F94279D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29F11-7BB4-40A4-B2B9-5D6A32AAE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5A088-80C5-4E74-B38A-79A75594E7FB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75C29-7D7A-479E-8A7B-9EE32AE093C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52BBB-400F-434D-87FD-38F37E92BEB8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5E3A-8742-4429-8640-B188F1C33AD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8EB7E-D387-4C92-815B-79DA2698C060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5BD37-9576-44E0-B3EE-7A95A04C048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DB303-4E64-4F08-8E44-AE24534A4D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7D2608-A049-41D1-9F4D-148FD34D7DD9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80B54-500E-4052-B114-B9A906A2DA6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44047-81D9-4F89-BDDA-0F2B03661787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EFF9-8D58-47FA-B955-7E13A1CA912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55AA1-673A-4EEC-A337-031B7E418E46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0207F-1162-4157-978D-0584CF6E784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93FA5-FBF0-4C04-8539-7811A3BCD1EC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C9902-4D43-429D-A1B9-DE09B8F9404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D68785-58C6-42CD-8901-CE887E1310BE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A25FF-D8B1-4F65-BB3F-FB0BBA7ED8F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15FD3-78AC-44CC-A55C-A6C4A7824DFD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3AA15-3392-4874-A2CD-FD5AB436457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FFD02-B88E-420F-AD2E-4D9AC00009E3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ECA7-15AF-4C51-B8ED-C70BBBA203B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49879-E76A-499C-AB2C-8C684918A3B1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AD677-60A6-4965-8AF3-9C5CC89433D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835CC-C2AD-4A38-BE6A-39692DE7D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5F3B5-6FB9-48C4-B83F-3F47E5E8A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63D8E-5E19-4F1A-93CF-D22D8AE131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D901B-AACB-4F23-8D23-728A8BE2FF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143375" y="66436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B15FA-17FA-440C-B270-57E44654B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214414" y="2428868"/>
            <a:ext cx="642942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948B9C9-D892-492B-96CD-182FBD70D9F7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E711E-63D6-4D1B-870C-C1ED2D6149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8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9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6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8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1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2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3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4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5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6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7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8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9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0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1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2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3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4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5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6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7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8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9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0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1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2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3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4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5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6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7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8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9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0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1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2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3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4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5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6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7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8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9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90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91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92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93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EF32DB-6B63-4726-B8F6-5F9E89EC7A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9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9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1F76AEC-C7A5-441B-BC6F-FF308DAE34B2}" type="datetimeFigureOut">
              <a:rPr lang="uk-UA"/>
              <a:pPr/>
              <a:t>28.02.2017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257A73B-DC85-4910-9258-B161E88BDFD2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23528" y="404813"/>
            <a:ext cx="856895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000" b="1" dirty="0">
              <a:latin typeface="Times New Roman" pitchFamily="18" charset="0"/>
            </a:endParaRPr>
          </a:p>
          <a:p>
            <a:pPr algn="ctr"/>
            <a:r>
              <a:rPr lang="uk-UA" sz="2800" dirty="0" smtClean="0">
                <a:solidFill>
                  <a:srgbClr val="0000FF"/>
                </a:solidFill>
                <a:latin typeface="Arial" pitchFamily="34" charset="0"/>
              </a:rPr>
              <a:t>Лекція</a:t>
            </a:r>
            <a:endParaRPr lang="uk-UA" b="1" dirty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endParaRPr lang="uk-UA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Arial" pitchFamily="34" charset="0"/>
              </a:rPr>
              <a:t>Н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</a:rPr>
              <a:t>евиношування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</a:rPr>
              <a:t>вагітності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ПЕРЕДЧАСНІ ПОЛОГИ.</a:t>
            </a:r>
          </a:p>
          <a:p>
            <a:pPr algn="ctr">
              <a:lnSpc>
                <a:spcPct val="150000"/>
              </a:lnSpc>
            </a:pP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</a:rPr>
              <a:t>Переношування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</a:rPr>
              <a:t>вагітності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.</a:t>
            </a:r>
            <a:endParaRPr 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</a:endParaRPr>
          </a:p>
          <a:p>
            <a:pPr algn="ctr"/>
            <a:r>
              <a:rPr lang="uk-UA" dirty="0" smtClean="0">
                <a:solidFill>
                  <a:srgbClr val="0000FF"/>
                </a:solidFill>
                <a:latin typeface="Arial" pitchFamily="34" charset="0"/>
              </a:rPr>
              <a:t>                       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</a:rPr>
              <a:t>Зав. кафедрою 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акушерства і </a:t>
            </a:r>
            <a:r>
              <a:rPr lang="ru-RU" dirty="0" err="1">
                <a:solidFill>
                  <a:srgbClr val="0000FF"/>
                </a:solidFill>
                <a:latin typeface="Arial" pitchFamily="34" charset="0"/>
              </a:rPr>
              <a:t>гінекології</a:t>
            </a:r>
            <a:endParaRPr lang="ru-RU" dirty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                                </a:t>
            </a:r>
            <a:r>
              <a:rPr lang="ru-RU" dirty="0" err="1">
                <a:solidFill>
                  <a:srgbClr val="0000FF"/>
                </a:solidFill>
                <a:latin typeface="Arial" pitchFamily="34" charset="0"/>
              </a:rPr>
              <a:t>професор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" pitchFamily="34" charset="0"/>
              </a:rPr>
              <a:t>Круть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" pitchFamily="34" charset="0"/>
              </a:rPr>
              <a:t>Юрій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</a:rPr>
              <a:t>Яковлевич</a:t>
            </a:r>
            <a:endParaRPr lang="en-US" sz="3200" b="1" dirty="0">
              <a:latin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11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" name="Rectangle 215"/>
          <p:cNvSpPr>
            <a:spLocks noChangeArrowheads="1"/>
          </p:cNvSpPr>
          <p:nvPr/>
        </p:nvSpPr>
        <p:spPr bwMode="auto">
          <a:xfrm>
            <a:off x="2086769" y="1572873"/>
            <a:ext cx="5616575" cy="719137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 dirty="0" err="1">
                <a:latin typeface="Arial" pitchFamily="34" charset="0"/>
              </a:rPr>
              <a:t>Материнські</a:t>
            </a:r>
            <a:r>
              <a:rPr lang="ru-RU" sz="3200" b="1" i="1" dirty="0">
                <a:latin typeface="Arial" pitchFamily="34" charset="0"/>
              </a:rPr>
              <a:t> </a:t>
            </a:r>
            <a:r>
              <a:rPr lang="ru-RU" sz="3200" b="1" i="1" dirty="0" err="1">
                <a:latin typeface="Arial" pitchFamily="34" charset="0"/>
              </a:rPr>
              <a:t>фактори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08" name="Rectangle 224"/>
          <p:cNvSpPr>
            <a:spLocks noChangeArrowheads="1"/>
          </p:cNvSpPr>
          <p:nvPr/>
        </p:nvSpPr>
        <p:spPr bwMode="auto">
          <a:xfrm>
            <a:off x="5076825" y="2852738"/>
            <a:ext cx="3382963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Arial" pitchFamily="34" charset="0"/>
              </a:rPr>
              <a:t>Ускладнення</a:t>
            </a:r>
            <a:r>
              <a:rPr lang="ru-RU" sz="2000" b="1" i="1" dirty="0">
                <a:latin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</a:rPr>
              <a:t>поточної</a:t>
            </a:r>
            <a:r>
              <a:rPr lang="ru-RU" sz="2000" b="1" i="1" dirty="0">
                <a:latin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</a:rPr>
              <a:t>вагітності</a:t>
            </a:r>
            <a:endParaRPr lang="ru-RU" b="1" i="1" dirty="0"/>
          </a:p>
        </p:txBody>
      </p:sp>
      <p:sp>
        <p:nvSpPr>
          <p:cNvPr id="16609" name="Rectangle 225"/>
          <p:cNvSpPr>
            <a:spLocks noChangeArrowheads="1"/>
          </p:cNvSpPr>
          <p:nvPr/>
        </p:nvSpPr>
        <p:spPr bwMode="auto">
          <a:xfrm>
            <a:off x="4716463" y="5084763"/>
            <a:ext cx="3382962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Arial" pitchFamily="34" charset="0"/>
              </a:rPr>
              <a:t>Соціально-економічні</a:t>
            </a:r>
            <a:r>
              <a:rPr lang="ru-RU" sz="2000" b="1" i="1" dirty="0">
                <a:latin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</a:rPr>
              <a:t>чинники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10" name="Rectangle 226"/>
          <p:cNvSpPr>
            <a:spLocks noChangeArrowheads="1"/>
          </p:cNvSpPr>
          <p:nvPr/>
        </p:nvSpPr>
        <p:spPr bwMode="auto">
          <a:xfrm>
            <a:off x="1116013" y="5084763"/>
            <a:ext cx="3382962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Arial" pitchFamily="34" charset="0"/>
              </a:rPr>
              <a:t>екстрагенітальна</a:t>
            </a:r>
            <a:r>
              <a:rPr lang="ru-RU" sz="2000" b="1" i="1" dirty="0">
                <a:latin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</a:rPr>
              <a:t>патологія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11" name="Line 227"/>
          <p:cNvSpPr>
            <a:spLocks noChangeShapeType="1"/>
          </p:cNvSpPr>
          <p:nvPr/>
        </p:nvSpPr>
        <p:spPr bwMode="auto">
          <a:xfrm flipH="1">
            <a:off x="3059113" y="2349500"/>
            <a:ext cx="1368425" cy="431800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3" name="Line 229"/>
          <p:cNvSpPr>
            <a:spLocks noChangeShapeType="1"/>
          </p:cNvSpPr>
          <p:nvPr/>
        </p:nvSpPr>
        <p:spPr bwMode="auto">
          <a:xfrm>
            <a:off x="4427538" y="2349500"/>
            <a:ext cx="1584325" cy="431800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4" name="Line 230"/>
          <p:cNvSpPr>
            <a:spLocks noChangeShapeType="1"/>
          </p:cNvSpPr>
          <p:nvPr/>
        </p:nvSpPr>
        <p:spPr bwMode="auto">
          <a:xfrm flipH="1">
            <a:off x="3708400" y="2420938"/>
            <a:ext cx="720725" cy="2663825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5" name="Line 231"/>
          <p:cNvSpPr>
            <a:spLocks noChangeShapeType="1"/>
          </p:cNvSpPr>
          <p:nvPr/>
        </p:nvSpPr>
        <p:spPr bwMode="auto">
          <a:xfrm>
            <a:off x="4427538" y="2349500"/>
            <a:ext cx="792162" cy="2735263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7" name="Rectangle 233"/>
          <p:cNvSpPr>
            <a:spLocks noChangeArrowheads="1"/>
          </p:cNvSpPr>
          <p:nvPr/>
        </p:nvSpPr>
        <p:spPr bwMode="auto">
          <a:xfrm>
            <a:off x="395288" y="2852738"/>
            <a:ext cx="3382962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Arial" pitchFamily="34" charset="0"/>
              </a:rPr>
              <a:t>Обтяжений</a:t>
            </a:r>
            <a:r>
              <a:rPr lang="ru-RU" sz="2000" b="1" i="1" dirty="0">
                <a:latin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</a:rPr>
              <a:t>акушерсько-гінекологічний</a:t>
            </a:r>
            <a:r>
              <a:rPr lang="ru-RU" sz="2000" b="1" i="1" dirty="0">
                <a:latin typeface="Arial" pitchFamily="34" charset="0"/>
              </a:rPr>
              <a:t> анамнез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147" y="116632"/>
            <a:ext cx="8569200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Етіологія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невиношування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вагітності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і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передчасних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пологів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" grpId="0" animBg="1" autoUpdateAnimBg="0"/>
      <p:bldP spid="16608" grpId="0" animBg="1" autoUpdateAnimBg="0"/>
      <p:bldP spid="16609" grpId="0" animBg="1" autoUpdateAnimBg="0"/>
      <p:bldP spid="16610" grpId="0" animBg="1" autoUpdateAnimBg="0"/>
      <p:bldP spid="16611" grpId="0" animBg="1"/>
      <p:bldP spid="16613" grpId="0" animBg="1"/>
      <p:bldP spid="16614" grpId="0" animBg="1"/>
      <p:bldP spid="16615" grpId="0" animBg="1"/>
      <p:bldP spid="1661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468312" y="1571612"/>
            <a:ext cx="4103687" cy="1071569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/>
              <a:t>Обтяжений</a:t>
            </a:r>
            <a:r>
              <a:rPr lang="ru-RU" sz="2000" b="1" i="1" dirty="0"/>
              <a:t> </a:t>
            </a:r>
            <a:r>
              <a:rPr lang="ru-RU" sz="2000" b="1" i="1" dirty="0" err="1"/>
              <a:t>акушерсько-гінекологічний</a:t>
            </a:r>
            <a:r>
              <a:rPr lang="ru-RU" sz="2000" b="1" i="1" dirty="0"/>
              <a:t> анамнез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637864" y="3500437"/>
            <a:ext cx="3382962" cy="2889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Мед. і </a:t>
            </a:r>
            <a:r>
              <a:rPr lang="ru-RU" sz="2000" b="1" i="1" dirty="0" err="1">
                <a:latin typeface="Times New Roman" pitchFamily="18" charset="0"/>
              </a:rPr>
              <a:t>самопроіз</a:t>
            </a:r>
            <a:r>
              <a:rPr lang="ru-RU" sz="2000" b="1" i="1" dirty="0">
                <a:latin typeface="Times New Roman" pitchFamily="18" charset="0"/>
              </a:rPr>
              <a:t>. </a:t>
            </a:r>
            <a:r>
              <a:rPr lang="ru-RU" sz="2000" b="1" i="1" dirty="0" err="1">
                <a:latin typeface="Times New Roman" pitchFamily="18" charset="0"/>
              </a:rPr>
              <a:t>аборти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637864" y="3927479"/>
            <a:ext cx="3382962" cy="287338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Передчасні</a:t>
            </a:r>
            <a:r>
              <a:rPr lang="ru-RU" sz="2000" b="1" i="1" dirty="0">
                <a:latin typeface="Times New Roman" pitchFamily="18" charset="0"/>
              </a:rPr>
              <a:t> пологи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42910" y="4929198"/>
            <a:ext cx="3382962" cy="57150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Порушення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менструальної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функції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637864" y="4357694"/>
            <a:ext cx="3382962" cy="42862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900" b="1" i="1" dirty="0" err="1">
                <a:latin typeface="Times New Roman" pitchFamily="18" charset="0"/>
              </a:rPr>
              <a:t>генітальний</a:t>
            </a:r>
            <a:r>
              <a:rPr lang="ru-RU" sz="1900" b="1" i="1" dirty="0">
                <a:latin typeface="Times New Roman" pitchFamily="18" charset="0"/>
              </a:rPr>
              <a:t> </a:t>
            </a:r>
            <a:r>
              <a:rPr lang="ru-RU" sz="1900" b="1" i="1" dirty="0" err="1">
                <a:latin typeface="Times New Roman" pitchFamily="18" charset="0"/>
              </a:rPr>
              <a:t>інфантилізм</a:t>
            </a:r>
            <a:endParaRPr lang="ru-RU" sz="1900" b="1" i="1" dirty="0">
              <a:latin typeface="Times New Roman" pitchFamily="18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642910" y="5643578"/>
            <a:ext cx="3382962" cy="78581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Ендометрити</a:t>
            </a:r>
            <a:r>
              <a:rPr lang="ru-RU" sz="2000" b="1" i="1" dirty="0">
                <a:latin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</a:rPr>
              <a:t>цервіцити</a:t>
            </a:r>
            <a:endParaRPr lang="ru-RU" sz="2000" b="1" i="1" dirty="0">
              <a:latin typeface="Times New Roman" pitchFamily="18" charset="0"/>
            </a:endParaRPr>
          </a:p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Ендометріоз</a:t>
            </a:r>
            <a:r>
              <a:rPr lang="ru-RU" sz="2000" b="1" i="1" dirty="0">
                <a:latin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</a:rPr>
              <a:t>міома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 flipH="1">
            <a:off x="2411413" y="2492375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4859338" y="1700213"/>
            <a:ext cx="3816350" cy="719137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/>
              <a:t>Ускладнення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поточної</a:t>
            </a:r>
            <a:r>
              <a:rPr lang="ru-RU" sz="2000" b="1" i="1" dirty="0"/>
              <a:t> </a:t>
            </a:r>
            <a:r>
              <a:rPr lang="ru-RU" sz="2000" b="1" i="1" dirty="0" err="1"/>
              <a:t>вагітності</a:t>
            </a:r>
            <a:endParaRPr lang="ru-RU" sz="2000" b="1" i="1" dirty="0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6659563" y="2492375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5000628" y="3286124"/>
            <a:ext cx="3382963" cy="2889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передлежання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плаценти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5000628" y="3714751"/>
            <a:ext cx="3382963" cy="5762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Передчасне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відшарування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плаценти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5000628" y="4429132"/>
            <a:ext cx="3382963" cy="57626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Істміко-цервікальна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недостатність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4995924" y="5143512"/>
            <a:ext cx="3382963" cy="2889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прееклампсія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5000628" y="5643578"/>
            <a:ext cx="3382963" cy="571504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антифосфоліпідний</a:t>
            </a:r>
            <a:r>
              <a:rPr lang="ru-RU" sz="2000" b="1" i="1" dirty="0">
                <a:latin typeface="Times New Roman" pitchFamily="18" charset="0"/>
              </a:rPr>
              <a:t> синдром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16632"/>
            <a:ext cx="8640960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Етіологія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невиношування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вагітності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і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передчасних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пологів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 animBg="1" autoUpdateAnimBg="0"/>
      <p:bldP spid="18472" grpId="0" animBg="1" autoUpdateAnimBg="0"/>
      <p:bldP spid="18473" grpId="0" animBg="1" autoUpdateAnimBg="0"/>
      <p:bldP spid="18474" grpId="0" animBg="1" autoUpdateAnimBg="0"/>
      <p:bldP spid="18475" grpId="0" animBg="1" autoUpdateAnimBg="0"/>
      <p:bldP spid="18476" grpId="0" animBg="1" autoUpdateAnimBg="0"/>
      <p:bldP spid="18479" grpId="0" animBg="1"/>
      <p:bldP spid="18480" grpId="0" animBg="1" autoUpdateAnimBg="0"/>
      <p:bldP spid="18481" grpId="0" animBg="1"/>
      <p:bldP spid="18482" grpId="0" animBg="1" autoUpdateAnimBg="0"/>
      <p:bldP spid="18483" grpId="0" animBg="1" autoUpdateAnimBg="0"/>
      <p:bldP spid="18484" grpId="0" animBg="1" autoUpdateAnimBg="0"/>
      <p:bldP spid="18485" grpId="0" animBg="1" autoUpdateAnimBg="0"/>
      <p:bldP spid="1848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034" y="1928802"/>
            <a:ext cx="3816350" cy="719137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/>
              <a:t>екстрагенітальна</a:t>
            </a:r>
            <a:r>
              <a:rPr lang="ru-RU" sz="2000" b="1" i="1" dirty="0"/>
              <a:t> </a:t>
            </a:r>
            <a:r>
              <a:rPr lang="ru-RU" sz="2000" b="1" i="1" dirty="0" err="1"/>
              <a:t>патологія</a:t>
            </a:r>
            <a:endParaRPr lang="ru-RU" sz="2000" b="1" i="1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85786" y="3500438"/>
            <a:ext cx="3382962" cy="57626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Інфекційні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хвороби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під</a:t>
            </a:r>
            <a:r>
              <a:rPr lang="ru-RU" sz="2000" b="1" i="1" dirty="0">
                <a:latin typeface="Times New Roman" pitchFamily="18" charset="0"/>
              </a:rPr>
              <a:t> час </a:t>
            </a:r>
            <a:r>
              <a:rPr lang="ru-RU" sz="2000" b="1" i="1" dirty="0" err="1">
                <a:latin typeface="Times New Roman" pitchFamily="18" charset="0"/>
              </a:rPr>
              <a:t>вагітності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14348" y="4286256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Ендокринні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хвороби</a:t>
            </a:r>
            <a:r>
              <a:rPr lang="ru-RU" sz="2000" b="1" i="1" dirty="0">
                <a:latin typeface="Times New Roman" pitchFamily="18" charset="0"/>
              </a:rPr>
              <a:t> (</a:t>
            </a:r>
            <a:r>
              <a:rPr lang="ru-RU" sz="2000" b="1" i="1" dirty="0" err="1">
                <a:latin typeface="Times New Roman" pitchFamily="18" charset="0"/>
              </a:rPr>
              <a:t>сах</a:t>
            </a:r>
            <a:r>
              <a:rPr lang="ru-RU" sz="2000" b="1" i="1" dirty="0">
                <a:latin typeface="Times New Roman" pitchFamily="18" charset="0"/>
              </a:rPr>
              <a:t>. </a:t>
            </a:r>
            <a:r>
              <a:rPr lang="ru-RU" sz="2000" b="1" i="1" dirty="0" err="1">
                <a:latin typeface="Times New Roman" pitchFamily="18" charset="0"/>
              </a:rPr>
              <a:t>Діабет</a:t>
            </a:r>
            <a:r>
              <a:rPr lang="ru-RU" sz="2000" b="1" i="1" dirty="0">
                <a:latin typeface="Times New Roman" pitchFamily="18" charset="0"/>
              </a:rPr>
              <a:t>)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14348" y="5143512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Важкі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соматичні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хвороби</a:t>
            </a:r>
            <a:r>
              <a:rPr lang="ru-RU" sz="2000" b="1" i="1" dirty="0">
                <a:latin typeface="Times New Roman" pitchFamily="18" charset="0"/>
              </a:rPr>
              <a:t> (АГ)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2428860" y="2643182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822996" y="1928802"/>
            <a:ext cx="3959226" cy="719137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/>
              <a:t>Соціально-економічні</a:t>
            </a:r>
            <a:r>
              <a:rPr lang="ru-RU" sz="2000" b="1" i="1" dirty="0"/>
              <a:t> </a:t>
            </a:r>
            <a:r>
              <a:rPr lang="ru-RU" sz="2000" b="1" i="1" dirty="0" err="1"/>
              <a:t>чинники</a:t>
            </a:r>
            <a:endParaRPr lang="ru-RU" sz="2000" b="1" i="1" dirty="0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6643702" y="2786058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000627" y="3571875"/>
            <a:ext cx="3382963" cy="2889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стресові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ситуації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000628" y="4000504"/>
            <a:ext cx="3382963" cy="5762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Великі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фізичні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навантаження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000628" y="4714884"/>
            <a:ext cx="3382963" cy="57626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Погані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матеріально-побутові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умови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000628" y="5429264"/>
            <a:ext cx="3382963" cy="5762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Вік</a:t>
            </a:r>
            <a:r>
              <a:rPr lang="ru-RU" sz="2000" b="1" i="1" dirty="0">
                <a:latin typeface="Times New Roman" pitchFamily="18" charset="0"/>
              </a:rPr>
              <a:t> старше 30 </a:t>
            </a:r>
            <a:r>
              <a:rPr lang="ru-RU" sz="2000" b="1" i="1" dirty="0" err="1">
                <a:latin typeface="Times New Roman" pitchFamily="18" charset="0"/>
              </a:rPr>
              <a:t>років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5000628" y="6143644"/>
            <a:ext cx="3382963" cy="5048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Алкоголь, </a:t>
            </a:r>
            <a:r>
              <a:rPr lang="ru-RU" sz="2000" b="1" i="1" dirty="0" err="1">
                <a:latin typeface="Times New Roman" pitchFamily="18" charset="0"/>
              </a:rPr>
              <a:t>куріння</a:t>
            </a:r>
            <a:r>
              <a:rPr lang="ru-RU" sz="2000" b="1" i="1" dirty="0">
                <a:latin typeface="Times New Roman" pitchFamily="18" charset="0"/>
              </a:rPr>
              <a:t>, наркотики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50895"/>
            <a:ext cx="8496942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1196" y="188640"/>
            <a:ext cx="8352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Етіологія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невиношування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вагітності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передчасних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пологів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  <p:bldP spid="26628" grpId="0" animBg="1" autoUpdateAnimBg="0"/>
      <p:bldP spid="26630" grpId="0" animBg="1" autoUpdateAnimBg="0"/>
      <p:bldP spid="26632" grpId="0" animBg="1" autoUpdateAnimBg="0"/>
      <p:bldP spid="26633" grpId="0" animBg="1"/>
      <p:bldP spid="26634" grpId="0" animBg="1" autoUpdateAnimBg="0"/>
      <p:bldP spid="26635" grpId="0" animBg="1"/>
      <p:bldP spid="26636" grpId="0" animBg="1" autoUpdateAnimBg="0"/>
      <p:bldP spid="26637" grpId="0" animBg="1" autoUpdateAnimBg="0"/>
      <p:bldP spid="26638" grpId="0" animBg="1" autoUpdateAnimBg="0"/>
      <p:bldP spid="26639" grpId="0" animBg="1" autoUpdateAnimBg="0"/>
      <p:bldP spid="2664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43174" y="1500174"/>
            <a:ext cx="3816350" cy="719138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/>
              <a:t>ПЛОДОВІ ФАКТОРИ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714612" y="5500702"/>
            <a:ext cx="3382962" cy="358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 err="1">
                <a:latin typeface="Times New Roman" pitchFamily="18" charset="0"/>
              </a:rPr>
              <a:t>багатоплідність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714612" y="6072206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неправильне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передлежання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786050" y="4429132"/>
            <a:ext cx="3382962" cy="36036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Резус-</a:t>
            </a:r>
            <a:r>
              <a:rPr lang="ru-RU" sz="2000" b="1" i="1" dirty="0" err="1">
                <a:latin typeface="Times New Roman" pitchFamily="18" charset="0"/>
              </a:rPr>
              <a:t>конфлікт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4429124" y="2214554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714612" y="4929198"/>
            <a:ext cx="3382962" cy="358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 err="1">
                <a:latin typeface="Times New Roman" pitchFamily="18" charset="0"/>
              </a:rPr>
              <a:t>багатоводдя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786050" y="3643314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внутрішньоутробне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інфікування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786050" y="2928934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Генетичні</a:t>
            </a:r>
            <a:r>
              <a:rPr lang="ru-RU" sz="2000" b="1" i="1" dirty="0">
                <a:latin typeface="Times New Roman" pitchFamily="18" charset="0"/>
              </a:rPr>
              <a:t> (</a:t>
            </a:r>
            <a:r>
              <a:rPr lang="ru-RU" sz="2000" b="1" i="1" dirty="0" err="1">
                <a:latin typeface="Times New Roman" pitchFamily="18" charset="0"/>
              </a:rPr>
              <a:t>хромосомні</a:t>
            </a:r>
            <a:r>
              <a:rPr lang="ru-RU" sz="2000" b="1" i="1" dirty="0">
                <a:latin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</a:rPr>
              <a:t>порушення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208912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Етіологія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невиношування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вагітності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і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передчасних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пологів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 autoUpdateAnimBg="0"/>
      <p:bldP spid="27652" grpId="0" animBg="1" autoUpdateAnimBg="0"/>
      <p:bldP spid="27653" grpId="0" animBg="1" autoUpdateAnimBg="0"/>
      <p:bldP spid="27654" grpId="0" animBg="1" autoUpdateAnimBg="0"/>
      <p:bldP spid="27655" grpId="0" animBg="1"/>
      <p:bldP spid="27663" grpId="0" animBg="1" autoUpdateAnimBg="0"/>
      <p:bldP spid="27664" grpId="0" animBg="1" autoUpdateAnimBg="0"/>
      <p:bldP spid="2766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4839394" y="5155697"/>
            <a:ext cx="3929062" cy="1000125"/>
          </a:xfrm>
          <a:prstGeom prst="roundRect">
            <a:avLst>
              <a:gd name="adj" fmla="val 22051"/>
            </a:avLst>
          </a:prstGeom>
          <a:solidFill>
            <a:schemeClr val="accent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541338"/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пізній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спонтанний</a:t>
            </a:r>
            <a:endParaRPr lang="ru-RU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marL="541338"/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викидень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4845518" y="3584153"/>
            <a:ext cx="3929062" cy="1000125"/>
          </a:xfrm>
          <a:prstGeom prst="roundRect">
            <a:avLst>
              <a:gd name="adj" fmla="val 22051"/>
            </a:avLst>
          </a:prstGeom>
          <a:solidFill>
            <a:schemeClr val="accent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541338"/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ранній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спонтанний</a:t>
            </a:r>
            <a:endParaRPr lang="ru-RU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marL="541338"/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викидень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929188" y="2081212"/>
            <a:ext cx="3786188" cy="1000125"/>
          </a:xfrm>
          <a:prstGeom prst="roundRect">
            <a:avLst>
              <a:gd name="adj" fmla="val 22051"/>
            </a:avLst>
          </a:prstGeom>
          <a:solidFill>
            <a:schemeClr val="accent3"/>
          </a:solidFill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marL="541338"/>
            <a:r>
              <a:rPr lang="ru-RU" sz="2000" b="1" dirty="0" err="1">
                <a:latin typeface="Calibri" pitchFamily="34" charset="0"/>
              </a:rPr>
              <a:t>преклинические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втрати</a:t>
            </a:r>
            <a:endParaRPr lang="ru-RU" sz="2000" b="1" dirty="0">
              <a:latin typeface="Calibri" pitchFamily="34" charset="0"/>
            </a:endParaRPr>
          </a:p>
          <a:p>
            <a:pPr marL="541338"/>
            <a:r>
              <a:rPr lang="ru-RU" sz="2000" b="1" dirty="0">
                <a:latin typeface="Calibri" pitchFamily="34" charset="0"/>
              </a:rPr>
              <a:t>(</a:t>
            </a:r>
            <a:r>
              <a:rPr lang="ru-RU" sz="2000" b="1" dirty="0" err="1">
                <a:latin typeface="Calibri" pitchFamily="34" charset="0"/>
              </a:rPr>
              <a:t>Підтверджені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тільки</a:t>
            </a:r>
            <a:endParaRPr lang="ru-RU" sz="2000" b="1" dirty="0">
              <a:latin typeface="Calibri" pitchFamily="34" charset="0"/>
            </a:endParaRPr>
          </a:p>
          <a:p>
            <a:pPr marL="541338"/>
            <a:r>
              <a:rPr lang="ru-RU" sz="2000" b="1" dirty="0" err="1">
                <a:latin typeface="Calibri" pitchFamily="34" charset="0"/>
              </a:rPr>
              <a:t>біохімічно</a:t>
            </a:r>
            <a:r>
              <a:rPr lang="ru-RU" sz="2000" b="1" dirty="0">
                <a:latin typeface="Calibri" pitchFamily="34" charset="0"/>
              </a:rPr>
              <a:t>)</a:t>
            </a:r>
            <a:endParaRPr lang="uk-UA" sz="2000" dirty="0">
              <a:latin typeface="Calibri" pitchFamily="34" charset="0"/>
            </a:endParaRP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0" y="188640"/>
            <a:ext cx="9144000" cy="10001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b="1" dirty="0">
                <a:solidFill>
                  <a:srgbClr val="604A7B"/>
                </a:solidFill>
                <a:latin typeface="Century Gothic" pitchFamily="34" charset="0"/>
              </a:rPr>
              <a:t>ЧАСТОТА </a:t>
            </a:r>
            <a:r>
              <a:rPr lang="ru-RU" b="1" dirty="0" smtClean="0">
                <a:solidFill>
                  <a:srgbClr val="604A7B"/>
                </a:solidFill>
                <a:latin typeface="Century Gothic" pitchFamily="34" charset="0"/>
              </a:rPr>
              <a:t>СПОНТАННОГО ВИКИДНЮ </a:t>
            </a:r>
            <a:r>
              <a:rPr lang="ru-RU" b="1" dirty="0">
                <a:solidFill>
                  <a:srgbClr val="604A7B"/>
                </a:solidFill>
                <a:latin typeface="Century Gothic" pitchFamily="34" charset="0"/>
              </a:rPr>
              <a:t>У ПОПУЛЯЦІЇ</a:t>
            </a:r>
            <a:endParaRPr lang="uk-UA" sz="2400" b="1" dirty="0">
              <a:solidFill>
                <a:srgbClr val="604A7B"/>
              </a:solidFill>
              <a:latin typeface="Century Gothic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39330" y="5227141"/>
            <a:ext cx="928694" cy="9286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2%</a:t>
            </a:r>
            <a:endParaRPr lang="uk-UA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37710" y="3567536"/>
            <a:ext cx="1143008" cy="10715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15-35%</a:t>
            </a:r>
            <a:endParaRPr lang="uk-UA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73474" y="1938333"/>
            <a:ext cx="1285884" cy="12858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50%</a:t>
            </a:r>
            <a:endParaRPr lang="uk-UA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492062" y="4822041"/>
            <a:ext cx="3143250" cy="1428750"/>
          </a:xfrm>
          <a:prstGeom prst="wedgeRoundRectCallout">
            <a:avLst>
              <a:gd name="adj1" fmla="val 69618"/>
              <a:gd name="adj2" fmla="val 10337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Ризик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мимовільного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переривання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зменшується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зі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збільшенням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терміну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гестації</a:t>
            </a:r>
            <a:endParaRPr lang="uk-UA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307270" y="1893211"/>
            <a:ext cx="3328042" cy="2714638"/>
            <a:chOff x="576" y="1897"/>
            <a:chExt cx="1531" cy="2033"/>
          </a:xfrm>
          <a:noFill/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grpFill/>
            <a:ln w="5715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716" y="2143"/>
              <a:ext cx="1391" cy="14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sp3d prstMaterial="metal">
              <a:bevelT w="88900" h="88900"/>
            </a:sp3d>
          </p:spPr>
          <p:txBody>
            <a:bodyPr wrap="square" anchor="ctr">
              <a:spAutoFit/>
            </a:bodyPr>
            <a:lstStyle/>
            <a:p>
              <a:pPr marL="173038" indent="-17303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§"/>
                <a:defRPr/>
              </a:pP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Мимовільні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викидні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відбуваються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настільки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часто,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що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можна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вважати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їх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частиною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нормального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процесу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репродукції</a:t>
              </a:r>
              <a:endParaRPr lang="en-US" sz="2000" dirty="0">
                <a:solidFill>
                  <a:srgbClr val="000000"/>
                </a:solidFill>
                <a:latin typeface="Arial Narrow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3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5004050" y="1383444"/>
            <a:ext cx="356388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ru-RU" sz="2000" b="1" dirty="0" err="1">
                <a:latin typeface="Arial Narrow" pitchFamily="34" charset="0"/>
              </a:rPr>
              <a:t>Хромосомні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аномалії</a:t>
            </a:r>
            <a:r>
              <a:rPr lang="ru-RU" sz="2000" b="1" dirty="0">
                <a:latin typeface="Arial Narrow" pitchFamily="34" charset="0"/>
              </a:rPr>
              <a:t> (</a:t>
            </a:r>
            <a:r>
              <a:rPr lang="ru-RU" sz="2000" b="1" dirty="0" err="1">
                <a:latin typeface="Arial Narrow" pitchFamily="34" charset="0"/>
              </a:rPr>
              <a:t>спадкові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або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придбані</a:t>
            </a:r>
            <a:r>
              <a:rPr lang="ru-RU" sz="2000" b="1" dirty="0">
                <a:latin typeface="Arial Narrow" pitchFamily="34" charset="0"/>
              </a:rPr>
              <a:t>).</a:t>
            </a:r>
            <a:endParaRPr lang="ru-RU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Shape 12"/>
          <p:cNvSpPr/>
          <p:nvPr/>
        </p:nvSpPr>
        <p:spPr>
          <a:xfrm>
            <a:off x="2551406" y="942844"/>
            <a:ext cx="2592292" cy="1281204"/>
          </a:xfrm>
          <a:prstGeom prst="leftRightRibbon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2" descr="C:\Users\unit\Pictures\ПОДГОТОВКА ПРЕЗЕНТАЦИЙ\МЕДИЦИНА\медицина ОБЩАЯ\Генетика\хромосомы\15013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50" y="2399375"/>
            <a:ext cx="3563888" cy="20325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Прямоугольник 1"/>
          <p:cNvSpPr/>
          <p:nvPr/>
        </p:nvSpPr>
        <p:spPr bwMode="auto">
          <a:xfrm>
            <a:off x="967875" y="964015"/>
            <a:ext cx="2154569" cy="10544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>
                <a:latin typeface="Arial Narrow" pitchFamily="34" charset="0"/>
              </a:rPr>
              <a:t>спонтанний</a:t>
            </a:r>
            <a:endParaRPr lang="ru-RU" sz="2800" b="1" dirty="0">
              <a:latin typeface="Arial Narrow" pitchFamily="34" charset="0"/>
            </a:endParaRPr>
          </a:p>
          <a:p>
            <a:pPr algn="ctr"/>
            <a:r>
              <a:rPr lang="ru-RU" sz="2800" b="1" dirty="0">
                <a:latin typeface="Arial Narrow" pitchFamily="34" charset="0"/>
              </a:rPr>
              <a:t>  </a:t>
            </a:r>
            <a:r>
              <a:rPr lang="ru-RU" sz="2800" b="1" dirty="0" err="1">
                <a:latin typeface="Arial Narrow" pitchFamily="34" charset="0"/>
              </a:rPr>
              <a:t>викидень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004052" y="4759113"/>
            <a:ext cx="3563886" cy="10432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err="1">
                <a:latin typeface="Arial Narrow" pitchFamily="34" charset="0"/>
              </a:rPr>
              <a:t>інструмент</a:t>
            </a:r>
            <a:endParaRPr lang="ru-RU" sz="2000" dirty="0">
              <a:latin typeface="Arial Narrow" pitchFamily="34" charset="0"/>
            </a:endParaRPr>
          </a:p>
          <a:p>
            <a:pPr algn="ctr"/>
            <a:r>
              <a:rPr lang="ru-RU" sz="2000" dirty="0">
                <a:latin typeface="Arial Narrow" pitchFamily="34" charset="0"/>
              </a:rPr>
              <a:t>  природного </a:t>
            </a:r>
            <a:r>
              <a:rPr lang="ru-RU" sz="2000" dirty="0" err="1">
                <a:latin typeface="Arial Narrow" pitchFamily="34" charset="0"/>
              </a:rPr>
              <a:t>генетичного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відбору</a:t>
            </a:r>
            <a:endParaRPr lang="uk-UA" sz="20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069378"/>
            <a:ext cx="9143999" cy="79208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ПРОФІЛАКТИКА НЕ ВІДОМА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5" name="Picture 5" descr="F:\Pictures\ПОДГОТОВКА ПРЕЗЕНТАЦИЙ\МЕДИЦИНА\АКУШЕРСТВО И ГИНЕКОЛОГИЯ\акушерство\ПЛОД\маленький плод ЗРП\F0024510-Responsibility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703" y="2906480"/>
            <a:ext cx="3660766" cy="2374268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33901" y="1369254"/>
            <a:ext cx="1583916" cy="902404"/>
            <a:chOff x="305249" y="261589"/>
            <a:chExt cx="1583916" cy="9024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249" y="514769"/>
              <a:ext cx="1093081" cy="64922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796084" y="261589"/>
              <a:ext cx="1093081" cy="6492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6680" rIns="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70%</a:t>
              </a:r>
              <a:endParaRPr lang="uk-UA" sz="3000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95917" y="202673"/>
            <a:ext cx="7348542" cy="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00" tIns="52200" rIns="104400" bIns="52200">
            <a:spAutoFit/>
          </a:bodyPr>
          <a:lstStyle>
            <a:lvl1pPr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ts val="1250"/>
              </a:spcBef>
              <a:buClr>
                <a:srgbClr val="FF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Непопереджувані причини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788024" y="942843"/>
            <a:ext cx="4176464" cy="485953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99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4788024" y="942843"/>
            <a:ext cx="4176464" cy="50064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hape 12"/>
          <p:cNvSpPr/>
          <p:nvPr/>
        </p:nvSpPr>
        <p:spPr>
          <a:xfrm>
            <a:off x="2551406" y="942844"/>
            <a:ext cx="2592292" cy="1281204"/>
          </a:xfrm>
          <a:prstGeom prst="leftRightRibbon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 bwMode="auto">
          <a:xfrm>
            <a:off x="967875" y="964015"/>
            <a:ext cx="2154569" cy="10544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>
                <a:latin typeface="Arial Narrow" pitchFamily="34" charset="0"/>
              </a:rPr>
              <a:t>спонтанний</a:t>
            </a:r>
            <a:endParaRPr lang="ru-RU" sz="2800" b="1" dirty="0">
              <a:latin typeface="Arial Narrow" pitchFamily="34" charset="0"/>
            </a:endParaRPr>
          </a:p>
          <a:p>
            <a:pPr algn="ctr"/>
            <a:r>
              <a:rPr lang="ru-RU" sz="2800" b="1" dirty="0">
                <a:latin typeface="Arial Narrow" pitchFamily="34" charset="0"/>
              </a:rPr>
              <a:t>  </a:t>
            </a:r>
            <a:r>
              <a:rPr lang="ru-RU" sz="2800" b="1" dirty="0" err="1">
                <a:latin typeface="Arial Narrow" pitchFamily="34" charset="0"/>
              </a:rPr>
              <a:t>викидень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069378"/>
            <a:ext cx="9143999" cy="79208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ПРОФІЛАКТИКА МОЖЛИВА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333901" y="1369254"/>
            <a:ext cx="1583916" cy="902404"/>
            <a:chOff x="305249" y="261589"/>
            <a:chExt cx="1583916" cy="9024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249" y="514769"/>
              <a:ext cx="1093081" cy="64922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796084" y="261589"/>
              <a:ext cx="1093081" cy="6492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6680" rIns="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30%</a:t>
              </a:r>
              <a:endParaRPr lang="uk-UA" sz="3000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67874" y="191686"/>
            <a:ext cx="7348542" cy="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00" tIns="52200" rIns="104400" bIns="52200">
            <a:spAutoFit/>
          </a:bodyPr>
          <a:lstStyle>
            <a:lvl1pPr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ts val="1250"/>
              </a:spcBef>
              <a:buClr>
                <a:srgbClr val="FF0000"/>
              </a:buClr>
            </a:pP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ПРИЧИНИ, ЯКІ МОЖНА ПОПЕРЕДИТИ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928752" y="2636912"/>
            <a:ext cx="306718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/>
            <a:endParaRPr lang="uk-UA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933137" y="1292424"/>
            <a:ext cx="4031351" cy="41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4400" tIns="52200" rIns="104400" bIns="52200">
            <a:spAutoFit/>
          </a:bodyPr>
          <a:lstStyle>
            <a:lvl1pPr marL="266700" indent="-2667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   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Інші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причини, не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пов'язані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з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мутаціями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Імунологічні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(АФС,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антигени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HLA,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гістосумісності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інфекційні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Анатомічні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вроджені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аномалії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генітальний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інфантилізм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внутрішньоматкові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синехії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істміко-цервікальна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недостатність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Ендокринні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дефіцит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прогестерону)</a:t>
            </a:r>
            <a:endParaRPr lang="ru-RU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84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4788024" y="942843"/>
            <a:ext cx="4176464" cy="50064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hape 12"/>
          <p:cNvSpPr/>
          <p:nvPr/>
        </p:nvSpPr>
        <p:spPr>
          <a:xfrm>
            <a:off x="2551406" y="942844"/>
            <a:ext cx="2592292" cy="1281204"/>
          </a:xfrm>
          <a:prstGeom prst="leftRightRibbon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 bwMode="auto">
          <a:xfrm>
            <a:off x="967875" y="964015"/>
            <a:ext cx="2154569" cy="10544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>
                <a:latin typeface="Arial Narrow" pitchFamily="34" charset="0"/>
              </a:rPr>
              <a:t>спонтанний</a:t>
            </a:r>
            <a:endParaRPr lang="ru-RU" sz="2800" b="1" dirty="0">
              <a:latin typeface="Arial Narrow" pitchFamily="34" charset="0"/>
            </a:endParaRPr>
          </a:p>
          <a:p>
            <a:pPr algn="ctr"/>
            <a:r>
              <a:rPr lang="ru-RU" sz="2800" b="1" dirty="0">
                <a:latin typeface="Arial Narrow" pitchFamily="34" charset="0"/>
              </a:rPr>
              <a:t>  </a:t>
            </a:r>
            <a:r>
              <a:rPr lang="ru-RU" sz="2800" b="1" dirty="0" err="1">
                <a:latin typeface="Arial Narrow" pitchFamily="34" charset="0"/>
              </a:rPr>
              <a:t>викидень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069378"/>
            <a:ext cx="9143999" cy="79208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ПРОФІЛАКТИКА МОЖЛИВА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333901" y="1369254"/>
            <a:ext cx="1583916" cy="902404"/>
            <a:chOff x="305249" y="261589"/>
            <a:chExt cx="1583916" cy="9024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249" y="514769"/>
              <a:ext cx="1093081" cy="64922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796084" y="261589"/>
              <a:ext cx="1093081" cy="6492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6680" rIns="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30%</a:t>
              </a:r>
              <a:endParaRPr lang="uk-UA" sz="3000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67874" y="191686"/>
            <a:ext cx="7348542" cy="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00" tIns="52200" rIns="104400" bIns="52200">
            <a:spAutoFit/>
          </a:bodyPr>
          <a:lstStyle>
            <a:lvl1pPr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ts val="1250"/>
              </a:spcBef>
              <a:buClr>
                <a:srgbClr val="FF0000"/>
              </a:buClr>
            </a:pP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ПРИЧИНИ, ЯКІ МОЖНА ПОПЕРЕДИТИ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928752" y="2636912"/>
            <a:ext cx="306718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/>
            <a:endParaRPr lang="uk-UA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933137" y="1292424"/>
            <a:ext cx="4031351" cy="41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4400" tIns="52200" rIns="104400" bIns="52200">
            <a:spAutoFit/>
          </a:bodyPr>
          <a:lstStyle>
            <a:lvl1pPr marL="266700" indent="-2667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7700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  <a:tab pos="9431338" algn="l"/>
                <a:tab pos="9880600" algn="l"/>
                <a:tab pos="10329863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Інші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причини, не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пов'язані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з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мутаціями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Імунологічні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(АФС,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антигени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HLA,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гістосумісності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інфекційні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Анатомічні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вроджені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аномалії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генітальний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інфантилізм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внутрішньоматкові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синехії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істміко-цервікальна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недостатність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pPr eaLnBrk="1" hangingPunct="1">
              <a:spcBef>
                <a:spcPts val="1250"/>
              </a:spcBef>
              <a:buClr>
                <a:srgbClr val="FF0000"/>
              </a:buClr>
            </a:pP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Ендокринні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дефіцит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прогестерону)</a:t>
            </a:r>
            <a:endParaRPr lang="ru-RU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705" y="3573016"/>
            <a:ext cx="3675275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800" b="1" dirty="0" err="1"/>
              <a:t>Реабілітація</a:t>
            </a:r>
            <a:r>
              <a:rPr lang="ru-RU" sz="1800" b="1" dirty="0"/>
              <a:t> та </a:t>
            </a:r>
            <a:r>
              <a:rPr lang="ru-RU" sz="1800" b="1" dirty="0" err="1"/>
              <a:t>передгравідарної</a:t>
            </a:r>
            <a:r>
              <a:rPr lang="ru-RU" sz="1800" b="1" dirty="0"/>
              <a:t> </a:t>
            </a:r>
            <a:r>
              <a:rPr lang="ru-RU" sz="1800" b="1" dirty="0" err="1"/>
              <a:t>підготовка</a:t>
            </a:r>
            <a:r>
              <a:rPr lang="ru-RU" sz="1800" b="1" dirty="0"/>
              <a:t> </a:t>
            </a:r>
            <a:r>
              <a:rPr lang="ru-RU" sz="1800" b="1" dirty="0" err="1"/>
              <a:t>після</a:t>
            </a:r>
            <a:r>
              <a:rPr lang="ru-RU" sz="1800" b="1" dirty="0"/>
              <a:t> </a:t>
            </a:r>
            <a:r>
              <a:rPr lang="ru-RU" sz="1800" b="1" dirty="0" err="1"/>
              <a:t>першої</a:t>
            </a:r>
            <a:r>
              <a:rPr lang="ru-RU" sz="1800" b="1" dirty="0"/>
              <a:t> </a:t>
            </a:r>
            <a:r>
              <a:rPr lang="ru-RU" sz="1800" b="1" dirty="0" err="1"/>
              <a:t>невдалої</a:t>
            </a:r>
            <a:r>
              <a:rPr lang="ru-RU" sz="1800" b="1" dirty="0"/>
              <a:t> </a:t>
            </a:r>
            <a:r>
              <a:rPr lang="ru-RU" sz="1800" b="1" dirty="0" err="1"/>
              <a:t>вагітності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3954811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загрозливий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аборт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спонтанний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аборт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неповний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аборт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аборт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звичний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викидень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пологи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невиношування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(МКБ-10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164" y="1340768"/>
            <a:ext cx="8675687" cy="511175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загрозливий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аборт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nens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прогресуючий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аборт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аборт в ходу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progred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ens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 3)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неповний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аборт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ncompletus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 4)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аборт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completus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- Аборт,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ssed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завмерла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вагітність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ембріона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/ плода);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  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Інфікований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аборт.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самовільних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абортів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176" y="40466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Невиношування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вагітності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-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це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самовільне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переривання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її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від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початку до 37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тижнів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.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512001" name="Rectangle 1"/>
          <p:cNvSpPr>
            <a:spLocks noChangeArrowheads="1"/>
          </p:cNvSpPr>
          <p:nvPr/>
        </p:nvSpPr>
        <p:spPr bwMode="auto">
          <a:xfrm>
            <a:off x="214282" y="2215683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Невиношування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вагітності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(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передчасна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втрата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вагітності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)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належить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до числа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досить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частих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видів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акушерської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патології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, частота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цієї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патології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в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різних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країнах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коливається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в межах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від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10 до 20-25% </a:t>
            </a:r>
            <a:r>
              <a:rPr lang="ru-RU" sz="28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від</a:t>
            </a: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загальної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кількості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вагітностей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і не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має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тенденції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до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зниження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62" y="609074"/>
            <a:ext cx="8162925" cy="1077218"/>
          </a:xfrm>
        </p:spPr>
        <p:txBody>
          <a:bodyPr/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ПЕРЕДЧАСНА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ВТРАТА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ВАГІТНОСТІ? (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Нормативні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документи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</a:t>
            </a:r>
            <a:endParaRPr lang="uk-UA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05000"/>
            <a:ext cx="4019227" cy="1524000"/>
          </a:xfrm>
          <a:solidFill>
            <a:srgbClr val="92D050"/>
          </a:solidFill>
        </p:spPr>
        <p:txBody>
          <a:bodyPr/>
          <a:lstStyle/>
          <a:p>
            <a:r>
              <a:rPr lang="uk-UA" sz="2400" dirty="0" err="1"/>
              <a:t>невиношування</a:t>
            </a:r>
            <a:endParaRPr lang="uk-UA" sz="2400" dirty="0"/>
          </a:p>
          <a:p>
            <a:r>
              <a:rPr lang="uk-UA" sz="2400" dirty="0" smtClean="0"/>
              <a:t>спонтанні викидні</a:t>
            </a:r>
            <a:endParaRPr lang="uk-UA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3568" y="3848031"/>
            <a:ext cx="4019227" cy="24482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2400" dirty="0"/>
              <a:t>ПЕРЕДЧАСНІ ПОЛОГИ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873225" y="1913681"/>
            <a:ext cx="4019227" cy="137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i="1" dirty="0" err="1"/>
              <a:t>клінічний</a:t>
            </a:r>
            <a:r>
              <a:rPr lang="ru-RU" sz="2000" i="1" dirty="0"/>
              <a:t> протокол «</a:t>
            </a:r>
            <a:r>
              <a:rPr lang="ru-RU" sz="2000" i="1" dirty="0" err="1"/>
              <a:t>Невиношування</a:t>
            </a:r>
            <a:r>
              <a:rPr lang="ru-RU" sz="2000" i="1" dirty="0"/>
              <a:t> </a:t>
            </a:r>
            <a:r>
              <a:rPr lang="ru-RU" sz="2000" i="1" dirty="0" err="1"/>
              <a:t>вагітності</a:t>
            </a:r>
            <a:r>
              <a:rPr lang="ru-RU" sz="2000" i="1" dirty="0"/>
              <a:t>», наказ МОЗ №624</a:t>
            </a:r>
            <a:endParaRPr lang="uk-UA" sz="2000" i="1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873224" y="3789040"/>
            <a:ext cx="4019227" cy="21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i="1" dirty="0" err="1"/>
              <a:t>клінічний</a:t>
            </a:r>
            <a:r>
              <a:rPr lang="ru-RU" sz="2000" i="1" dirty="0"/>
              <a:t> протокол «</a:t>
            </a:r>
            <a:r>
              <a:rPr lang="ru-RU" sz="2000" i="1" dirty="0" err="1"/>
              <a:t>Передчасні</a:t>
            </a:r>
            <a:r>
              <a:rPr lang="ru-RU" sz="2000" i="1" dirty="0"/>
              <a:t> пологи», наказ МОЗ №624</a:t>
            </a:r>
          </a:p>
          <a:p>
            <a:r>
              <a:rPr lang="ru-RU" sz="2000" i="1" dirty="0" err="1"/>
              <a:t>клінічний</a:t>
            </a:r>
            <a:r>
              <a:rPr lang="ru-RU" sz="2000" i="1" dirty="0"/>
              <a:t> протокол «</a:t>
            </a:r>
            <a:r>
              <a:rPr lang="ru-RU" sz="2000" i="1" dirty="0" err="1"/>
              <a:t>Передчасний</a:t>
            </a:r>
            <a:r>
              <a:rPr lang="ru-RU" sz="2000" i="1" dirty="0"/>
              <a:t> </a:t>
            </a:r>
            <a:r>
              <a:rPr lang="ru-RU" sz="2000" i="1" dirty="0" err="1"/>
              <a:t>розрив</a:t>
            </a:r>
            <a:r>
              <a:rPr lang="ru-RU" sz="2000" i="1" dirty="0"/>
              <a:t> </a:t>
            </a:r>
            <a:r>
              <a:rPr lang="ru-RU" sz="2000" i="1" dirty="0" err="1"/>
              <a:t>плодових</a:t>
            </a:r>
            <a:r>
              <a:rPr lang="ru-RU" sz="2000" i="1" dirty="0"/>
              <a:t> </a:t>
            </a:r>
            <a:r>
              <a:rPr lang="ru-RU" sz="2000" i="1" dirty="0" err="1"/>
              <a:t>оболонок</a:t>
            </a:r>
            <a:r>
              <a:rPr lang="ru-RU" sz="2000" i="1" dirty="0"/>
              <a:t>, наказ МОЗ №782</a:t>
            </a:r>
            <a:endParaRPr lang="uk-UA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514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785225" cy="56165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скарги</a:t>
            </a:r>
            <a:endParaRPr lang="ru-RU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Тягнуть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болі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нижніх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відділах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живота, у другому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триместрі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біль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переймоподібний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характер.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Мізерні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помірні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статевих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дзеркалах</a:t>
            </a:r>
            <a:endParaRPr lang="ru-RU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Зовнішній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зів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закритий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Мізерні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помірні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Бімануального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вагінальне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endParaRPr lang="ru-RU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Матка легко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збудлива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тонус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підвищений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Розміри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відповідають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УЗД: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загальні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ознаки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Наявність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локального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потовщення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міометрію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валика,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випинається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порожнину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Деформація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контурів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плідного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яйця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вдавлення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рахунок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гіпертонусу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Наявність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ділянок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відшарування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хоріону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плаценти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Загрозливий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аборт -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наявність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ознак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переривання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вагітності</a:t>
            </a: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8785225" cy="5616575"/>
          </a:xfrm>
          <a:prstGeom prst="rect">
            <a:avLst/>
          </a:prstGeom>
        </p:spPr>
        <p:txBody>
          <a:bodyPr/>
          <a:lstStyle/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наявності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клінічних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загрозливого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аборту в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несприятливих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прогресу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терапії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спрямованої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рекомендується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endPara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загрозі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переривання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за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несприятливого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прогнозу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застосовуються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заходи,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підтримку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Моніторинг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ефективності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лікування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УЗД,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тестів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функціональної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діагностики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динаміки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ХГЛ і прогестерону в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сироватці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крові</a:t>
            </a:r>
            <a:endParaRPr lang="ru-RU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Тактика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загрозливому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аборті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785794"/>
            <a:ext cx="8785225" cy="58769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Постільний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режим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 Спазмолитическая,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седативна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терапія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Препарати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прогестерону: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 -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Масляний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розчин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прогестерону (в / м);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  -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Мікронізованих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прогестерон (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Утрожестан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вагінальний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пероральний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 -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Синтетичні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похідні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прогестерону (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Дюфастон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пероральний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призначати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eaLnBrk="1" hangingPunct="1">
              <a:buFont typeface="Arial" pitchFamily="34" charset="0"/>
              <a:buChar char="•"/>
            </a:pP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Моніторинг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ефективності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лікування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УЗД,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тестів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функціональної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діагностики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динаміки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ХГЛ і прогестерону в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сироватці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896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Лікувальні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заходи при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загрозливому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аборті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"/>
          <p:cNvGrpSpPr>
            <a:grpSpLocks/>
          </p:cNvGrpSpPr>
          <p:nvPr/>
        </p:nvGrpSpPr>
        <p:grpSpPr bwMode="auto">
          <a:xfrm>
            <a:off x="571500" y="3130550"/>
            <a:ext cx="2384425" cy="2441575"/>
            <a:chOff x="720" y="1490"/>
            <a:chExt cx="1367" cy="2348"/>
          </a:xfrm>
        </p:grpSpPr>
        <p:sp>
          <p:nvSpPr>
            <p:cNvPr id="4712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3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3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3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3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34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для </a:t>
              </a:r>
              <a:r>
                <a:rPr lang="ru-RU" sz="1600" dirty="0" err="1">
                  <a:latin typeface="Arial Narrow" pitchFamily="34" charset="0"/>
                </a:rPr>
                <a:t>внутімишечного</a:t>
              </a:r>
              <a:endParaRPr lang="ru-RU" sz="1600" dirty="0">
                <a:latin typeface="Arial Narrow" pitchFamily="34" charset="0"/>
              </a:endParaRPr>
            </a:p>
            <a:p>
              <a:pPr algn="ctr"/>
              <a:r>
                <a:rPr lang="ru-RU" sz="1600" dirty="0" err="1">
                  <a:latin typeface="Arial Narrow" pitchFamily="34" charset="0"/>
                </a:rPr>
                <a:t>введення</a:t>
              </a:r>
              <a:endParaRPr lang="uk-UA" sz="1600" dirty="0">
                <a:latin typeface="Arial Narrow" pitchFamily="34" charset="0"/>
              </a:endParaRPr>
            </a:p>
          </p:txBody>
        </p:sp>
        <p:sp>
          <p:nvSpPr>
            <p:cNvPr id="47135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2000" b="1" dirty="0">
                  <a:latin typeface="Arial Narrow" pitchFamily="34" charset="0"/>
                </a:rPr>
                <a:t>прогестерон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2000" b="1" dirty="0">
                  <a:latin typeface="Arial Narrow" pitchFamily="34" charset="0"/>
                </a:rPr>
                <a:t>в </a:t>
              </a:r>
              <a:r>
                <a:rPr lang="ru-RU" sz="2000" b="1" dirty="0" err="1">
                  <a:latin typeface="Arial Narrow" pitchFamily="34" charset="0"/>
                </a:rPr>
                <a:t>олійному</a:t>
              </a:r>
              <a:r>
                <a:rPr lang="ru-RU" sz="2000" b="1" dirty="0">
                  <a:latin typeface="Arial Narrow" pitchFamily="34" charset="0"/>
                </a:rPr>
                <a:t> </a:t>
              </a:r>
              <a:r>
                <a:rPr lang="ru-RU" sz="2000" b="1" dirty="0" err="1">
                  <a:latin typeface="Arial Narrow" pitchFamily="34" charset="0"/>
                </a:rPr>
                <a:t>розчині</a:t>
              </a:r>
              <a:r>
                <a:rPr lang="ru-RU" sz="2000" b="1" dirty="0">
                  <a:latin typeface="Arial Narrow" pitchFamily="34" charset="0"/>
                </a:rPr>
                <a:t> 2,5%</a:t>
              </a:r>
            </a:p>
          </p:txBody>
        </p:sp>
      </p:grpSp>
      <p:grpSp>
        <p:nvGrpSpPr>
          <p:cNvPr id="47107" name="Group 18"/>
          <p:cNvGrpSpPr>
            <a:grpSpLocks/>
          </p:cNvGrpSpPr>
          <p:nvPr/>
        </p:nvGrpSpPr>
        <p:grpSpPr bwMode="auto">
          <a:xfrm>
            <a:off x="3071812" y="3130550"/>
            <a:ext cx="2652315" cy="2441575"/>
            <a:chOff x="2208" y="1490"/>
            <a:chExt cx="1365" cy="2348"/>
          </a:xfrm>
        </p:grpSpPr>
        <p:sp>
          <p:nvSpPr>
            <p:cNvPr id="4712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2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24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25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26" name="Text Box 29"/>
            <p:cNvSpPr txBox="1">
              <a:spLocks noChangeArrowheads="1"/>
            </p:cNvSpPr>
            <p:nvPr/>
          </p:nvSpPr>
          <p:spPr bwMode="gray">
            <a:xfrm>
              <a:off x="2250" y="1601"/>
              <a:ext cx="1296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2000" b="1" dirty="0" err="1">
                  <a:latin typeface="Arial Narrow" pitchFamily="34" charset="0"/>
                </a:rPr>
                <a:t>натуральний</a:t>
              </a:r>
              <a:r>
                <a:rPr lang="ru-RU" sz="2000" b="1" dirty="0">
                  <a:latin typeface="Arial Narrow" pitchFamily="34" charset="0"/>
                </a:rPr>
                <a:t> </a:t>
              </a:r>
              <a:r>
                <a:rPr lang="ru-RU" sz="2000" b="1" dirty="0" err="1">
                  <a:latin typeface="Arial Narrow" pitchFamily="34" charset="0"/>
                </a:rPr>
                <a:t>мікронізірованний</a:t>
              </a:r>
              <a:endParaRPr lang="ru-RU" sz="2000" b="1" dirty="0">
                <a:latin typeface="Arial Narrow" pitchFamily="34" charset="0"/>
              </a:endParaRP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2000" b="1" dirty="0">
                  <a:latin typeface="Arial Narrow" pitchFamily="34" charset="0"/>
                </a:rPr>
                <a:t>прогестерон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2000" b="1" dirty="0">
                  <a:latin typeface="Arial Narrow" pitchFamily="34" charset="0"/>
                </a:rPr>
                <a:t>(</a:t>
              </a:r>
              <a:r>
                <a:rPr lang="ru-RU" sz="2000" b="1" dirty="0" err="1">
                  <a:latin typeface="Arial Narrow" pitchFamily="34" charset="0"/>
                </a:rPr>
                <a:t>Утрожестан</a:t>
              </a:r>
              <a:r>
                <a:rPr lang="ru-RU" sz="2000" b="1" dirty="0">
                  <a:latin typeface="Arial Narrow" pitchFamily="34" charset="0"/>
                </a:rPr>
                <a:t>®)</a:t>
              </a:r>
            </a:p>
          </p:txBody>
        </p:sp>
        <p:sp>
          <p:nvSpPr>
            <p:cNvPr id="47127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28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err="1">
                  <a:latin typeface="Arial Narrow" pitchFamily="34" charset="0"/>
                </a:rPr>
                <a:t>вагінально</a:t>
              </a:r>
              <a:r>
                <a:rPr lang="ru-RU" sz="1600" dirty="0">
                  <a:latin typeface="Arial Narrow" pitchFamily="34" charset="0"/>
                </a:rPr>
                <a:t> </a:t>
              </a:r>
              <a:r>
                <a:rPr lang="ru-RU" sz="1600" dirty="0" err="1">
                  <a:latin typeface="Arial Narrow" pitchFamily="34" charset="0"/>
                </a:rPr>
                <a:t>або</a:t>
              </a:r>
              <a:endParaRPr lang="ru-RU" sz="1600" dirty="0">
                <a:latin typeface="Arial Narrow" pitchFamily="34" charset="0"/>
              </a:endParaRPr>
            </a:p>
            <a:p>
              <a:pPr algn="ctr"/>
              <a:r>
                <a:rPr lang="ru-RU" sz="1600" dirty="0">
                  <a:latin typeface="Arial Narrow" pitchFamily="34" charset="0"/>
                </a:rPr>
                <a:t>перорально</a:t>
              </a:r>
              <a:endParaRPr lang="uk-UA" sz="1600" dirty="0">
                <a:latin typeface="Arial Narrow" pitchFamily="34" charset="0"/>
              </a:endParaRPr>
            </a:p>
          </p:txBody>
        </p:sp>
      </p:grpSp>
      <p:grpSp>
        <p:nvGrpSpPr>
          <p:cNvPr id="47108" name="Group 32"/>
          <p:cNvGrpSpPr>
            <a:grpSpLocks/>
          </p:cNvGrpSpPr>
          <p:nvPr/>
        </p:nvGrpSpPr>
        <p:grpSpPr bwMode="auto">
          <a:xfrm>
            <a:off x="6072188" y="3143250"/>
            <a:ext cx="2170112" cy="2441575"/>
            <a:chOff x="3692" y="1490"/>
            <a:chExt cx="1367" cy="2348"/>
          </a:xfrm>
        </p:grpSpPr>
        <p:sp>
          <p:nvSpPr>
            <p:cNvPr id="47116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17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18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1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20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7121" name="AutoShape 46"/>
            <p:cNvSpPr>
              <a:spLocks noChangeArrowheads="1"/>
            </p:cNvSpPr>
            <p:nvPr/>
          </p:nvSpPr>
          <p:spPr bwMode="gray">
            <a:xfrm>
              <a:off x="3720" y="3551"/>
              <a:ext cx="1304" cy="2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Arial Narrow" pitchFamily="34" charset="0"/>
                </a:rPr>
                <a:t>перорально</a:t>
              </a:r>
              <a:endParaRPr lang="uk-UA" dirty="0">
                <a:latin typeface="Calibri" pitchFamily="34" charset="0"/>
              </a:endParaRPr>
            </a:p>
          </p:txBody>
        </p:sp>
      </p:grpSp>
      <p:sp>
        <p:nvSpPr>
          <p:cNvPr id="47110" name="Text Box 19"/>
          <p:cNvSpPr txBox="1">
            <a:spLocks noChangeArrowheads="1"/>
          </p:cNvSpPr>
          <p:nvPr/>
        </p:nvSpPr>
        <p:spPr bwMode="auto">
          <a:xfrm>
            <a:off x="6228184" y="3643313"/>
            <a:ext cx="19585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err="1">
                <a:latin typeface="Arial Narrow" pitchFamily="34" charset="0"/>
              </a:rPr>
              <a:t>дидрогестерон</a:t>
            </a:r>
            <a:endParaRPr lang="ru-RU" sz="2000" b="1" dirty="0">
              <a:latin typeface="Arial Narrow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>
                <a:latin typeface="Arial Narrow" pitchFamily="34" charset="0"/>
              </a:rPr>
              <a:t>(</a:t>
            </a:r>
            <a:r>
              <a:rPr lang="ru-RU" sz="2000" b="1" dirty="0" err="1">
                <a:latin typeface="Arial Narrow" pitchFamily="34" charset="0"/>
              </a:rPr>
              <a:t>Дюфастон</a:t>
            </a:r>
            <a:r>
              <a:rPr lang="ru-RU" sz="2000" b="1" dirty="0">
                <a:latin typeface="Arial Narrow" pitchFamily="34" charset="0"/>
              </a:rPr>
              <a:t> ®)</a:t>
            </a: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gray">
          <a:xfrm>
            <a:off x="642938" y="2000250"/>
            <a:ext cx="4857750" cy="8572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000" dirty="0" err="1">
                <a:latin typeface="Arial Narrow" pitchFamily="34" charset="0"/>
              </a:rPr>
              <a:t>натуральні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гестагени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gray">
          <a:xfrm>
            <a:off x="5857875" y="2000250"/>
            <a:ext cx="2643188" cy="8572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000" dirty="0" err="1">
                <a:latin typeface="Arial Narrow" pitchFamily="34" charset="0"/>
              </a:rPr>
              <a:t>синтетичні</a:t>
            </a:r>
            <a:endParaRPr lang="ru-RU" sz="2000" dirty="0">
              <a:latin typeface="Arial Narrow" pitchFamily="34" charset="0"/>
            </a:endParaRPr>
          </a:p>
          <a:p>
            <a:pPr algn="ctr" eaLnBrk="0" hangingPunct="0"/>
            <a:r>
              <a:rPr lang="ru-RU" sz="2000" dirty="0">
                <a:latin typeface="Arial Narrow" pitchFamily="34" charset="0"/>
              </a:rPr>
              <a:t>   </a:t>
            </a:r>
            <a:r>
              <a:rPr lang="ru-RU" sz="2000" dirty="0" err="1">
                <a:latin typeface="Arial Narrow" pitchFamily="34" charset="0"/>
              </a:rPr>
              <a:t>гестагени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7113" name="TextBox 53"/>
          <p:cNvSpPr txBox="1">
            <a:spLocks noChangeArrowheads="1"/>
          </p:cNvSpPr>
          <p:nvPr/>
        </p:nvSpPr>
        <p:spPr bwMode="auto">
          <a:xfrm>
            <a:off x="755650" y="548680"/>
            <a:ext cx="786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Гестагени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рекомендовані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акушерстві</a:t>
            </a:r>
            <a:endParaRPr lang="uk-UA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8243" y="6300788"/>
            <a:ext cx="9144000" cy="5572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1800" i="1" dirty="0">
                <a:solidFill>
                  <a:schemeClr val="tx1"/>
                </a:solidFill>
                <a:cs typeface="Arial" charset="0"/>
              </a:rPr>
              <a:t>Наказ МОЗУ №624 від  03.11.2008  </a:t>
            </a:r>
            <a:r>
              <a:rPr lang="uk-UA" sz="1800" b="1" i="1" dirty="0">
                <a:solidFill>
                  <a:schemeClr val="tx1"/>
                </a:solidFill>
                <a:cs typeface="Arial" charset="0"/>
              </a:rPr>
              <a:t>«</a:t>
            </a:r>
            <a:r>
              <a:rPr lang="uk-UA" sz="1800" b="1" i="1" dirty="0" err="1">
                <a:solidFill>
                  <a:schemeClr val="tx1"/>
                </a:solidFill>
                <a:cs typeface="Arial" charset="0"/>
              </a:rPr>
              <a:t>Невиношування</a:t>
            </a:r>
            <a:r>
              <a:rPr lang="uk-UA" sz="1800" b="1" i="1" dirty="0">
                <a:solidFill>
                  <a:schemeClr val="tx1"/>
                </a:solidFill>
                <a:cs typeface="Arial" charset="0"/>
              </a:rPr>
              <a:t> вагітності»</a:t>
            </a:r>
            <a:endParaRPr lang="uk-UA" sz="1800" i="1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uk-UA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548680"/>
            <a:ext cx="5400600" cy="619008"/>
          </a:xfrm>
        </p:spPr>
        <p:txBody>
          <a:bodyPr/>
          <a:lstStyle/>
          <a:p>
            <a:r>
              <a:rPr lang="ru-RU" sz="2400" b="1" dirty="0" err="1"/>
              <a:t>дефіцит</a:t>
            </a:r>
            <a:r>
              <a:rPr lang="ru-RU" sz="2400" b="1" dirty="0"/>
              <a:t> прогестерону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95536" y="436783"/>
            <a:ext cx="2154569" cy="10544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>
                <a:latin typeface="Arial Narrow" pitchFamily="34" charset="0"/>
              </a:rPr>
              <a:t>спонтанний</a:t>
            </a:r>
            <a:endParaRPr lang="ru-RU" sz="2800" b="1" dirty="0">
              <a:latin typeface="Arial Narrow" pitchFamily="34" charset="0"/>
            </a:endParaRPr>
          </a:p>
          <a:p>
            <a:pPr algn="ctr"/>
            <a:r>
              <a:rPr lang="ru-RU" sz="2800" b="1" dirty="0">
                <a:latin typeface="Arial Narrow" pitchFamily="34" charset="0"/>
              </a:rPr>
              <a:t>  </a:t>
            </a:r>
            <a:r>
              <a:rPr lang="ru-RU" sz="2800" b="1" dirty="0" err="1">
                <a:latin typeface="Arial Narrow" pitchFamily="34" charset="0"/>
              </a:rPr>
              <a:t>викидень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11560" y="2132856"/>
            <a:ext cx="5400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2000" dirty="0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50104" y="2384884"/>
            <a:ext cx="6270368" cy="280831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66713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err="1">
                <a:latin typeface="Arial Narrow" pitchFamily="34" charset="0"/>
              </a:rPr>
              <a:t>Звичне</a:t>
            </a:r>
            <a:r>
              <a:rPr lang="ru-RU" b="1" kern="0" dirty="0">
                <a:latin typeface="Arial Narrow" pitchFamily="34" charset="0"/>
              </a:rPr>
              <a:t> </a:t>
            </a:r>
            <a:r>
              <a:rPr lang="ru-RU" b="1" kern="0" dirty="0" err="1">
                <a:latin typeface="Arial Narrow" pitchFamily="34" charset="0"/>
              </a:rPr>
              <a:t>невиношування</a:t>
            </a:r>
            <a:r>
              <a:rPr lang="ru-RU" b="1" kern="0" dirty="0">
                <a:latin typeface="Arial Narrow" pitchFamily="34" charset="0"/>
              </a:rPr>
              <a:t> (2 і </a:t>
            </a:r>
            <a:r>
              <a:rPr lang="ru-RU" b="1" kern="0" dirty="0" err="1">
                <a:latin typeface="Arial Narrow" pitchFamily="34" charset="0"/>
              </a:rPr>
              <a:t>більше</a:t>
            </a:r>
            <a:r>
              <a:rPr lang="ru-RU" b="1" kern="0" dirty="0">
                <a:latin typeface="Arial Narrow" pitchFamily="34" charset="0"/>
              </a:rPr>
              <a:t> </a:t>
            </a:r>
            <a:r>
              <a:rPr lang="ru-RU" b="1" kern="0" dirty="0" err="1">
                <a:latin typeface="Arial Narrow" pitchFamily="34" charset="0"/>
              </a:rPr>
              <a:t>викиднів</a:t>
            </a:r>
            <a:r>
              <a:rPr lang="ru-RU" b="1" kern="0" dirty="0">
                <a:latin typeface="Arial Narrow" pitchFamily="34" charset="0"/>
              </a:rPr>
              <a:t> в </a:t>
            </a:r>
            <a:r>
              <a:rPr lang="ru-RU" b="1" kern="0" dirty="0" err="1">
                <a:latin typeface="Arial Narrow" pitchFamily="34" charset="0"/>
              </a:rPr>
              <a:t>анамнезі</a:t>
            </a:r>
            <a:r>
              <a:rPr lang="ru-RU" b="1" kern="0" dirty="0">
                <a:latin typeface="Arial Narrow" pitchFamily="34" charset="0"/>
              </a:rPr>
              <a:t>)</a:t>
            </a:r>
          </a:p>
          <a:p>
            <a:pPr marL="366713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err="1">
                <a:latin typeface="Arial Narrow" pitchFamily="34" charset="0"/>
              </a:rPr>
              <a:t>Вагітність</a:t>
            </a:r>
            <a:r>
              <a:rPr lang="ru-RU" b="1" kern="0" dirty="0">
                <a:latin typeface="Arial Narrow" pitchFamily="34" charset="0"/>
              </a:rPr>
              <a:t> наступила на </a:t>
            </a:r>
            <a:r>
              <a:rPr lang="ru-RU" b="1" kern="0" dirty="0" err="1">
                <a:latin typeface="Arial Narrow" pitchFamily="34" charset="0"/>
              </a:rPr>
              <a:t>тлі</a:t>
            </a:r>
            <a:r>
              <a:rPr lang="ru-RU" b="1" kern="0" dirty="0">
                <a:latin typeface="Arial Narrow" pitchFamily="34" charset="0"/>
              </a:rPr>
              <a:t> НЛФ</a:t>
            </a:r>
          </a:p>
          <a:p>
            <a:pPr marL="366713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>
                <a:latin typeface="Arial Narrow" pitchFamily="34" charset="0"/>
              </a:rPr>
              <a:t>индуцированная </a:t>
            </a:r>
            <a:r>
              <a:rPr lang="ru-RU" b="1" kern="0" dirty="0" err="1">
                <a:latin typeface="Arial Narrow" pitchFamily="34" charset="0"/>
              </a:rPr>
              <a:t>вагітність</a:t>
            </a:r>
            <a:endParaRPr lang="ru-RU" b="1" kern="0" dirty="0">
              <a:latin typeface="Arial Narrow" pitchFamily="34" charset="0"/>
            </a:endParaRPr>
          </a:p>
          <a:p>
            <a:pPr marL="366713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err="1">
                <a:latin typeface="Arial Narrow" pitchFamily="34" charset="0"/>
              </a:rPr>
              <a:t>вилікуване</a:t>
            </a:r>
            <a:r>
              <a:rPr lang="ru-RU" b="1" kern="0" dirty="0">
                <a:latin typeface="Arial Narrow" pitchFamily="34" charset="0"/>
              </a:rPr>
              <a:t> </a:t>
            </a:r>
            <a:r>
              <a:rPr lang="ru-RU" b="1" kern="0" dirty="0" err="1">
                <a:latin typeface="Arial Narrow" pitchFamily="34" charset="0"/>
              </a:rPr>
              <a:t>безпліддя</a:t>
            </a:r>
            <a:endParaRPr lang="ru-RU" b="1" kern="0" dirty="0">
              <a:latin typeface="Arial Narrow" pitchFamily="34" charset="0"/>
            </a:endParaRPr>
          </a:p>
          <a:p>
            <a:pPr marL="366713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>
                <a:latin typeface="Arial Narrow" pitchFamily="34" charset="0"/>
              </a:rPr>
              <a:t>ЕКО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54625" y="2276872"/>
            <a:ext cx="2197263" cy="164307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ru-RU" sz="2800" b="1" kern="0" dirty="0" err="1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Групи</a:t>
            </a:r>
            <a:r>
              <a:rPr lang="ru-RU" sz="2800" b="1" kern="0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2800" b="1" kern="0" dirty="0" err="1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ризику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38226"/>
            <a:ext cx="9144000" cy="5572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1800" i="1" dirty="0">
                <a:solidFill>
                  <a:schemeClr val="tx1"/>
                </a:solidFill>
                <a:cs typeface="Arial" charset="0"/>
              </a:rPr>
              <a:t>Наказ МОЗУ №624 від  03.11.2008  </a:t>
            </a:r>
            <a:r>
              <a:rPr lang="uk-UA" sz="1800" b="1" i="1" dirty="0">
                <a:solidFill>
                  <a:schemeClr val="tx1"/>
                </a:solidFill>
                <a:cs typeface="Arial" charset="0"/>
              </a:rPr>
              <a:t>«</a:t>
            </a:r>
            <a:r>
              <a:rPr lang="uk-UA" sz="1800" b="1" i="1" dirty="0" err="1">
                <a:solidFill>
                  <a:schemeClr val="tx1"/>
                </a:solidFill>
                <a:cs typeface="Arial" charset="0"/>
              </a:rPr>
              <a:t>Невиношування</a:t>
            </a:r>
            <a:r>
              <a:rPr lang="uk-UA" sz="1800" b="1" i="1" dirty="0">
                <a:solidFill>
                  <a:schemeClr val="tx1"/>
                </a:solidFill>
                <a:cs typeface="Arial" charset="0"/>
              </a:rPr>
              <a:t> вагітності»</a:t>
            </a:r>
            <a:endParaRPr lang="uk-UA" sz="1800" i="1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uk-UA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301208"/>
            <a:ext cx="8943693" cy="69478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200 мг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прогестнрона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/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добу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з моменту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встановлення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та до 22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тижнів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вагітності</a:t>
            </a:r>
            <a:endParaRPr lang="uk-UA" sz="24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899592" y="493221"/>
            <a:ext cx="7920880" cy="830997"/>
          </a:xfrm>
        </p:spPr>
        <p:txBody>
          <a:bodyPr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Призначення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прогестерону в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ранні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терміни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вагітності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знижує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ризик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загрози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передчасних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пологів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жінок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ризику</a:t>
            </a: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642910" y="6143644"/>
            <a:ext cx="8286808" cy="48575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1400" i="1" dirty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 rotWithShape="1">
          <a:blip r:embed="rId3"/>
          <a:srcRect t="15022" r="50000"/>
          <a:stretch/>
        </p:blipFill>
        <p:spPr bwMode="auto">
          <a:xfrm>
            <a:off x="4355976" y="1988840"/>
            <a:ext cx="4702536" cy="38650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1844824"/>
            <a:ext cx="365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Причини </a:t>
            </a:r>
            <a:r>
              <a:rPr lang="ru-RU" b="1" dirty="0" err="1">
                <a:solidFill>
                  <a:srgbClr val="FF0000"/>
                </a:solidFill>
                <a:latin typeface="Arial Narrow" pitchFamily="34" charset="0"/>
              </a:rPr>
              <a:t>втрати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Narrow" pitchFamily="34" charset="0"/>
              </a:rPr>
              <a:t>вагітності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 при </a:t>
            </a:r>
            <a:r>
              <a:rPr lang="ru-RU" b="1" dirty="0" err="1">
                <a:solidFill>
                  <a:srgbClr val="FF0000"/>
                </a:solidFill>
                <a:latin typeface="Arial Narrow" pitchFamily="34" charset="0"/>
              </a:rPr>
              <a:t>дефіциті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 прогестерону :</a:t>
            </a:r>
            <a:endParaRPr lang="uk-U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395" y="3223329"/>
            <a:ext cx="3508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err="1">
                <a:latin typeface="Arial Narrow" pitchFamily="34" charset="0"/>
              </a:rPr>
              <a:t>Порушення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функції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плаценти</a:t>
            </a:r>
            <a:endParaRPr lang="ru-RU" dirty="0">
              <a:latin typeface="Arial Narrow" pitchFamily="34" charset="0"/>
            </a:endParaRPr>
          </a:p>
          <a:p>
            <a:pPr marL="168275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err="1">
                <a:latin typeface="Arial Narrow" pitchFamily="34" charset="0"/>
              </a:rPr>
              <a:t>Зменшення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обсягу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амніотичної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рідини</a:t>
            </a:r>
            <a:endParaRPr lang="ru-RU" dirty="0">
              <a:latin typeface="Arial Narrow" pitchFamily="34" charset="0"/>
            </a:endParaRPr>
          </a:p>
          <a:p>
            <a:pPr marL="168275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err="1">
                <a:latin typeface="Arial Narrow" pitchFamily="34" charset="0"/>
              </a:rPr>
              <a:t>Затримка</a:t>
            </a:r>
            <a:r>
              <a:rPr lang="ru-RU" dirty="0">
                <a:latin typeface="Arial Narrow" pitchFamily="34" charset="0"/>
              </a:rPr>
              <a:t> росту плода</a:t>
            </a:r>
          </a:p>
          <a:p>
            <a:pPr marL="168275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err="1">
                <a:latin typeface="Arial Narrow" pitchFamily="34" charset="0"/>
              </a:rPr>
              <a:t>дистрес</a:t>
            </a:r>
            <a:r>
              <a:rPr lang="ru-RU" dirty="0">
                <a:latin typeface="Arial Narrow" pitchFamily="34" charset="0"/>
              </a:rPr>
              <a:t> плода</a:t>
            </a:r>
          </a:p>
          <a:p>
            <a:pPr marL="168275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err="1">
                <a:latin typeface="Arial Narrow" pitchFamily="34" charset="0"/>
              </a:rPr>
              <a:t>загибель</a:t>
            </a:r>
            <a:r>
              <a:rPr lang="ru-RU" dirty="0">
                <a:latin typeface="Arial Narrow" pitchFamily="34" charset="0"/>
              </a:rPr>
              <a:t> плода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84301"/>
            <a:ext cx="8964612" cy="5473699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Тягнуть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болі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нижніх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відділах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живота, у другому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триместрі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біль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мати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переймоподібний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характер.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статевих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здебільшого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великій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дзеркалах</a:t>
            </a:r>
            <a:endParaRPr lang="ru-RU" sz="2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Шийка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вкорочена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зовнішнє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зів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відкритий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великій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плідного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яйця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цервікальному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каналі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Підтікання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навколоплідних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вод (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відсутнім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ранні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терміни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Піхвові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endParaRPr lang="ru-RU" sz="2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Розкриття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цервікального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каналу.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Матка в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підвищеному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тонусі</a:t>
            </a: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-243407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Аборт в ходу -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відділення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плодового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яйця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від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стінок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матки (до 12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тижнів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)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або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ділянки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відшарування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плаценти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(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після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 12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</a:rPr>
              <a:t>тижнів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836613"/>
            <a:ext cx="8785225" cy="60213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endParaRPr lang="ru-RU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 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вакуум-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аспірацію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кюретаж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стінок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порожнини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в ургентному порядку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адекватним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знеболенням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 заходи,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стабілізацію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гемодинаміки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обсягу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крововтрати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Обов'язкове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патогістологічне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видаленої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тканини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12-22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</a:t>
            </a:r>
            <a:endParaRPr lang="ru-RU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 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спонтанного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вигнання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плода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вакуум-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аспірацію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кюретаж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стінок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порожнини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та заходи,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стабілізацію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гемодинаміки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об'єму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крововтрати</a:t>
            </a: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6887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Тактика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аборті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в ходу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312863"/>
            <a:ext cx="8435975" cy="554513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Біль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інтенсивності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нижніх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відділах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живота.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статевих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вираженості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Експульсія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плодового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яйця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дзеркалах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Шийка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вкорочена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зовнішнє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відкритий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вираженості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Піхвові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дослідження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Розміри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гестації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ступінь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розкриття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шийки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УЗД: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порожнину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розширена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&gt; 15 мм,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шийка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розкрита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плідне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яйце /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плід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візуалізується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визуализироваться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тканини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неоднорідної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ехоструктури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Неповний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аборт -</a:t>
            </a:r>
          </a:p>
          <a:p>
            <a:pPr algn="ctr"/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неповне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відділення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і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вигнання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плодового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яйця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або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плаценти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з матки</a:t>
            </a: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387331"/>
            <a:ext cx="8610600" cy="954107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marL="182880" indent="0" algn="ctr" eaLnBrk="1" hangingPunct="1"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КЛАСИФІКАЦІЯ РЕЗУЛЬТАТІВ ВАГІТНОСТІ ПРИ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невиношуванні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3635375" y="2565400"/>
            <a:ext cx="935038" cy="576263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0825" y="2636838"/>
            <a:ext cx="3384550" cy="7620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 err="1"/>
              <a:t>раннього</a:t>
            </a:r>
            <a:r>
              <a:rPr lang="ru-RU" b="1" i="1" u="sng" dirty="0"/>
              <a:t> </a:t>
            </a:r>
            <a:r>
              <a:rPr lang="ru-RU" b="1" i="1" u="sng" dirty="0" err="1"/>
              <a:t>терміну</a:t>
            </a:r>
            <a:endParaRPr lang="ru-RU" b="1" i="1" u="sng" dirty="0"/>
          </a:p>
          <a:p>
            <a:pPr algn="ctr" eaLnBrk="0" hangingPunct="0"/>
            <a:r>
              <a:rPr lang="ru-RU" b="1" i="1" u="sng" dirty="0"/>
              <a:t>(До 12 </a:t>
            </a:r>
            <a:r>
              <a:rPr lang="ru-RU" b="1" i="1" u="sng" dirty="0" err="1"/>
              <a:t>тижнів</a:t>
            </a:r>
            <a:r>
              <a:rPr lang="ru-RU" b="1" i="1" u="sng" dirty="0"/>
              <a:t>)</a:t>
            </a:r>
            <a:endParaRPr lang="ru-RU" sz="1600" b="1" i="1" dirty="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3995738" y="4868863"/>
            <a:ext cx="647700" cy="576262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4643438" y="4868863"/>
            <a:ext cx="0" cy="936625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572000" y="2565400"/>
            <a:ext cx="863600" cy="576263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357290" y="1557338"/>
            <a:ext cx="6786610" cy="935037"/>
          </a:xfrm>
          <a:prstGeom prst="rect">
            <a:avLst/>
          </a:prstGeom>
          <a:solidFill>
            <a:srgbClr val="FFFF99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 err="1"/>
              <a:t>Мимовільні</a:t>
            </a:r>
            <a:r>
              <a:rPr lang="ru-RU" b="1" i="1" dirty="0"/>
              <a:t> </a:t>
            </a:r>
            <a:r>
              <a:rPr lang="ru-RU" b="1" i="1" dirty="0" err="1"/>
              <a:t>аборти</a:t>
            </a:r>
            <a:r>
              <a:rPr lang="ru-RU" b="1" i="1" dirty="0"/>
              <a:t> (</a:t>
            </a:r>
            <a:r>
              <a:rPr lang="ru-RU" b="1" i="1" dirty="0" err="1"/>
              <a:t>спонтанні</a:t>
            </a:r>
            <a:r>
              <a:rPr lang="ru-RU" b="1" i="1" dirty="0"/>
              <a:t> </a:t>
            </a:r>
            <a:r>
              <a:rPr lang="ru-RU" b="1" i="1" dirty="0" err="1"/>
              <a:t>викидні</a:t>
            </a:r>
            <a:r>
              <a:rPr lang="ru-RU" b="1" i="1" dirty="0"/>
              <a:t>)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435600" y="2636838"/>
            <a:ext cx="3384550" cy="7620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 u="sng" dirty="0" err="1"/>
              <a:t>пізнього</a:t>
            </a:r>
            <a:r>
              <a:rPr lang="ru-RU" b="1" i="1" u="sng" dirty="0"/>
              <a:t> строку</a:t>
            </a:r>
          </a:p>
          <a:p>
            <a:pPr algn="ctr"/>
            <a:r>
              <a:rPr lang="ru-RU" b="1" i="1" u="sng" dirty="0"/>
              <a:t>(До 22 </a:t>
            </a:r>
            <a:r>
              <a:rPr lang="ru-RU" b="1" i="1" u="sng" dirty="0" err="1"/>
              <a:t>тижнів</a:t>
            </a:r>
            <a:r>
              <a:rPr lang="ru-RU" b="1" i="1" u="sng" dirty="0"/>
              <a:t>)</a:t>
            </a:r>
            <a:endParaRPr lang="ru-RU" sz="2400" b="1" i="1" dirty="0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500166" y="3644900"/>
            <a:ext cx="6072229" cy="1079500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i="1" dirty="0" err="1"/>
              <a:t>Передчасні</a:t>
            </a:r>
            <a:r>
              <a:rPr lang="ru-RU" sz="2800" b="1" i="1" dirty="0"/>
              <a:t> пологи (ПР)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14282" y="4941888"/>
            <a:ext cx="3781456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 err="1"/>
              <a:t>Дуже</a:t>
            </a:r>
            <a:r>
              <a:rPr lang="ru-RU" b="1" i="1" u="sng" dirty="0"/>
              <a:t> </a:t>
            </a:r>
            <a:r>
              <a:rPr lang="ru-RU" b="1" i="1" u="sng" dirty="0" err="1"/>
              <a:t>ранні</a:t>
            </a:r>
            <a:r>
              <a:rPr lang="ru-RU" b="1" i="1" u="sng" dirty="0"/>
              <a:t> ПР (22-27 </a:t>
            </a:r>
            <a:r>
              <a:rPr lang="ru-RU" b="1" i="1" u="sng" dirty="0" err="1"/>
              <a:t>тижнів</a:t>
            </a:r>
            <a:r>
              <a:rPr lang="ru-RU" b="1" i="1" u="sng" dirty="0"/>
              <a:t>)</a:t>
            </a:r>
            <a:endParaRPr lang="ru-RU" sz="2000" b="1" i="1" dirty="0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292725" y="4941888"/>
            <a:ext cx="3384550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 err="1"/>
              <a:t>ранні</a:t>
            </a:r>
            <a:r>
              <a:rPr lang="ru-RU" b="1" i="1" u="sng" dirty="0"/>
              <a:t> ПР</a:t>
            </a:r>
          </a:p>
          <a:p>
            <a:pPr algn="ctr" eaLnBrk="0" hangingPunct="0"/>
            <a:r>
              <a:rPr lang="ru-RU" b="1" i="1" u="sng" dirty="0"/>
              <a:t>(28-33 </a:t>
            </a:r>
            <a:r>
              <a:rPr lang="ru-RU" b="1" i="1" u="sng" dirty="0" err="1"/>
              <a:t>тижні</a:t>
            </a:r>
            <a:r>
              <a:rPr lang="ru-RU" b="1" i="1" u="sng" dirty="0"/>
              <a:t>)</a:t>
            </a:r>
            <a:endParaRPr lang="ru-RU" sz="2000" b="1" i="1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987675" y="5876925"/>
            <a:ext cx="3384550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 err="1"/>
              <a:t>Власне</a:t>
            </a:r>
            <a:r>
              <a:rPr lang="ru-RU" b="1" i="1" u="sng" dirty="0"/>
              <a:t> ПР (34-37 </a:t>
            </a:r>
            <a:r>
              <a:rPr lang="ru-RU" b="1" i="1" u="sng" dirty="0" err="1"/>
              <a:t>тижнів</a:t>
            </a:r>
            <a:r>
              <a:rPr lang="ru-RU" b="1" i="1" u="sng" dirty="0"/>
              <a:t>)</a:t>
            </a:r>
            <a:endParaRPr lang="ru-RU" sz="2000" b="1" i="1" dirty="0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4645025" y="4797425"/>
            <a:ext cx="647700" cy="647700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 autoUpdateAnimBg="0"/>
      <p:bldP spid="5129" grpId="0" animBg="1"/>
      <p:bldP spid="5130" grpId="0" animBg="1"/>
      <p:bldP spid="5131" grpId="0" animBg="1"/>
      <p:bldP spid="5132" grpId="0" animBg="1" autoUpdateAnimBg="0"/>
      <p:bldP spid="5134" grpId="0" animBg="1" autoUpdateAnimBg="0"/>
      <p:bldP spid="5135" grpId="0" animBg="1" autoUpdateAnimBg="0"/>
      <p:bldP spid="5136" grpId="0" animBg="1" autoUpdateAnimBg="0"/>
      <p:bldP spid="5137" grpId="0" animBg="1" autoUpdateAnimBg="0"/>
      <p:bldP spid="5138" grpId="0" animBg="1" autoUpdateAnimBg="0"/>
      <p:bldP spid="51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1075"/>
            <a:ext cx="9036496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неповного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аборту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обов'язково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видалення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залишків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ембріональних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/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плодових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тканин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наступним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патогистологическим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дослідженням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Хірургічний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метод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евакуації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вмісту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порожнини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кюретаж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вакуум-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аспірація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  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Показання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хірургічного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методу:</a:t>
            </a:r>
          </a:p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інтенсивне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кровотеча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розширення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порожнини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матки&gt; 50 мм (УЗД)</a:t>
            </a:r>
          </a:p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вище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37,5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C.</a:t>
            </a:r>
          </a:p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медикаментозної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евакуації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вмісту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порожнини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Мизопростол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(простагландин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E1) - 800-1200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мкг одноразово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інтравагінально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329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Тактика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</a:rPr>
              <a:t>неповного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 аборту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1" y="1214422"/>
            <a:ext cx="8858280" cy="52864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Тягнуть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болі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нижніх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відділах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живота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різної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інтенсивності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не бути).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Незначні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статевих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відсутніми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Експульсія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плодового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яйця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дзеркалах</a:t>
            </a:r>
            <a:endParaRPr lang="ru-RU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Шийка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сформована,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зовнішній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зів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закритий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Незначні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Піхвові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endParaRPr lang="ru-RU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1.Матка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щільна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Розміри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гестації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Цервікальний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канал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закритий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іноді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УЗД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Порожнина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&lt;15 мм,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цервікальний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канал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закритий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плодове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яйце /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плід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візуалізується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залишки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продукту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запліднення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порожнині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не </a:t>
            </a:r>
            <a:r>
              <a:rPr lang="ru-RU" sz="20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візуалізуються</a:t>
            </a:r>
            <a:r>
              <a:rPr lang="ru-RU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127" y="0"/>
            <a:ext cx="8462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повний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аборт</a:t>
            </a:r>
          </a:p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повне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відділення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і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вигнання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плодового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яйця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або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плаценти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з матки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9"/>
            <a:ext cx="8713788" cy="5018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скарг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кровотечі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тканини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порожнині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матки за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даними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УЗД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необхідності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інструментальній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ревізії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матки.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800" dirty="0" err="1">
                <a:latin typeface="Arial" pitchFamily="34" charset="0"/>
                <a:cs typeface="Arial" pitchFamily="34" charset="0"/>
              </a:rPr>
              <a:t>Контрольне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УЗД через 1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тиждень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800" dirty="0" err="1">
                <a:latin typeface="Arial" pitchFamily="34" charset="0"/>
                <a:cs typeface="Arial" pitchFamily="34" charset="0"/>
              </a:rPr>
              <a:t>Необхідність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профілактичного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антибіотиків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препарату,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дози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тривалість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визначені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індивідуальними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показаннями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26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latin typeface="Arial" pitchFamily="34" charset="0"/>
              </a:rPr>
              <a:t>Тактика </a:t>
            </a:r>
            <a:r>
              <a:rPr lang="ru-RU" sz="3200" i="1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3200" i="1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3200" i="1" dirty="0" err="1">
                <a:solidFill>
                  <a:srgbClr val="FF0000"/>
                </a:solidFill>
                <a:latin typeface="Arial" pitchFamily="34" charset="0"/>
              </a:rPr>
              <a:t>повному</a:t>
            </a:r>
            <a:r>
              <a:rPr lang="ru-RU" sz="3200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Arial" pitchFamily="34" charset="0"/>
              </a:rPr>
              <a:t>аборті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714489"/>
            <a:ext cx="8607455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 err="1">
                <a:latin typeface="Arial" pitchFamily="34" charset="0"/>
                <a:cs typeface="Arial" pitchFamily="34" charset="0"/>
              </a:rPr>
              <a:t>Припинення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затримкою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плодових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тканин в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матці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 err="1">
                <a:latin typeface="Arial" pitchFamily="34" charset="0"/>
                <a:cs typeface="Arial" pitchFamily="34" charset="0"/>
              </a:rPr>
              <a:t>Скарги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зникнення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суб'єктивних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Іноді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кров'янисті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з матки і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тіла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 err="1">
                <a:latin typeface="Arial" pitchFamily="34" charset="0"/>
                <a:cs typeface="Arial" pitchFamily="34" charset="0"/>
              </a:rPr>
              <a:t>Обстеження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діагнозу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 err="1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дзеркалах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шийка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матки сформована,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зовнішній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зів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закритий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 err="1">
                <a:latin typeface="Arial" pitchFamily="34" charset="0"/>
                <a:cs typeface="Arial" pitchFamily="34" charset="0"/>
              </a:rPr>
              <a:t>Бімануального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вагінальне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дослідження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Розміри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гестації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Цервікальний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канал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закритий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Аборт,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що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не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відбувся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і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ssed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abortus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) (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завмерла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вагітність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припинення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розвитку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ембріона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/ плода)</a:t>
            </a:r>
            <a:endParaRPr lang="ru-RU" sz="28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714356"/>
            <a:ext cx="8496300" cy="564360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УЗД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ознаки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завмерла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5-6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невідповідність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розмірів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плодового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яйця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гестації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не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візуалізується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жовтковий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мішок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не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візуалізується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ембріон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7-8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серцевих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скорочень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ембріона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невідповідність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розмірів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гестації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9-12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(і до 22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серцевих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скорочень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рухів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ембріона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невідповідність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розмірів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гестації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8785225" cy="6072206"/>
          </a:xfrm>
          <a:prstGeom prst="rect">
            <a:avLst/>
          </a:prstGeom>
        </p:spPr>
        <p:txBody>
          <a:bodyPr/>
          <a:lstStyle/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підтвердження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діагнозу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терміново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провести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евакуацію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ембріональних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/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плодових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тканин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порожнини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хірургічним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медикаментозним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шляхами.</a:t>
            </a: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Знаходження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розвивається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порожнині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4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збільшує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ризик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коагулопатіческое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ускладнень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бути готовим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боротьби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можливим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кровотечею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резус,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коагулограму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Індукція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скорочувальної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розвивається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другому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триместрі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застосуванням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препаратів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простагландинів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мізопростол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утеротоніческіх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(окситоцин).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Тактика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вагітності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що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завмерла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857232"/>
            <a:ext cx="8499951" cy="5377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1.Медико-генетичне консультування.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2. Профілактика інфекційних запальних захворювань, санація вогнищ хронічного запалення, нормалізація біоценозу піхви, діагностика та лікування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TORCH-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інфекцій.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3. Психологічна реабілітація після перенесеного аборту.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4. Неспецифічна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прегравідарна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підготовка: антистресовий терапія, за 3 місяці до зачаття призначення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фолієвої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кислоти 400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мкг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на день, відмова від шкідливих звичок.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3543" y="-302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Реабілітація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репродуктивної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функції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після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мимовільного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аборту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060848"/>
            <a:ext cx="8784976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Клінічні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анамнезі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епізодів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переривання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другому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триместрі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 є результатом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скоротливої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відшарування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плаценти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мимовільного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безболісного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до 4-6 см при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вагітностях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хірургічних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втручань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шийці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матки,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розривів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пологах;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Інструментального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час штучного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переривання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Істміко-цервікальна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недостатність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(ІЦН)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не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скорочувальної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матки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мимовільне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згладжування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повторного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переривання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2" y="1385888"/>
            <a:ext cx="8713788" cy="54721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вроджені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набуті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анатомічні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дефекти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до 2 см і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другому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триместрі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маткових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скорочень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відшарування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плаценти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пролабирование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плодового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міхура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вічка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При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трансвагинальном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УЗД: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вкорочення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до 25 мм і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терміні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16-24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ІЦН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357298"/>
            <a:ext cx="8201508" cy="48245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накладенні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профілактичного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лікувального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шва на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шийку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матки.</a:t>
            </a:r>
          </a:p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накладення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шва:</a:t>
            </a:r>
          </a:p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Живий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плід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видимих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вад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плодовий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міхур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хорионамнионита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родової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/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кровотечі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Перша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піхви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ІЦН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717" y="1124744"/>
            <a:ext cx="8640960" cy="50404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9263" indent="-403225" eaLnBrk="1" hangingPunct="1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спонтанний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аборт -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спонтанне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мимовільне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переривання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11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+ 6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49263" indent="-403225" eaLnBrk="1" hangingPunct="1">
              <a:buFont typeface="Wingdings" pitchFamily="2" charset="2"/>
              <a:buChar char="ü"/>
            </a:pP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-403225" eaLnBrk="1" hangingPunct="1"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пізній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спонтанний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аборт - з 12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21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+ 6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49263" indent="-403225" eaLnBrk="1" hangingPunct="1">
              <a:buFont typeface="Wingdings" pitchFamily="2" charset="2"/>
              <a:buChar char="ü"/>
            </a:pP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-403225" eaLnBrk="1" hangingPunct="1">
              <a:buFont typeface="Wingdings" pitchFamily="2" charset="2"/>
              <a:buChar char="ü"/>
            </a:pP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пологи - з 22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36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+ 6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29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невиношування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362950" cy="54006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</a:rPr>
              <a:t> 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Профілактичний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шов на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Показано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накладення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жінкам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анамнезі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два и более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мімовільніх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вікідня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пологи в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тріместрі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Проводитися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терміні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13-16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тіжнів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Вищевказаний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умів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Пессарій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Шийка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-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показань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короткій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шійці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матки (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2,5 см)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ІЦН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40" y="2276873"/>
            <a:ext cx="2783745" cy="219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836" y="78902"/>
            <a:ext cx="2568280" cy="201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571536" y="0"/>
            <a:ext cx="8229600" cy="1000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uk-UA" sz="28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214422"/>
            <a:ext cx="4697520" cy="5777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Трансвагінальна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ехоцервікометрія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Циркулярний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шов на ш / 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Вагінальне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введення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прогестерону.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шийного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пессарія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вагітних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укороченою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шийкою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матки.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введення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вітамінів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мікро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нутрієнтів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компонентів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(омега-3-поліненасичені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жирні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аспірин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499" y="4636185"/>
            <a:ext cx="2324941" cy="183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440" y="4586997"/>
            <a:ext cx="2382380" cy="190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240" y="2276873"/>
            <a:ext cx="2288760" cy="231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174668" y="3585914"/>
            <a:ext cx="89646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7188" indent="-357188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Рандомізоване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контрольоване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Maria Goya, et al., 2012)</a:t>
            </a:r>
          </a:p>
          <a:p>
            <a:pPr marL="357188" indent="-357188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385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вагітних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192 -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встановлен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пессарий,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вічікувальна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тактика.</a:t>
            </a:r>
          </a:p>
          <a:p>
            <a:pPr marL="357188" indent="-357188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вагітних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встановлен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пессарий,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пологи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терміні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&lt;34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тіжні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трапляє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достовірно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чем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контрольній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(12 [6%]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51 [27%],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шансів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ОШ 0,18, 95% ДІ 0 , 08-0,37;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 &lt;0,0001).</a:t>
            </a:r>
          </a:p>
          <a:p>
            <a:pPr marL="357188" indent="-357188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шкідлівого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впліву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7188" indent="-357188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Шийно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пессарий может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попереджаті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пологи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короткою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Шийка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матки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тріместрі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A].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48974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5A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2800" b="1" dirty="0">
                <a:solidFill>
                  <a:srgbClr val="C00000"/>
                </a:solidFill>
                <a:latin typeface="Arial" pitchFamily="34" charset="0"/>
                <a:ea typeface="+mj-ea"/>
              </a:rPr>
              <a:t>Силіконовий </a:t>
            </a:r>
            <a:r>
              <a:rPr lang="uk-UA" sz="2800" b="1" dirty="0" err="1">
                <a:solidFill>
                  <a:srgbClr val="C00000"/>
                </a:solidFill>
                <a:latin typeface="Arial" pitchFamily="34" charset="0"/>
                <a:ea typeface="+mj-ea"/>
              </a:rPr>
              <a:t>цервікальний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ea typeface="+mj-ea"/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  <a:latin typeface="Arial" pitchFamily="34" charset="0"/>
                <a:ea typeface="+mj-ea"/>
              </a:rPr>
              <a:t>пессарій</a:t>
            </a:r>
            <a:endParaRPr lang="it-IT" sz="28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88913"/>
            <a:ext cx="36718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876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28"/>
            <a:ext cx="9144000" cy="612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50" indent="492125" algn="ctr" eaLnBrk="1" hangingPunct="1">
              <a:lnSpc>
                <a:spcPct val="80000"/>
              </a:lnSpc>
              <a:buNone/>
            </a:pP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Передчасні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пологи (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partus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praematurus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-</a:t>
            </a:r>
          </a:p>
          <a:p>
            <a:pPr marL="44450" indent="492125" algn="ctr" eaLnBrk="1" hangingPunct="1">
              <a:lnSpc>
                <a:spcPct val="80000"/>
              </a:lnSpc>
              <a:buNone/>
            </a:pP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пологи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спонтанним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початком,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прогресуванням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пологової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народженням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плода вагою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більш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500 г у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терміни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 22 до 37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579438" eaLnBrk="1" hangingPunct="1">
              <a:lnSpc>
                <a:spcPct val="8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акушерської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тактики 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виходжування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народилися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термінах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передчасних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450" indent="579438" eaLnBrk="1" hangingPunct="1">
              <a:lnSpc>
                <a:spcPct val="8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ранні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пологи - в 22-27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4450" indent="579438" eaLnBrk="1" hangingPunct="1">
              <a:lnSpc>
                <a:spcPct val="8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Ранні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роди- в 28-33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4450" indent="579438" eaLnBrk="1" hangingPunct="1">
              <a:lnSpc>
                <a:spcPct val="8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пологи - в 34-37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928802"/>
            <a:ext cx="8267775" cy="464347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00FF"/>
                </a:solidFill>
                <a:latin typeface="Arial Narrow" pitchFamily="34" charset="0"/>
              </a:rPr>
              <a:t>Висока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Arial Narrow" pitchFamily="34" charset="0"/>
              </a:rPr>
              <a:t>і</a:t>
            </a:r>
            <a:r>
              <a:rPr lang="ru-RU" sz="2400" b="1" dirty="0" err="1" smtClean="0">
                <a:solidFill>
                  <a:srgbClr val="0000FF"/>
                </a:solidFill>
                <a:latin typeface="Arial Narrow" pitchFamily="34" charset="0"/>
              </a:rPr>
              <a:t>нтранатальная</a:t>
            </a:r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і постнатальна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смертність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новонароджених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(до 50%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всіх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смертей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новонароджених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  <a:p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Проблеми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маловесних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новонароджених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:</a:t>
            </a:r>
            <a:r>
              <a:rPr lang="ru-RU" sz="2800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  <a:p>
            <a:endParaRPr lang="ru-RU" sz="28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ru-RU" sz="28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ru-RU" sz="28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ru-RU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Значні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матеріальні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витрати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виходжування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недоношених</a:t>
            </a:r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 Narrow" pitchFamily="34" charset="0"/>
              </a:rPr>
              <a:t>дітей</a:t>
            </a:r>
            <a:endParaRPr lang="ru-RU" sz="2400" dirty="0" smtClean="0">
              <a:latin typeface="Arial Narrow" pitchFamily="34" charset="0"/>
            </a:endParaRPr>
          </a:p>
          <a:p>
            <a:endParaRPr lang="ru-RU" sz="2400" dirty="0">
              <a:latin typeface="Arial Narrow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57158" y="3286124"/>
            <a:ext cx="81807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ts val="0"/>
              </a:spcBef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респіраторний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дистрес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синдром (РДС),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бронхо-</a:t>
            </a: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легенева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дисплазія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,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мозковий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внутрішньошлуночкові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крововиливи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(ВШК),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некротичний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Narrow" pitchFamily="34" charset="0"/>
              </a:rPr>
              <a:t>коліт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,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сепсис</a:t>
            </a:r>
            <a:endParaRPr lang="ru-RU" b="1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23220"/>
          </a:xfrm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 Narrow" pitchFamily="34" charset="0"/>
              </a:rPr>
              <a:t>У ЧОМУ ПРОБЛЕМА </a:t>
            </a:r>
            <a:r>
              <a:rPr lang="ru-RU" sz="2800" b="1" dirty="0" err="1">
                <a:solidFill>
                  <a:srgbClr val="0000FF"/>
                </a:solidFill>
                <a:latin typeface="Arial Narrow" pitchFamily="34" charset="0"/>
              </a:rPr>
              <a:t>передчасних</a:t>
            </a:r>
            <a:r>
              <a:rPr lang="ru-RU" sz="28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Narrow" pitchFamily="34" charset="0"/>
              </a:rPr>
              <a:t>пологів</a:t>
            </a:r>
            <a:r>
              <a:rPr lang="ru-RU" sz="2800" b="1" dirty="0">
                <a:solidFill>
                  <a:srgbClr val="0000FF"/>
                </a:solidFill>
                <a:latin typeface="Arial Narrow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93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C:\Users\ПВА\Pictures\Мои сканированные изображения\сканирование0002.jpg"/>
          <p:cNvPicPr>
            <a:picLocks noChangeAspect="1" noChangeArrowheads="1"/>
          </p:cNvPicPr>
          <p:nvPr/>
        </p:nvPicPr>
        <p:blipFill>
          <a:blip r:embed="rId3"/>
          <a:srcRect l="3671" t="2130" b="3323"/>
          <a:stretch>
            <a:fillRect/>
          </a:stretch>
        </p:blipFill>
        <p:spPr bwMode="auto">
          <a:xfrm>
            <a:off x="357158" y="2000240"/>
            <a:ext cx="2963065" cy="44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27737" y="404664"/>
            <a:ext cx="5112568" cy="954107"/>
          </a:xfrm>
        </p:spPr>
        <p:txBody>
          <a:bodyPr/>
          <a:lstStyle/>
          <a:p>
            <a:pPr algn="ctr" eaLnBrk="1" hangingPunct="1"/>
            <a:r>
              <a:rPr lang="uk-UA" sz="2800" b="1" dirty="0">
                <a:solidFill>
                  <a:srgbClr val="336699"/>
                </a:solidFill>
                <a:latin typeface="Arial Narrow" pitchFamily="34" charset="0"/>
              </a:rPr>
              <a:t>Чинники ризику передчасних пологів</a:t>
            </a:r>
            <a:endParaRPr lang="uk-UA" sz="2800" b="1" dirty="0" smtClean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929058" y="1928802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defRPr/>
            </a:pPr>
            <a:endParaRPr lang="uk-UA" sz="2800" b="1" kern="0" dirty="0" smtClean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ru-RU" sz="2800" b="1" kern="0" dirty="0" err="1">
                <a:latin typeface="Arial Narrow" pitchFamily="34" charset="0"/>
              </a:rPr>
              <a:t>стрес</a:t>
            </a:r>
            <a:endParaRPr lang="ru-RU" sz="2800" b="1" kern="0" dirty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ru-RU" sz="2800" b="1" kern="0" dirty="0" err="1">
                <a:latin typeface="Arial Narrow" pitchFamily="34" charset="0"/>
              </a:rPr>
              <a:t>вагінальна</a:t>
            </a:r>
            <a:r>
              <a:rPr lang="ru-RU" sz="2800" b="1" kern="0" dirty="0">
                <a:latin typeface="Arial Narrow" pitchFamily="34" charset="0"/>
              </a:rPr>
              <a:t> </a:t>
            </a:r>
            <a:r>
              <a:rPr lang="ru-RU" sz="2800" b="1" kern="0" dirty="0" err="1">
                <a:latin typeface="Arial Narrow" pitchFamily="34" charset="0"/>
              </a:rPr>
              <a:t>інфекція</a:t>
            </a:r>
            <a:endParaRPr lang="ru-RU" sz="2800" b="1" kern="0" dirty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ru-RU" sz="2800" b="1" kern="0" dirty="0" err="1">
                <a:latin typeface="Arial Narrow" pitchFamily="34" charset="0"/>
              </a:rPr>
              <a:t>Передчасні</a:t>
            </a:r>
            <a:r>
              <a:rPr lang="ru-RU" sz="2800" b="1" kern="0" dirty="0">
                <a:latin typeface="Arial Narrow" pitchFamily="34" charset="0"/>
              </a:rPr>
              <a:t> пологи в </a:t>
            </a:r>
            <a:r>
              <a:rPr lang="ru-RU" sz="2800" b="1" kern="0" dirty="0" err="1">
                <a:latin typeface="Arial Narrow" pitchFamily="34" charset="0"/>
              </a:rPr>
              <a:t>анамнезі</a:t>
            </a:r>
            <a:endParaRPr lang="ru-RU" sz="2800" b="1" kern="0" dirty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ru-RU" sz="2800" b="1" kern="0" dirty="0">
                <a:latin typeface="Arial Narrow" pitchFamily="34" charset="0"/>
              </a:rPr>
              <a:t>Коротка </a:t>
            </a:r>
            <a:r>
              <a:rPr lang="ru-RU" sz="2800" b="1" kern="0" dirty="0" err="1">
                <a:latin typeface="Arial Narrow" pitchFamily="34" charset="0"/>
              </a:rPr>
              <a:t>шийка</a:t>
            </a:r>
            <a:r>
              <a:rPr lang="ru-RU" sz="2800" b="1" kern="0" dirty="0">
                <a:latin typeface="Arial Narrow" pitchFamily="34" charset="0"/>
              </a:rPr>
              <a:t> матки (ІЦН)</a:t>
            </a:r>
            <a:endParaRPr lang="uk-UA" sz="2800" b="1" kern="0" dirty="0" smtClean="0">
              <a:latin typeface="Arial Narrow" pitchFamily="34" charset="0"/>
            </a:endParaRPr>
          </a:p>
          <a:p>
            <a:pPr eaLnBrk="1" hangingPunct="1"/>
            <a:endParaRPr lang="uk-UA" sz="2400" kern="0" dirty="0" smtClean="0">
              <a:latin typeface="Arial Narrow" pitchFamily="34" charset="0"/>
            </a:endParaRPr>
          </a:p>
          <a:p>
            <a:pPr eaLnBrk="1" hangingPunct="1"/>
            <a:endParaRPr lang="uk-UA" sz="2400" kern="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20726" y="835551"/>
            <a:ext cx="7531174" cy="523220"/>
          </a:xfrm>
        </p:spPr>
        <p:txBody>
          <a:bodyPr/>
          <a:lstStyle/>
          <a:p>
            <a:pPr algn="ctr" eaLnBrk="1" hangingPunct="1"/>
            <a:r>
              <a:rPr lang="uk-UA" sz="2800" b="1" dirty="0">
                <a:solidFill>
                  <a:srgbClr val="336699"/>
                </a:solidFill>
                <a:latin typeface="Arial Narrow" pitchFamily="34" charset="0"/>
              </a:rPr>
              <a:t>СТРАТЕГІЯ ПРОФІЛАКТИКИ передчасних пологів</a:t>
            </a:r>
            <a:endParaRPr lang="uk-UA" sz="2800" b="1" dirty="0" smtClean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607454" y="1556792"/>
            <a:ext cx="4357718" cy="513641"/>
          </a:xfrm>
          <a:solidFill>
            <a:srgbClr val="336699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sz="2800" b="1" dirty="0">
                <a:solidFill>
                  <a:schemeClr val="accent1"/>
                </a:solidFill>
                <a:latin typeface="Arial Narrow" pitchFamily="34" charset="0"/>
              </a:rPr>
              <a:t>вагінальна інфекція</a:t>
            </a:r>
            <a:endParaRPr lang="uk-UA" sz="2400" dirty="0" smtClean="0">
              <a:latin typeface="Arial Narrow" pitchFamily="34" charset="0"/>
            </a:endParaRPr>
          </a:p>
          <a:p>
            <a:pPr eaLnBrk="1" hangingPunct="1"/>
            <a:endParaRPr lang="uk-UA" sz="2400" dirty="0" smtClean="0">
              <a:latin typeface="Arial Narrow" pitchFamily="34" charset="0"/>
            </a:endParaRPr>
          </a:p>
        </p:txBody>
      </p:sp>
      <p:cxnSp>
        <p:nvCxnSpPr>
          <p:cNvPr id="10245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642938" y="5929313"/>
            <a:ext cx="8286750" cy="71437"/>
          </a:xfrm>
          <a:prstGeom prst="line">
            <a:avLst/>
          </a:prstGeom>
          <a:noFill/>
          <a:ln w="9525" algn="ctr">
            <a:solidFill>
              <a:srgbClr val="0099CC"/>
            </a:solidFill>
            <a:miter lim="800000"/>
            <a:headEnd/>
            <a:tailEnd/>
          </a:ln>
        </p:spPr>
      </p:cxnSp>
      <p:sp>
        <p:nvSpPr>
          <p:cNvPr id="10" name="Прямоугольник 9"/>
          <p:cNvSpPr/>
          <p:nvPr/>
        </p:nvSpPr>
        <p:spPr bwMode="auto">
          <a:xfrm>
            <a:off x="3357553" y="2643182"/>
            <a:ext cx="2857520" cy="57150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0000"/>
              </a:buClr>
            </a:pPr>
            <a:r>
              <a:rPr lang="ru-RU" b="1" dirty="0" err="1">
                <a:latin typeface="Arial Narrow" pitchFamily="34" charset="0"/>
              </a:rPr>
              <a:t>оцінка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біоценозу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5400000">
            <a:off x="4600002" y="2104854"/>
            <a:ext cx="42862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329705" y="3678076"/>
            <a:ext cx="3214710" cy="7143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помірний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дисбіоз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77390" y="3427088"/>
            <a:ext cx="3894610" cy="121635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симптоми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вульвовагініту</a:t>
            </a:r>
            <a:endParaRPr lang="ru-RU" b="1" dirty="0">
              <a:latin typeface="Arial Narrow" pitchFamily="34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§"/>
            </a:pPr>
            <a:r>
              <a:rPr lang="ru-RU" b="1" dirty="0">
                <a:latin typeface="Arial Narrow" pitchFamily="34" charset="0"/>
              </a:rPr>
              <a:t>   </a:t>
            </a:r>
            <a:r>
              <a:rPr lang="ru-RU" b="1" dirty="0" err="1">
                <a:latin typeface="Arial Narrow" pitchFamily="34" charset="0"/>
              </a:rPr>
              <a:t>або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верифікована</a:t>
            </a:r>
            <a:endParaRPr lang="ru-RU" b="1" dirty="0">
              <a:latin typeface="Arial Narrow" pitchFamily="34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§"/>
            </a:pPr>
            <a:r>
              <a:rPr lang="ru-RU" b="1" dirty="0">
                <a:latin typeface="Arial Narrow" pitchFamily="34" charset="0"/>
              </a:rPr>
              <a:t>   </a:t>
            </a:r>
            <a:r>
              <a:rPr lang="ru-RU" b="1" dirty="0" err="1">
                <a:latin typeface="Arial Narrow" pitchFamily="34" charset="0"/>
              </a:rPr>
              <a:t>інфекція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 rot="5400000">
            <a:off x="2410381" y="4654893"/>
            <a:ext cx="42862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5400000">
            <a:off x="6700569" y="4542095"/>
            <a:ext cx="42862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57884" y="5131468"/>
            <a:ext cx="2071702" cy="57150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Пробіотики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7390" y="5131468"/>
            <a:ext cx="3894610" cy="57150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0000"/>
              </a:buClr>
            </a:pPr>
            <a:r>
              <a:rPr lang="ru-RU" b="1" dirty="0" err="1">
                <a:latin typeface="Arial Narrow" pitchFamily="34" charset="0"/>
              </a:rPr>
              <a:t>місцеві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антибіотики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сканирование0009.jpg"/>
          <p:cNvPicPr>
            <a:picLocks noGrp="1" noChangeAspect="1"/>
          </p:cNvPicPr>
          <p:nvPr>
            <p:ph idx="1"/>
          </p:nvPr>
        </p:nvPicPr>
        <p:blipFill>
          <a:blip r:embed="rId3"/>
          <a:srcRect l="8701" t="3175" r="5377" b="7936"/>
          <a:stretch>
            <a:fillRect/>
          </a:stretch>
        </p:blipFill>
        <p:spPr>
          <a:xfrm>
            <a:off x="2000232" y="1785926"/>
            <a:ext cx="6715172" cy="4759617"/>
          </a:xfrm>
        </p:spPr>
      </p:pic>
      <p:sp>
        <p:nvSpPr>
          <p:cNvPr id="2" name="Стрелка влево 1"/>
          <p:cNvSpPr/>
          <p:nvPr/>
        </p:nvSpPr>
        <p:spPr bwMode="auto">
          <a:xfrm>
            <a:off x="3357554" y="2071678"/>
            <a:ext cx="648072" cy="484632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endParaRPr lang="ru-RU"/>
          </a:p>
        </p:txBody>
      </p:sp>
      <p:sp>
        <p:nvSpPr>
          <p:cNvPr id="7" name="Стрелка влево 6"/>
          <p:cNvSpPr/>
          <p:nvPr/>
        </p:nvSpPr>
        <p:spPr bwMode="auto">
          <a:xfrm>
            <a:off x="4071934" y="3429000"/>
            <a:ext cx="648072" cy="484632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endParaRPr lang="ru-RU"/>
          </a:p>
        </p:txBody>
      </p:sp>
      <p:pic>
        <p:nvPicPr>
          <p:cNvPr id="8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b="53271"/>
          <a:stretch>
            <a:fillRect/>
          </a:stretch>
        </p:blipFill>
        <p:spPr bwMode="auto">
          <a:xfrm>
            <a:off x="0" y="5214938"/>
            <a:ext cx="19986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624" t="46729" r="51250" b="6541"/>
          <a:stretch>
            <a:fillRect/>
          </a:stretch>
        </p:blipFill>
        <p:spPr bwMode="auto">
          <a:xfrm>
            <a:off x="0" y="3429000"/>
            <a:ext cx="19637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t="46729" b="6541"/>
          <a:stretch>
            <a:fillRect/>
          </a:stretch>
        </p:blipFill>
        <p:spPr bwMode="auto">
          <a:xfrm>
            <a:off x="0" y="1785926"/>
            <a:ext cx="19510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642910" y="285729"/>
            <a:ext cx="8391553" cy="1631216"/>
          </a:xfrm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ДОСТРОКОВЕ </a:t>
            </a:r>
            <a:r>
              <a:rPr lang="ru-RU" sz="2800" b="1" dirty="0" err="1" smtClean="0">
                <a:solidFill>
                  <a:srgbClr val="336699"/>
                </a:solidFill>
                <a:latin typeface="Arial Narrow" pitchFamily="34" charset="0"/>
              </a:rPr>
              <a:t>безсимптомне</a:t>
            </a:r>
            <a:r>
              <a:rPr lang="ru-RU" sz="2800" b="1" dirty="0" smtClean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336699"/>
                </a:solidFill>
                <a:latin typeface="Arial Narrow" pitchFamily="34" charset="0"/>
              </a:rPr>
              <a:t>укорочення</a:t>
            </a:r>
            <a:r>
              <a:rPr lang="ru-RU" sz="2800" b="1" dirty="0" smtClean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336699"/>
                </a:solidFill>
                <a:latin typeface="Arial Narrow" pitchFamily="34" charset="0"/>
              </a:rPr>
              <a:t>шийки</a:t>
            </a: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 матки </a:t>
            </a:r>
            <a:r>
              <a:rPr lang="ru-RU" sz="2800" b="1" dirty="0" smtClean="0">
                <a:solidFill>
                  <a:srgbClr val="336699"/>
                </a:solidFill>
                <a:latin typeface="Arial Narrow" pitchFamily="34" charset="0"/>
              </a:rPr>
              <a:t>ПОВ'ЯЗАНЕ </a:t>
            </a: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З РИЗИКОМ ПР</a:t>
            </a:r>
            <a:r>
              <a:rPr lang="uk-UA" b="1" dirty="0" smtClean="0">
                <a:solidFill>
                  <a:schemeClr val="tx1"/>
                </a:solidFill>
              </a:rPr>
              <a:t/>
            </a:r>
            <a:br>
              <a:rPr lang="uk-UA" b="1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1546" y="2000240"/>
            <a:ext cx="4786888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  <a:t>˂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20 мм </a:t>
            </a:r>
            <a:r>
              <a:rPr lang="ru-RU" sz="2800" b="1" dirty="0" smtClean="0">
                <a:latin typeface="Arial Narrow" pitchFamily="34" charset="0"/>
              </a:rPr>
              <a:t>– </a:t>
            </a:r>
            <a:r>
              <a:rPr lang="ru-RU" sz="2800" b="1" dirty="0" err="1">
                <a:latin typeface="Arial Narrow" pitchFamily="34" charset="0"/>
              </a:rPr>
              <a:t>ризик</a:t>
            </a:r>
            <a:r>
              <a:rPr lang="ru-RU" sz="2800" b="1" dirty="0">
                <a:latin typeface="Arial Narrow" pitchFamily="34" charset="0"/>
              </a:rPr>
              <a:t> ПР </a:t>
            </a:r>
            <a:r>
              <a:rPr lang="ru-RU" sz="2800" b="1" dirty="0" err="1">
                <a:latin typeface="Arial Narrow" pitchFamily="34" charset="0"/>
              </a:rPr>
              <a:t>більше</a:t>
            </a:r>
            <a:r>
              <a:rPr lang="ru-RU" sz="2800" b="1" dirty="0">
                <a:latin typeface="Arial Narrow" pitchFamily="34" charset="0"/>
              </a:rPr>
              <a:t> 50%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3429000"/>
            <a:ext cx="3844322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20 - 30 мм - </a:t>
            </a:r>
            <a:r>
              <a:rPr lang="ru-RU" sz="2800" b="1" dirty="0" err="1">
                <a:solidFill>
                  <a:srgbClr val="FF0000"/>
                </a:solidFill>
                <a:latin typeface="Arial Narrow" pitchFamily="34" charset="0"/>
              </a:rPr>
              <a:t>ризик</a:t>
            </a: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 ПР 35%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286776" y="2500306"/>
            <a:ext cx="271426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358214" y="3929066"/>
            <a:ext cx="285752" cy="192882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4963" y="2495841"/>
            <a:ext cx="326243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dirty="0" err="1">
                <a:latin typeface="Arial Narrow" pitchFamily="34" charset="0"/>
              </a:rPr>
              <a:t>Зустрічається</a:t>
            </a:r>
            <a:r>
              <a:rPr lang="ru-RU" sz="2800" dirty="0">
                <a:latin typeface="Arial Narrow" pitchFamily="34" charset="0"/>
              </a:rPr>
              <a:t> у 2,5% *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72864" y="3952220"/>
            <a:ext cx="318067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dirty="0" err="1">
                <a:latin typeface="Arial Narrow" pitchFamily="34" charset="0"/>
              </a:rPr>
              <a:t>Зустрічається</a:t>
            </a:r>
            <a:r>
              <a:rPr lang="ru-RU" sz="2800" dirty="0">
                <a:latin typeface="Arial Narrow" pitchFamily="34" charset="0"/>
              </a:rPr>
              <a:t> у 10% *</a:t>
            </a:r>
            <a:endParaRPr lang="ru-RU" sz="28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005625" y="6502378"/>
            <a:ext cx="4922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Arial Narrow" pitchFamily="34" charset="0"/>
              </a:rPr>
              <a:t>*</a:t>
            </a:r>
            <a:r>
              <a:rPr lang="en-US" sz="1800" b="1" i="1" dirty="0" err="1" smtClean="0">
                <a:solidFill>
                  <a:schemeClr val="tx1"/>
                </a:solidFill>
                <a:latin typeface="Arial Narrow" pitchFamily="34" charset="0"/>
              </a:rPr>
              <a:t>S.S.Hassan</a:t>
            </a:r>
            <a:r>
              <a:rPr lang="en-US" sz="1800" b="1" i="1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1800" b="1" i="1" dirty="0" err="1" smtClean="0">
                <a:solidFill>
                  <a:schemeClr val="tx1"/>
                </a:solidFill>
                <a:latin typeface="Arial Narrow" pitchFamily="34" charset="0"/>
              </a:rPr>
              <a:t>R.Romero</a:t>
            </a:r>
            <a:r>
              <a:rPr lang="en-US" sz="1800" b="1" i="1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1800" b="1" i="1" dirty="0" smtClean="0">
                <a:solidFill>
                  <a:schemeClr val="tx1"/>
                </a:solidFill>
                <a:latin typeface="Arial Narrow" pitchFamily="34" charset="0"/>
              </a:rPr>
              <a:t>… </a:t>
            </a:r>
            <a:r>
              <a:rPr lang="en-US" sz="1800" b="1" i="1" dirty="0" err="1" smtClean="0">
                <a:solidFill>
                  <a:schemeClr val="tx1"/>
                </a:solidFill>
                <a:latin typeface="Arial Narrow" pitchFamily="34" charset="0"/>
              </a:rPr>
              <a:t>V.Potapov</a:t>
            </a:r>
            <a:r>
              <a:rPr lang="en-US" sz="1800" b="1" i="1" dirty="0" smtClean="0">
                <a:solidFill>
                  <a:schemeClr val="tx1"/>
                </a:solidFill>
                <a:latin typeface="Arial Narrow" pitchFamily="34" charset="0"/>
              </a:rPr>
              <a:t> et all.</a:t>
            </a:r>
            <a:r>
              <a:rPr lang="ru-RU" sz="1800" b="1" i="1" dirty="0" smtClean="0">
                <a:solidFill>
                  <a:schemeClr val="tx1"/>
                </a:solidFill>
                <a:latin typeface="Arial Narrow" pitchFamily="34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8708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b="23529"/>
          <a:stretch>
            <a:fillRect/>
          </a:stretch>
        </p:blipFill>
        <p:spPr bwMode="auto">
          <a:xfrm>
            <a:off x="-11113" y="3500438"/>
            <a:ext cx="91551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t="46729" b="6541"/>
          <a:stretch>
            <a:fillRect/>
          </a:stretch>
        </p:blipFill>
        <p:spPr bwMode="auto">
          <a:xfrm>
            <a:off x="0" y="1914525"/>
            <a:ext cx="1928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b="53271"/>
          <a:stretch>
            <a:fillRect/>
          </a:stretch>
        </p:blipFill>
        <p:spPr bwMode="auto">
          <a:xfrm>
            <a:off x="6883400" y="1928813"/>
            <a:ext cx="19986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624" t="46729" r="51250" b="6541"/>
          <a:stretch>
            <a:fillRect/>
          </a:stretch>
        </p:blipFill>
        <p:spPr bwMode="auto">
          <a:xfrm>
            <a:off x="3429000" y="1857375"/>
            <a:ext cx="192881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215210" cy="1428750"/>
          </a:xfrm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  <a:cs typeface="Arial" pitchFamily="34" charset="0"/>
              </a:rPr>
              <a:t>АКУШЕРСЬКА СТРАТЕГІЯ ПРИ </a:t>
            </a:r>
            <a:r>
              <a:rPr lang="ru-RU" sz="2800" b="1" dirty="0" smtClean="0">
                <a:solidFill>
                  <a:srgbClr val="336699"/>
                </a:solidFill>
                <a:latin typeface="Arial Narrow" pitchFamily="34" charset="0"/>
                <a:cs typeface="Arial" pitchFamily="34" charset="0"/>
              </a:rPr>
              <a:t>РІЗНІЙ </a:t>
            </a: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  <a:cs typeface="Arial" pitchFamily="34" charset="0"/>
              </a:rPr>
              <a:t>ДОВЖИНІ </a:t>
            </a:r>
            <a:r>
              <a:rPr lang="ru-RU" sz="2800" b="1" dirty="0" err="1">
                <a:solidFill>
                  <a:srgbClr val="336699"/>
                </a:solidFill>
                <a:latin typeface="Arial Narrow" pitchFamily="34" charset="0"/>
                <a:cs typeface="Arial" pitchFamily="34" charset="0"/>
              </a:rPr>
              <a:t>шийки</a:t>
            </a: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  <a:cs typeface="Arial" pitchFamily="34" charset="0"/>
              </a:rPr>
              <a:t> матки</a:t>
            </a:r>
            <a:endParaRPr lang="uk-UA" sz="2800" b="1" dirty="0" smtClean="0">
              <a:solidFill>
                <a:srgbClr val="336699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161510" y="4388557"/>
            <a:ext cx="4284476" cy="1224136"/>
          </a:xfrm>
          <a:prstGeom prst="wedgeRoundRectCallout">
            <a:avLst>
              <a:gd name="adj1" fmla="val -6020"/>
              <a:gd name="adj2" fmla="val -72559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довжині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шийки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матки ≤ 15 мм +</a:t>
            </a:r>
          </a:p>
          <a:p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передчасні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пологи в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анамнезі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пролабація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плодового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міхура</a:t>
            </a:r>
            <a:endParaRPr lang="en-US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трелка вверх 2"/>
          <p:cNvSpPr/>
          <p:nvPr/>
        </p:nvSpPr>
        <p:spPr bwMode="auto">
          <a:xfrm>
            <a:off x="2668586" y="3861048"/>
            <a:ext cx="484632" cy="48920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331640" y="3690029"/>
            <a:ext cx="1992097" cy="1620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pPr algn="ctr"/>
            <a:endParaRPr lang="ru-RU" sz="1800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457E-6 L -0.16476 -0.0041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b="23529"/>
          <a:stretch>
            <a:fillRect/>
          </a:stretch>
        </p:blipFill>
        <p:spPr bwMode="auto">
          <a:xfrm>
            <a:off x="-11113" y="3500438"/>
            <a:ext cx="91551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t="46729" b="6541"/>
          <a:stretch>
            <a:fillRect/>
          </a:stretch>
        </p:blipFill>
        <p:spPr bwMode="auto">
          <a:xfrm>
            <a:off x="0" y="1914525"/>
            <a:ext cx="1928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b="53271"/>
          <a:stretch>
            <a:fillRect/>
          </a:stretch>
        </p:blipFill>
        <p:spPr bwMode="auto">
          <a:xfrm>
            <a:off x="6883400" y="1928813"/>
            <a:ext cx="19986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624" t="46729" r="51250" b="6541"/>
          <a:stretch>
            <a:fillRect/>
          </a:stretch>
        </p:blipFill>
        <p:spPr bwMode="auto">
          <a:xfrm>
            <a:off x="3429000" y="1857375"/>
            <a:ext cx="192881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unit\Pictures\ПОДГОТОВКА ПРЕЗЕНТАЦИЙ\МЕДИЦИНА\АКУШЕРСТВО И ГИНЕКОЛОГИЯ\акушерство\БЕРЕМЕННОСТЬ\осложнения беременности\Невынашивание\450130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7488" y="1778000"/>
            <a:ext cx="16335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1331640" y="3284984"/>
            <a:ext cx="1944216" cy="64807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</a:rPr>
              <a:t>ИСТМОРАФИЯ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135256" y="4388557"/>
            <a:ext cx="4284476" cy="1224136"/>
          </a:xfrm>
          <a:prstGeom prst="wedgeRoundRectCallout">
            <a:avLst>
              <a:gd name="adj1" fmla="val -6020"/>
              <a:gd name="adj2" fmla="val -72559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довжині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шийки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матки ≤ 15 мм +</a:t>
            </a:r>
          </a:p>
          <a:p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передчасні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пологи в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анамнезі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пролабація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плодового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міхура</a:t>
            </a:r>
            <a:endParaRPr lang="en-US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000100" y="214290"/>
            <a:ext cx="721521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АКУШЕРСЬКА СТРАТЕГІЯ ПРИ </a:t>
            </a:r>
            <a:r>
              <a:rPr lang="ru-RU" sz="2800" b="1" kern="0" dirty="0" smtClean="0">
                <a:solidFill>
                  <a:srgbClr val="336699"/>
                </a:solidFill>
                <a:latin typeface="Arial Narrow" pitchFamily="34" charset="0"/>
              </a:rPr>
              <a:t>РІЗНІЙ </a:t>
            </a: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ДОВЖИНІ </a:t>
            </a:r>
            <a:r>
              <a:rPr lang="ru-RU" sz="2800" b="1" kern="0" dirty="0" err="1">
                <a:solidFill>
                  <a:srgbClr val="336699"/>
                </a:solidFill>
                <a:latin typeface="Arial Narrow" pitchFamily="34" charset="0"/>
              </a:rPr>
              <a:t>шийки</a:t>
            </a: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 матки</a:t>
            </a:r>
            <a:endParaRPr kumimoji="0" lang="uk-UA" sz="2800" b="1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noFill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ПРЕДМЕТ ОБГОВОРЕННЯ</a:t>
            </a:r>
          </a:p>
        </p:txBody>
      </p:sp>
      <p:pic>
        <p:nvPicPr>
          <p:cNvPr id="4099" name="Picture 4" descr="F:\Мои рисунки\акушерство\плод\развитие плода\ei_0128.gif"/>
          <p:cNvPicPr>
            <a:picLocks noChangeAspect="1" noChangeArrowheads="1"/>
          </p:cNvPicPr>
          <p:nvPr/>
        </p:nvPicPr>
        <p:blipFill>
          <a:blip r:embed="rId3"/>
          <a:srcRect t="15166"/>
          <a:stretch>
            <a:fillRect/>
          </a:stretch>
        </p:blipFill>
        <p:spPr bwMode="auto">
          <a:xfrm>
            <a:off x="152400" y="1052513"/>
            <a:ext cx="8991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01024" y="3429000"/>
            <a:ext cx="725464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42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357562"/>
            <a:ext cx="623908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36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3357562"/>
            <a:ext cx="70645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32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357562"/>
            <a:ext cx="642942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28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3357562"/>
            <a:ext cx="642942" cy="500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24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3357562"/>
            <a:ext cx="658803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712" y="3429000"/>
            <a:ext cx="665147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16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2988" y="3429000"/>
            <a:ext cx="649287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988" y="3429000"/>
            <a:ext cx="649287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3357562"/>
            <a:ext cx="757268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до 12</a:t>
            </a:r>
          </a:p>
          <a:p>
            <a:pPr algn="ctr"/>
            <a:r>
              <a:rPr lang="ru-RU" sz="1400" b="1" dirty="0" err="1">
                <a:solidFill>
                  <a:srgbClr val="0070C0"/>
                </a:solidFill>
                <a:cs typeface="Arial" pitchFamily="34" charset="0"/>
              </a:rPr>
              <a:t>нед</a:t>
            </a:r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.</a:t>
            </a:r>
            <a:endParaRPr lang="uk-UA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4118" name="Picture 2" descr="C:\Users\unit\Pictures\ПОДГОТОВКА ПРЕЗЕНТАЦИЙ\ОФИС\знаки, указатели и разделители\info_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21388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322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b="23529"/>
          <a:stretch>
            <a:fillRect/>
          </a:stretch>
        </p:blipFill>
        <p:spPr bwMode="auto">
          <a:xfrm>
            <a:off x="-11113" y="3500438"/>
            <a:ext cx="91551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t="46729" b="6541"/>
          <a:stretch>
            <a:fillRect/>
          </a:stretch>
        </p:blipFill>
        <p:spPr bwMode="auto">
          <a:xfrm>
            <a:off x="0" y="1914525"/>
            <a:ext cx="1928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b="53271"/>
          <a:stretch>
            <a:fillRect/>
          </a:stretch>
        </p:blipFill>
        <p:spPr bwMode="auto">
          <a:xfrm>
            <a:off x="6883400" y="1928813"/>
            <a:ext cx="19986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624" t="46729" r="51250" b="6541"/>
          <a:stretch>
            <a:fillRect/>
          </a:stretch>
        </p:blipFill>
        <p:spPr bwMode="auto">
          <a:xfrm>
            <a:off x="3429000" y="1857375"/>
            <a:ext cx="192881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3351559" y="3690029"/>
            <a:ext cx="1944216" cy="1620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pPr algn="ctr"/>
            <a:endParaRPr lang="ru-RU" sz="1800" b="1">
              <a:latin typeface="Arial Narrow" pitchFamily="34" charset="0"/>
            </a:endParaRPr>
          </a:p>
        </p:txBody>
      </p:sp>
      <p:sp>
        <p:nvSpPr>
          <p:cNvPr id="12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200621" y="4532573"/>
            <a:ext cx="3456384" cy="936104"/>
          </a:xfrm>
          <a:prstGeom prst="wedgeRoundRectCallout">
            <a:avLst>
              <a:gd name="adj1" fmla="val 47786"/>
              <a:gd name="adj2" fmla="val -80976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пацієнтів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з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довжиною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шийки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матки ≤ 15 мм </a:t>
            </a:r>
            <a:endParaRPr lang="en-US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5155207" y="4797152"/>
            <a:ext cx="3726855" cy="1512168"/>
          </a:xfrm>
          <a:prstGeom prst="wedgeRoundRectCallout">
            <a:avLst>
              <a:gd name="adj1" fmla="val -47940"/>
              <a:gd name="adj2" fmla="val -83924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жінок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з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довжиною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шийки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матки ≤ 30 мм,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в</a:t>
            </a: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анамнезі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передчасні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пологи</a:t>
            </a:r>
            <a:endParaRPr lang="en-US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трелка вверх 2"/>
          <p:cNvSpPr/>
          <p:nvPr/>
        </p:nvSpPr>
        <p:spPr bwMode="auto">
          <a:xfrm>
            <a:off x="4873181" y="4064303"/>
            <a:ext cx="484632" cy="48920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1000100" y="214290"/>
            <a:ext cx="721521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АКУШЕРСЬКА СТРАТЕГІЯ ПРИ </a:t>
            </a:r>
            <a:r>
              <a:rPr lang="ru-RU" sz="2800" b="1" kern="0" dirty="0" smtClean="0">
                <a:solidFill>
                  <a:srgbClr val="336699"/>
                </a:solidFill>
                <a:latin typeface="Arial Narrow" pitchFamily="34" charset="0"/>
              </a:rPr>
              <a:t>РІЗНІЙ </a:t>
            </a: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ДОВЖИНІ </a:t>
            </a:r>
            <a:r>
              <a:rPr lang="ru-RU" sz="2800" b="1" kern="0" dirty="0" err="1">
                <a:solidFill>
                  <a:srgbClr val="336699"/>
                </a:solidFill>
                <a:latin typeface="Arial Narrow" pitchFamily="34" charset="0"/>
              </a:rPr>
              <a:t>шийки</a:t>
            </a: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 матки</a:t>
            </a:r>
            <a:endParaRPr kumimoji="0" lang="uk-UA" sz="2800" b="1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827E-6 L -0.18038 -0.00416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 b="23529"/>
          <a:stretch>
            <a:fillRect/>
          </a:stretch>
        </p:blipFill>
        <p:spPr bwMode="auto">
          <a:xfrm>
            <a:off x="0" y="3500438"/>
            <a:ext cx="91551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t="46729" b="6541"/>
          <a:stretch>
            <a:fillRect/>
          </a:stretch>
        </p:blipFill>
        <p:spPr bwMode="auto">
          <a:xfrm>
            <a:off x="0" y="1914525"/>
            <a:ext cx="1928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4375" b="53271"/>
          <a:stretch>
            <a:fillRect/>
          </a:stretch>
        </p:blipFill>
        <p:spPr bwMode="auto">
          <a:xfrm>
            <a:off x="6883400" y="1928813"/>
            <a:ext cx="19986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unit\Pictures\ПОДГОТОВКА ПРЕЗЕНТАЦИЙ\МЕДИЦИНА\АКУШЕРСТВО И ГИНЕКОЛОГИЯ\акушерство\РОДЫ\биомеханизм родов\1 период родов\pr7_cervical_effacement.jpg"/>
          <p:cNvPicPr>
            <a:picLocks noChangeAspect="1" noChangeArrowheads="1"/>
          </p:cNvPicPr>
          <p:nvPr/>
        </p:nvPicPr>
        <p:blipFill>
          <a:blip r:embed="rId4"/>
          <a:srcRect l="5624" t="46729" r="51250" b="6541"/>
          <a:stretch>
            <a:fillRect/>
          </a:stretch>
        </p:blipFill>
        <p:spPr bwMode="auto">
          <a:xfrm>
            <a:off x="3429000" y="1857375"/>
            <a:ext cx="192881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3352427" y="3576036"/>
            <a:ext cx="2081957" cy="43318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pPr algn="ctr"/>
            <a:r>
              <a:rPr lang="ru-RU" b="1">
                <a:solidFill>
                  <a:srgbClr val="C00000"/>
                </a:solidFill>
                <a:latin typeface="Arial Narrow" pitchFamily="34" charset="0"/>
              </a:rPr>
              <a:t>ПРОГЕСТЕРОН</a:t>
            </a:r>
          </a:p>
        </p:txBody>
      </p:sp>
      <p:sp>
        <p:nvSpPr>
          <p:cNvPr id="8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200621" y="4532573"/>
            <a:ext cx="3456384" cy="936104"/>
          </a:xfrm>
          <a:prstGeom prst="wedgeRoundRectCallout">
            <a:avLst>
              <a:gd name="adj1" fmla="val 47786"/>
              <a:gd name="adj2" fmla="val -80976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пацієнтів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з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довжиною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шийки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матки ≤ 15 мм </a:t>
            </a:r>
            <a:endParaRPr lang="en-US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5155207" y="4797152"/>
            <a:ext cx="3726855" cy="1512168"/>
          </a:xfrm>
          <a:prstGeom prst="wedgeRoundRectCallout">
            <a:avLst>
              <a:gd name="adj1" fmla="val -47940"/>
              <a:gd name="adj2" fmla="val -83924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/>
          <a:lstStyle/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жінок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з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довжиною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шийки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матки ≤ 30 мм,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в</a:t>
            </a: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анамнезі</a:t>
            </a:r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передчасні</a:t>
            </a:r>
            <a:endParaRPr lang="ru-RU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 пологи</a:t>
            </a:r>
            <a:endParaRPr lang="en-US" sz="20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1000100" y="214290"/>
            <a:ext cx="721521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АКУШЕРСЬКА СТРАТЕГІЯ ПРИ </a:t>
            </a:r>
            <a:r>
              <a:rPr lang="ru-RU" sz="2800" b="1" kern="0" dirty="0" smtClean="0">
                <a:solidFill>
                  <a:srgbClr val="336699"/>
                </a:solidFill>
                <a:latin typeface="Arial Narrow" pitchFamily="34" charset="0"/>
              </a:rPr>
              <a:t>РІЗНІЙ </a:t>
            </a: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ДОВЖИНІ </a:t>
            </a:r>
            <a:r>
              <a:rPr lang="ru-RU" sz="2800" b="1" kern="0" dirty="0" err="1">
                <a:solidFill>
                  <a:srgbClr val="336699"/>
                </a:solidFill>
                <a:latin typeface="Arial Narrow" pitchFamily="34" charset="0"/>
              </a:rPr>
              <a:t>шийки</a:t>
            </a:r>
            <a:r>
              <a:rPr lang="ru-RU" sz="2800" b="1" kern="0" dirty="0">
                <a:solidFill>
                  <a:srgbClr val="336699"/>
                </a:solidFill>
                <a:latin typeface="Arial Narrow" pitchFamily="34" charset="0"/>
              </a:rPr>
              <a:t> матки</a:t>
            </a:r>
            <a:endParaRPr kumimoji="0" lang="uk-UA" sz="2800" b="1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74934" y="597597"/>
            <a:ext cx="8162925" cy="954107"/>
          </a:xfrm>
        </p:spPr>
        <p:txBody>
          <a:bodyPr/>
          <a:lstStyle/>
          <a:p>
            <a:pPr algn="ctr" eaLnBrk="1" hangingPunct="1"/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ПРОГЕСТЕРОН БЛОКУЄ </a:t>
            </a:r>
            <a:r>
              <a:rPr lang="ru-RU" sz="2800" b="1" dirty="0" smtClean="0">
                <a:solidFill>
                  <a:srgbClr val="336699"/>
                </a:solidFill>
                <a:latin typeface="Arial Narrow" pitchFamily="34" charset="0"/>
              </a:rPr>
              <a:t>ПЕРЕДЧАСНІ </a:t>
            </a:r>
            <a:r>
              <a:rPr lang="ru-RU" sz="2800" b="1" dirty="0" smtClean="0">
                <a:solidFill>
                  <a:srgbClr val="336699"/>
                </a:solidFill>
                <a:latin typeface="Arial Narrow" pitchFamily="34" charset="0"/>
              </a:rPr>
              <a:t>МЕХАНІЗМИ </a:t>
            </a:r>
            <a:r>
              <a:rPr lang="ru-RU" sz="2800" b="1" dirty="0" smtClean="0">
                <a:solidFill>
                  <a:srgbClr val="336699"/>
                </a:solidFill>
                <a:latin typeface="Arial Narrow" pitchFamily="34" charset="0"/>
              </a:rPr>
              <a:t>«</a:t>
            </a: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ДОЗРІВАННЯ» </a:t>
            </a:r>
            <a:r>
              <a:rPr lang="ru-RU" sz="2800" b="1" dirty="0" err="1">
                <a:solidFill>
                  <a:srgbClr val="336699"/>
                </a:solidFill>
                <a:latin typeface="Arial Narrow" pitchFamily="34" charset="0"/>
              </a:rPr>
              <a:t>шийки</a:t>
            </a: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 матки</a:t>
            </a:r>
            <a:endParaRPr lang="en-US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8676" name="Picture 3" descr="C:\Users\unit\Pictures\ПОДГОТОВКА ПРЕЗЕНТАЦИЙ\МЕДИЦИНА\АКУШЕРСТВО И ГИНЕКОЛОГИЯ\акушерство\РОДЫ\биомеханизм родов\1 период родов\25012798.jp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0" y="2000240"/>
            <a:ext cx="20832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428860" y="2276872"/>
            <a:ext cx="635798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Пригнічує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скорочення</a:t>
            </a:r>
            <a:r>
              <a:rPr lang="ru-RU" sz="2800" b="1" dirty="0">
                <a:latin typeface="Arial Narrow" pitchFamily="34" charset="0"/>
              </a:rPr>
              <a:t> матки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ru-RU" sz="2800" b="1" dirty="0">
              <a:latin typeface="Arial Narrow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b="1" dirty="0" err="1">
                <a:latin typeface="Arial Narrow" pitchFamily="34" charset="0"/>
              </a:rPr>
              <a:t>Антагоніст</a:t>
            </a:r>
            <a:r>
              <a:rPr lang="ru-RU" sz="2800" b="1" dirty="0">
                <a:latin typeface="Arial Narrow" pitchFamily="34" charset="0"/>
              </a:rPr>
              <a:t> окситоцину і </a:t>
            </a:r>
            <a:r>
              <a:rPr lang="ru-RU" sz="2800" b="1" dirty="0" err="1">
                <a:latin typeface="Arial Narrow" pitchFamily="34" charset="0"/>
              </a:rPr>
              <a:t>простагландинів</a:t>
            </a:r>
            <a:endParaRPr lang="ru-RU" sz="2800" b="1" dirty="0">
              <a:latin typeface="Arial Narrow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ru-RU" sz="2800" b="1" dirty="0">
              <a:latin typeface="Arial Narrow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b="1" dirty="0" err="1">
                <a:latin typeface="Arial Narrow" pitchFamily="34" charset="0"/>
              </a:rPr>
              <a:t>Гальмує</a:t>
            </a:r>
            <a:r>
              <a:rPr lang="ru-RU" sz="2800" b="1" dirty="0">
                <a:latin typeface="Arial Narrow" pitchFamily="34" charset="0"/>
              </a:rPr>
              <a:t> лейкоцитарную і ЦИТОКІНОВИЙ </a:t>
            </a:r>
            <a:r>
              <a:rPr lang="ru-RU" sz="2800" b="1" dirty="0" err="1">
                <a:latin typeface="Arial Narrow" pitchFamily="34" charset="0"/>
              </a:rPr>
              <a:t>запальну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реакцію</a:t>
            </a:r>
            <a:r>
              <a:rPr lang="ru-RU" sz="2800" b="1" dirty="0">
                <a:latin typeface="Arial Narrow" pitchFamily="34" charset="0"/>
              </a:rPr>
              <a:t> в </a:t>
            </a:r>
            <a:r>
              <a:rPr lang="ru-RU" sz="2800" b="1" dirty="0" err="1">
                <a:latin typeface="Arial Narrow" pitchFamily="34" charset="0"/>
              </a:rPr>
              <a:t>шийці</a:t>
            </a:r>
            <a:r>
              <a:rPr lang="ru-RU" sz="2800" b="1" dirty="0">
                <a:latin typeface="Arial Narrow" pitchFamily="34" charset="0"/>
              </a:rPr>
              <a:t> матки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uk-UA" sz="2000" dirty="0"/>
          </a:p>
        </p:txBody>
      </p:sp>
      <p:pic>
        <p:nvPicPr>
          <p:cNvPr id="28678" name="Picture 3" descr="C:\Users\unit\Pictures\ПОДГОТОВКА ПРЕЗЕНТАЦИЙ\МЕДИЦИНА\АКУШЕРСТВО И ГИНЕКОЛОГИЯ\акушерство\РОДЫ\биомеханизм родов\1 период родов\25012798.jpg"/>
          <p:cNvPicPr>
            <a:picLocks noChangeAspect="1" noChangeArrowheads="1"/>
          </p:cNvPicPr>
          <p:nvPr/>
        </p:nvPicPr>
        <p:blipFill>
          <a:blip r:embed="rId3"/>
          <a:srcRect l="47917"/>
          <a:stretch>
            <a:fillRect/>
          </a:stretch>
        </p:blipFill>
        <p:spPr bwMode="auto">
          <a:xfrm>
            <a:off x="0" y="4572008"/>
            <a:ext cx="209250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 bwMode="auto">
          <a:xfrm>
            <a:off x="714348" y="4071942"/>
            <a:ext cx="642942" cy="50006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3786190"/>
            <a:ext cx="1447800" cy="142875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397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153636" y="1255670"/>
            <a:ext cx="8738844" cy="1093209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98525"/>
            <a:r>
              <a:rPr lang="ru-RU" sz="2800" b="1" dirty="0" err="1" smtClean="0">
                <a:latin typeface="Arial Narrow" pitchFamily="34" charset="0"/>
              </a:rPr>
              <a:t>Трансвагінальне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вимірювання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довжини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шийки</a:t>
            </a:r>
            <a:r>
              <a:rPr lang="ru-RU" sz="2800" b="1" dirty="0">
                <a:latin typeface="Arial Narrow" pitchFamily="34" charset="0"/>
              </a:rPr>
              <a:t> матки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509" y="5517232"/>
            <a:ext cx="7868971" cy="11601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Arial Narrow" pitchFamily="34" charset="0"/>
                <a:cs typeface="Arial" pitchFamily="34" charset="0"/>
              </a:rPr>
              <a:t>Повинно стати стандартом УЗД </a:t>
            </a:r>
            <a:r>
              <a:rPr lang="ru-RU" sz="2800" b="1" dirty="0" err="1">
                <a:latin typeface="Arial Narrow" pitchFamily="34" charset="0"/>
                <a:cs typeface="Arial" pitchFamily="34" charset="0"/>
              </a:rPr>
              <a:t>дослідження</a:t>
            </a:r>
            <a:r>
              <a:rPr lang="ru-RU" sz="2800" b="1" dirty="0">
                <a:latin typeface="Arial Narrow" pitchFamily="34" charset="0"/>
                <a:cs typeface="Arial" pitchFamily="34" charset="0"/>
              </a:rPr>
              <a:t> в </a:t>
            </a:r>
            <a:r>
              <a:rPr lang="ru-RU" sz="2800" b="1" dirty="0" err="1">
                <a:latin typeface="Arial Narrow" pitchFamily="34" charset="0"/>
                <a:cs typeface="Arial" pitchFamily="34" charset="0"/>
              </a:rPr>
              <a:t>термінах</a:t>
            </a:r>
            <a:r>
              <a:rPr lang="ru-RU" sz="2800" b="1" dirty="0">
                <a:latin typeface="Arial Narrow" pitchFamily="34" charset="0"/>
                <a:cs typeface="Arial" pitchFamily="34" charset="0"/>
              </a:rPr>
              <a:t> 18-24 </a:t>
            </a:r>
            <a:r>
              <a:rPr lang="ru-RU" sz="2800" b="1" dirty="0" err="1">
                <a:latin typeface="Arial Narrow" pitchFamily="34" charset="0"/>
                <a:cs typeface="Arial" pitchFamily="34" charset="0"/>
              </a:rPr>
              <a:t>тижні</a:t>
            </a:r>
            <a:endParaRPr lang="ru-RU" sz="28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31640" y="259020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зробити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?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transvaginal-ultrasound"/>
          <p:cNvPicPr>
            <a:picLocks noChangeAspect="1" noChangeArrowheads="1"/>
          </p:cNvPicPr>
          <p:nvPr/>
        </p:nvPicPr>
        <p:blipFill>
          <a:blip r:embed="rId3"/>
          <a:srcRect l="5316" t="35191" r="14894" b="6891"/>
          <a:stretch>
            <a:fillRect/>
          </a:stretch>
        </p:blipFill>
        <p:spPr bwMode="auto">
          <a:xfrm>
            <a:off x="827584" y="2379359"/>
            <a:ext cx="39782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51520" y="1345074"/>
            <a:ext cx="914400" cy="914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</a:t>
            </a:r>
            <a:endParaRPr lang="uk-UA" sz="4000" dirty="0">
              <a:latin typeface="Arial Black" pitchFamily="34" charset="0"/>
            </a:endParaRPr>
          </a:p>
        </p:txBody>
      </p:sp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2379359"/>
            <a:ext cx="3816424" cy="30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3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6006"/>
            <a:ext cx="7946900" cy="1694802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b="1" dirty="0" err="1">
                <a:latin typeface="Arial Narrow" pitchFamily="34" charset="0"/>
              </a:rPr>
              <a:t>Чому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ультразвукове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дослідження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довжини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шийки</a:t>
            </a:r>
            <a:r>
              <a:rPr lang="ru-RU" sz="2800" b="1" dirty="0">
                <a:latin typeface="Arial Narrow" pitchFamily="34" charset="0"/>
              </a:rPr>
              <a:t> матки </a:t>
            </a:r>
            <a:r>
              <a:rPr lang="ru-RU" sz="2800" b="1" dirty="0" err="1">
                <a:latin typeface="Arial Narrow" pitchFamily="34" charset="0"/>
              </a:rPr>
              <a:t>краще</a:t>
            </a:r>
            <a:r>
              <a:rPr lang="ru-RU" sz="2800" b="1" dirty="0">
                <a:latin typeface="Arial Narrow" pitchFamily="34" charset="0"/>
              </a:rPr>
              <a:t> перед </a:t>
            </a:r>
            <a:r>
              <a:rPr lang="ru-RU" sz="2800" b="1" dirty="0" err="1">
                <a:latin typeface="Arial Narrow" pitchFamily="34" charset="0"/>
              </a:rPr>
              <a:t>пальцевим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або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оглядом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шийки</a:t>
            </a:r>
            <a:r>
              <a:rPr lang="ru-RU" sz="2800" b="1" dirty="0">
                <a:latin typeface="Arial Narrow" pitchFamily="34" charset="0"/>
              </a:rPr>
              <a:t> матки в </a:t>
            </a:r>
            <a:r>
              <a:rPr lang="ru-RU" sz="2800" b="1" dirty="0" err="1">
                <a:latin typeface="Arial Narrow" pitchFamily="34" charset="0"/>
              </a:rPr>
              <a:t>дзеркалах</a:t>
            </a:r>
            <a:r>
              <a:rPr lang="ru-RU" sz="2800" b="1" dirty="0">
                <a:latin typeface="Arial Narrow" pitchFamily="34" charset="0"/>
              </a:rPr>
              <a:t>?</a:t>
            </a:r>
            <a:endParaRPr lang="en-US" sz="2800" b="1" dirty="0" smtClean="0">
              <a:latin typeface="Arial Narrow" pitchFamily="34" charset="0"/>
            </a:endParaRPr>
          </a:p>
        </p:txBody>
      </p:sp>
      <p:pic>
        <p:nvPicPr>
          <p:cNvPr id="376836" name="Picture 4" descr="E:\285_39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267322" cy="47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37" name="Picture 5" descr="E:\gonoCervixSympto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5" b="21158"/>
          <a:stretch/>
        </p:blipFill>
        <p:spPr bwMode="auto">
          <a:xfrm>
            <a:off x="5148064" y="1855524"/>
            <a:ext cx="3626421" cy="46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3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6006"/>
            <a:ext cx="7946900" cy="1694802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b="1" dirty="0" err="1">
                <a:latin typeface="Arial Narrow" pitchFamily="34" charset="0"/>
              </a:rPr>
              <a:t>Чому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сонографічне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дослідження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довжини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шийки</a:t>
            </a:r>
            <a:r>
              <a:rPr lang="ru-RU" sz="2800" b="1" dirty="0">
                <a:latin typeface="Arial Narrow" pitchFamily="34" charset="0"/>
              </a:rPr>
              <a:t> матки </a:t>
            </a:r>
            <a:r>
              <a:rPr lang="ru-RU" sz="2800" b="1" dirty="0" err="1">
                <a:latin typeface="Arial Narrow" pitchFamily="34" charset="0"/>
              </a:rPr>
              <a:t>краще</a:t>
            </a:r>
            <a:r>
              <a:rPr lang="ru-RU" sz="2800" b="1" dirty="0">
                <a:latin typeface="Arial Narrow" pitchFamily="34" charset="0"/>
              </a:rPr>
              <a:t> перед </a:t>
            </a:r>
            <a:r>
              <a:rPr lang="ru-RU" sz="2800" b="1" dirty="0" err="1">
                <a:latin typeface="Arial Narrow" pitchFamily="34" charset="0"/>
              </a:rPr>
              <a:t>пальцевим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або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оглядом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шийки</a:t>
            </a:r>
            <a:r>
              <a:rPr lang="ru-RU" sz="2800" b="1" dirty="0">
                <a:latin typeface="Arial Narrow" pitchFamily="34" charset="0"/>
              </a:rPr>
              <a:t> матки в </a:t>
            </a:r>
            <a:r>
              <a:rPr lang="ru-RU" sz="2800" b="1" dirty="0" err="1">
                <a:latin typeface="Arial Narrow" pitchFamily="34" charset="0"/>
              </a:rPr>
              <a:t>дзеркалах</a:t>
            </a:r>
            <a:r>
              <a:rPr lang="ru-RU" sz="2800" b="1" dirty="0">
                <a:latin typeface="Arial Narrow" pitchFamily="34" charset="0"/>
              </a:rPr>
              <a:t>?</a:t>
            </a:r>
            <a:endParaRPr lang="en-US" sz="2800" b="1" dirty="0" smtClean="0">
              <a:latin typeface="Arial Narrow" pitchFamily="34" charset="0"/>
            </a:endParaRPr>
          </a:p>
        </p:txBody>
      </p:sp>
      <p:pic>
        <p:nvPicPr>
          <p:cNvPr id="5" name="Picture 3" descr="C:\Users\ПВА\Pictures\Мои сканированные изображения\сканирование0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23781"/>
          <a:stretch/>
        </p:blipFill>
        <p:spPr bwMode="auto">
          <a:xfrm>
            <a:off x="544480" y="1772816"/>
            <a:ext cx="84622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203452" y="1412776"/>
            <a:ext cx="5472608" cy="1872208"/>
          </a:xfrm>
          <a:prstGeom prst="wedgeRoundRectCallout">
            <a:avLst>
              <a:gd name="adj1" fmla="val 54759"/>
              <a:gd name="adj2" fmla="val 88332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/>
          <a:lstStyle/>
          <a:p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вкороченні</a:t>
            </a:r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шийки</a:t>
            </a:r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матки </a:t>
            </a:r>
            <a:r>
              <a:rPr lang="ru-RU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нерідко</a:t>
            </a:r>
            <a:endParaRPr lang="ru-RU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з'являється</a:t>
            </a:r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воронка (</a:t>
            </a:r>
            <a:r>
              <a:rPr lang="ru-RU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Фанел</a:t>
            </a:r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), як</a:t>
            </a:r>
          </a:p>
          <a:p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спонтанно, так і </a:t>
            </a:r>
            <a:r>
              <a:rPr lang="ru-RU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тиску</a:t>
            </a:r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на</a:t>
            </a:r>
          </a:p>
          <a:p>
            <a:r>
              <a:rPr lang="ru-RU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дно матки </a:t>
            </a:r>
            <a:endParaRPr lang="en-US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98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6006"/>
            <a:ext cx="7946900" cy="1694802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b="1" dirty="0" err="1">
                <a:latin typeface="Arial Narrow" pitchFamily="34" charset="0"/>
              </a:rPr>
              <a:t>Чому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сонографічне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дослідження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довжини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шийки</a:t>
            </a:r>
            <a:r>
              <a:rPr lang="ru-RU" sz="2800" b="1" dirty="0">
                <a:latin typeface="Arial Narrow" pitchFamily="34" charset="0"/>
              </a:rPr>
              <a:t> матки </a:t>
            </a:r>
            <a:r>
              <a:rPr lang="ru-RU" sz="2800" b="1" dirty="0" err="1">
                <a:latin typeface="Arial Narrow" pitchFamily="34" charset="0"/>
              </a:rPr>
              <a:t>краще</a:t>
            </a:r>
            <a:r>
              <a:rPr lang="ru-RU" sz="2800" b="1" dirty="0">
                <a:latin typeface="Arial Narrow" pitchFamily="34" charset="0"/>
              </a:rPr>
              <a:t> перед </a:t>
            </a:r>
            <a:r>
              <a:rPr lang="ru-RU" sz="2800" b="1" dirty="0" err="1">
                <a:latin typeface="Arial Narrow" pitchFamily="34" charset="0"/>
              </a:rPr>
              <a:t>пальцевим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або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оглядом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шийки</a:t>
            </a:r>
            <a:r>
              <a:rPr lang="ru-RU" sz="2800" b="1" dirty="0">
                <a:latin typeface="Arial Narrow" pitchFamily="34" charset="0"/>
              </a:rPr>
              <a:t> матки в </a:t>
            </a:r>
            <a:r>
              <a:rPr lang="ru-RU" sz="2800" b="1" dirty="0" err="1">
                <a:latin typeface="Arial Narrow" pitchFamily="34" charset="0"/>
              </a:rPr>
              <a:t>дзеркалах</a:t>
            </a:r>
            <a:r>
              <a:rPr lang="ru-RU" sz="2800" b="1" dirty="0">
                <a:latin typeface="Arial Narrow" pitchFamily="34" charset="0"/>
              </a:rPr>
              <a:t>?</a:t>
            </a:r>
            <a:endParaRPr lang="en-US" sz="2800" b="1" dirty="0" smtClean="0">
              <a:latin typeface="Arial Narrow" pitchFamily="34" charset="0"/>
            </a:endParaRPr>
          </a:p>
        </p:txBody>
      </p:sp>
      <p:pic>
        <p:nvPicPr>
          <p:cNvPr id="5" name="Picture 3" descr="C:\Users\ПВА\Pictures\Мои сканированные изображения\сканирование0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26238"/>
          <a:stretch/>
        </p:blipFill>
        <p:spPr bwMode="auto">
          <a:xfrm>
            <a:off x="544480" y="1932972"/>
            <a:ext cx="8462208" cy="48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стрелка влево/вправо 6"/>
          <p:cNvSpPr/>
          <p:nvPr/>
        </p:nvSpPr>
        <p:spPr bwMode="auto">
          <a:xfrm rot="18740264">
            <a:off x="6648310" y="3001819"/>
            <a:ext cx="1434727" cy="29970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 bwMode="auto">
          <a:xfrm rot="18838964">
            <a:off x="5101803" y="4444646"/>
            <a:ext cx="3503783" cy="300057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4558728"/>
            <a:ext cx="4000496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23875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b="1" dirty="0">
                <a:latin typeface="Arial Narrow" pitchFamily="34" charset="0"/>
              </a:rPr>
              <a:t>при пальцевому </a:t>
            </a:r>
            <a:r>
              <a:rPr lang="ru-RU" b="1" dirty="0" err="1">
                <a:latin typeface="Arial Narrow" pitchFamily="34" charset="0"/>
              </a:rPr>
              <a:t>дослідженні</a:t>
            </a:r>
            <a:r>
              <a:rPr lang="ru-RU" b="1" dirty="0">
                <a:latin typeface="Arial Narrow" pitchFamily="34" charset="0"/>
              </a:rPr>
              <a:t> - 40 мм (норма)</a:t>
            </a:r>
            <a:endParaRPr lang="uk-UA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89369"/>
            <a:ext cx="40004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975" lvl="0"/>
            <a:r>
              <a:rPr lang="ru-RU" sz="2800" b="1" dirty="0" err="1">
                <a:solidFill>
                  <a:srgbClr val="000000"/>
                </a:solidFill>
                <a:latin typeface="Arial Narrow" pitchFamily="34" charset="0"/>
              </a:rPr>
              <a:t>Довжина</a:t>
            </a:r>
            <a:r>
              <a:rPr lang="ru-RU" sz="28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 Narrow" pitchFamily="34" charset="0"/>
              </a:rPr>
              <a:t>шийки</a:t>
            </a:r>
            <a:r>
              <a:rPr lang="ru-RU" sz="2800" b="1" dirty="0">
                <a:solidFill>
                  <a:srgbClr val="000000"/>
                </a:solidFill>
                <a:latin typeface="Arial Narrow" pitchFamily="34" charset="0"/>
              </a:rPr>
              <a:t> матки: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3260" y="5805264"/>
            <a:ext cx="4000496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23875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dirty="0">
                <a:latin typeface="Arial Narrow" pitchFamily="34" charset="0"/>
              </a:rPr>
              <a:t>при УЗД - 17 мм (коротка </a:t>
            </a:r>
            <a:r>
              <a:rPr lang="ru-RU" b="1" dirty="0" err="1">
                <a:latin typeface="Arial Narrow" pitchFamily="34" charset="0"/>
              </a:rPr>
              <a:t>шийка</a:t>
            </a:r>
            <a:r>
              <a:rPr lang="ru-RU" b="1" dirty="0">
                <a:latin typeface="Arial Narrow" pitchFamily="34" charset="0"/>
              </a:rPr>
              <a:t> матки)</a:t>
            </a:r>
            <a:endParaRPr lang="uk-UA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07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42911" y="1857364"/>
            <a:ext cx="8305799" cy="2286011"/>
          </a:xfrm>
        </p:spPr>
        <p:txBody>
          <a:bodyPr/>
          <a:lstStyle/>
          <a:p>
            <a:pPr eaLnBrk="1" hangingPunct="1"/>
            <a:r>
              <a:rPr lang="ru-RU" sz="2400" b="1" dirty="0" err="1">
                <a:latin typeface="Arial Narrow" pitchFamily="34" charset="0"/>
              </a:rPr>
              <a:t>Збільшення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сонографічної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довжини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шийки</a:t>
            </a:r>
            <a:r>
              <a:rPr lang="ru-RU" sz="2400" b="1" dirty="0">
                <a:latin typeface="Arial Narrow" pitchFamily="34" charset="0"/>
              </a:rPr>
              <a:t> матки і </a:t>
            </a:r>
            <a:r>
              <a:rPr lang="ru-RU" sz="2400" b="1" dirty="0" err="1">
                <a:latin typeface="Arial Narrow" pitchFamily="34" charset="0"/>
              </a:rPr>
              <a:t>зникнення</a:t>
            </a:r>
            <a:r>
              <a:rPr lang="ru-RU" sz="2400" b="1" dirty="0">
                <a:latin typeface="Arial Narrow" pitchFamily="34" charset="0"/>
              </a:rPr>
              <a:t> воронки в </a:t>
            </a:r>
            <a:r>
              <a:rPr lang="ru-RU" sz="2400" b="1" dirty="0" err="1">
                <a:latin typeface="Arial Narrow" pitchFamily="34" charset="0"/>
              </a:rPr>
              <a:t>зоні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внутрішнього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зіву</a:t>
            </a:r>
            <a:r>
              <a:rPr lang="ru-RU" sz="2400" b="1" dirty="0">
                <a:latin typeface="Arial Narrow" pitchFamily="34" charset="0"/>
              </a:rPr>
              <a:t> через </a:t>
            </a:r>
            <a:r>
              <a:rPr lang="ru-RU" sz="2400" b="1" dirty="0" err="1">
                <a:latin typeface="Arial Narrow" pitchFamily="34" charset="0"/>
              </a:rPr>
              <a:t>місяць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лікування</a:t>
            </a:r>
            <a:r>
              <a:rPr lang="ru-RU" sz="2400" b="1" dirty="0">
                <a:latin typeface="Arial Narrow" pitchFamily="34" charset="0"/>
              </a:rPr>
              <a:t>.</a:t>
            </a:r>
            <a:endParaRPr lang="en-US" sz="2400" b="1" dirty="0" smtClean="0">
              <a:latin typeface="Arial Narrow" pitchFamily="34" charset="0"/>
            </a:endParaRPr>
          </a:p>
        </p:txBody>
      </p:sp>
      <p:pic>
        <p:nvPicPr>
          <p:cNvPr id="39940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565388" cy="3643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G:\Утрожестан\21-09-10\сканирование0035.jpg"/>
          <p:cNvPicPr>
            <a:picLocks noChangeAspect="1" noChangeArrowheads="1"/>
          </p:cNvPicPr>
          <p:nvPr/>
        </p:nvPicPr>
        <p:blipFill rotWithShape="1">
          <a:blip r:embed="rId4"/>
          <a:srcRect l="18048" t="13089" r="36070" b="31414"/>
          <a:stretch/>
        </p:blipFill>
        <p:spPr bwMode="auto">
          <a:xfrm>
            <a:off x="4572000" y="3214686"/>
            <a:ext cx="4571999" cy="3626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42" name="Стрелка вниз 5"/>
          <p:cNvSpPr>
            <a:spLocks noChangeArrowheads="1"/>
          </p:cNvSpPr>
          <p:nvPr/>
        </p:nvSpPr>
        <p:spPr bwMode="auto">
          <a:xfrm rot="20342726">
            <a:off x="1382328" y="4293552"/>
            <a:ext cx="484187" cy="54927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uk-UA"/>
          </a:p>
        </p:txBody>
      </p:sp>
      <p:sp>
        <p:nvSpPr>
          <p:cNvPr id="39943" name="Стрелка вниз 6"/>
          <p:cNvSpPr>
            <a:spLocks noChangeArrowheads="1"/>
          </p:cNvSpPr>
          <p:nvPr/>
        </p:nvSpPr>
        <p:spPr bwMode="auto">
          <a:xfrm rot="20288438">
            <a:off x="6299923" y="4142335"/>
            <a:ext cx="484188" cy="54927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uk-UA"/>
          </a:p>
        </p:txBody>
      </p:sp>
      <p:sp>
        <p:nvSpPr>
          <p:cNvPr id="39945" name="Заголовок 1"/>
          <p:cNvSpPr txBox="1">
            <a:spLocks/>
          </p:cNvSpPr>
          <p:nvPr/>
        </p:nvSpPr>
        <p:spPr bwMode="auto">
          <a:xfrm>
            <a:off x="642910" y="-2284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endParaRPr lang="ru-RU" sz="28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Arial Narrow" pitchFamily="34" charset="0"/>
              </a:rPr>
              <a:t>П</a:t>
            </a: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рогестерон </a:t>
            </a:r>
            <a:r>
              <a:rPr lang="ru-RU" sz="2800" b="1" dirty="0" err="1">
                <a:solidFill>
                  <a:schemeClr val="tx2"/>
                </a:solidFill>
                <a:latin typeface="Arial Narrow" pitchFamily="34" charset="0"/>
              </a:rPr>
              <a:t>суттєво</a:t>
            </a:r>
            <a:r>
              <a:rPr lang="ru-RU" sz="2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 Narrow" pitchFamily="34" charset="0"/>
              </a:rPr>
              <a:t>впливає</a:t>
            </a:r>
            <a:r>
              <a:rPr lang="ru-RU" sz="2800" b="1" dirty="0">
                <a:solidFill>
                  <a:schemeClr val="tx2"/>
                </a:solidFill>
                <a:latin typeface="Arial Narrow" pitchFamily="34" charset="0"/>
              </a:rPr>
              <a:t> на </a:t>
            </a:r>
            <a:r>
              <a:rPr lang="ru-RU" sz="2800" b="1" dirty="0" err="1" smtClean="0">
                <a:solidFill>
                  <a:schemeClr val="tx2"/>
                </a:solidFill>
                <a:latin typeface="Arial Narrow" pitchFamily="34" charset="0"/>
              </a:rPr>
              <a:t>довжину</a:t>
            </a: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 Narrow" pitchFamily="34" charset="0"/>
              </a:rPr>
              <a:t>шийку</a:t>
            </a:r>
            <a:r>
              <a:rPr lang="ru-RU" sz="2800" b="1" dirty="0">
                <a:solidFill>
                  <a:schemeClr val="tx2"/>
                </a:solidFill>
                <a:latin typeface="Arial Narrow" pitchFamily="34" charset="0"/>
              </a:rPr>
              <a:t> матки</a:t>
            </a: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Стрелка вниз 5"/>
          <p:cNvSpPr>
            <a:spLocks noChangeArrowheads="1"/>
          </p:cNvSpPr>
          <p:nvPr/>
        </p:nvSpPr>
        <p:spPr bwMode="auto">
          <a:xfrm rot="9539859">
            <a:off x="1939705" y="5712099"/>
            <a:ext cx="484187" cy="54927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uk-UA"/>
          </a:p>
        </p:txBody>
      </p:sp>
      <p:sp>
        <p:nvSpPr>
          <p:cNvPr id="9" name="Стрелка вниз 6"/>
          <p:cNvSpPr>
            <a:spLocks noChangeArrowheads="1"/>
          </p:cNvSpPr>
          <p:nvPr/>
        </p:nvSpPr>
        <p:spPr bwMode="auto">
          <a:xfrm rot="9362548">
            <a:off x="6520051" y="4718090"/>
            <a:ext cx="484188" cy="54927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1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71546"/>
            <a:ext cx="8820472" cy="53276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вагітної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22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з'являються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переймоподібні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внизу живота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крижах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появою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слизово-кров'яних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водянистих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відходження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навколоплідних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вод)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виділень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піхви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Наявність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1 перейми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10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хвилин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триває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15-20 секунд;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розташування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шийки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прогресивне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вкорочення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шийки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згладжування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Поступове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опускання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голівки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плоду до малого тазу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відносно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площини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входу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таз (за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даними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зовнішнього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акушерського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внутрішньому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акушерському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дослідженні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3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Діагностика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і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підтвердження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початку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передчасних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пологів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142984"/>
            <a:ext cx="8280350" cy="53436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Передчасний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розрив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плодових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оболонок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(ПРПО) -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спонтанний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розрив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 початку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пологової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 строки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22 до 42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Спостерігається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 10 - 15%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44500" algn="just">
              <a:buNone/>
            </a:pP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Обирається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індивідуальна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тактика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залежно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супутньої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патології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акушерської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ситуації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акушерсько-гінекологічного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анамнезу.</a:t>
            </a:r>
          </a:p>
          <a:p>
            <a:pPr marL="0" indent="444500" algn="just">
              <a:buNone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всіх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випадках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пацієнтка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родина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отримати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детальну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інформацію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 стан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 стан плода,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можливу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небезпеку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того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іншого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способу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подальшого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отриманням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письмової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згоди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пацієнтки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3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вагітних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передчасним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розривом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плодових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оболонок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(ПРПО)</a:t>
            </a:r>
            <a:r>
              <a:rPr lang="uk-UA" sz="3200" dirty="0">
                <a:solidFill>
                  <a:srgbClr val="FF0000"/>
                </a:solidFill>
              </a:rPr>
              <a:t> 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noFill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ПРЕДМЕТ ОБГОВОРЕННЯ</a:t>
            </a:r>
          </a:p>
        </p:txBody>
      </p:sp>
      <p:pic>
        <p:nvPicPr>
          <p:cNvPr id="4099" name="Picture 4" descr="F:\Мои рисунки\акушерство\плод\развитие плода\ei_0128.gif"/>
          <p:cNvPicPr>
            <a:picLocks noChangeAspect="1" noChangeArrowheads="1"/>
          </p:cNvPicPr>
          <p:nvPr/>
        </p:nvPicPr>
        <p:blipFill>
          <a:blip r:embed="rId3"/>
          <a:srcRect t="15166"/>
          <a:stretch>
            <a:fillRect/>
          </a:stretch>
        </p:blipFill>
        <p:spPr bwMode="auto">
          <a:xfrm>
            <a:off x="152400" y="1052513"/>
            <a:ext cx="8991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01024" y="3429000"/>
            <a:ext cx="725464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42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357562"/>
            <a:ext cx="623908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36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3357562"/>
            <a:ext cx="70645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32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357562"/>
            <a:ext cx="642942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28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3357562"/>
            <a:ext cx="642942" cy="500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24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3357562"/>
            <a:ext cx="658803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712" y="3429000"/>
            <a:ext cx="665147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16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2988" y="3429000"/>
            <a:ext cx="649287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988" y="3429000"/>
            <a:ext cx="649287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3357562"/>
            <a:ext cx="757268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до 12</a:t>
            </a:r>
          </a:p>
          <a:p>
            <a:pPr algn="ctr"/>
            <a:r>
              <a:rPr lang="ru-RU" sz="1400" b="1" dirty="0" err="1">
                <a:solidFill>
                  <a:srgbClr val="0070C0"/>
                </a:solidFill>
                <a:cs typeface="Arial" pitchFamily="34" charset="0"/>
              </a:rPr>
              <a:t>нед</a:t>
            </a:r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.</a:t>
            </a:r>
            <a:endParaRPr lang="uk-UA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4118" name="Picture 2" descr="C:\Users\unit\Pictures\ПОДГОТОВКА ПРЕЗЕНТАЦИЙ\ОФИС\знаки, указатели и разделители\info_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21388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07125" y="1341437"/>
            <a:ext cx="2321734" cy="2879725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4249542"/>
            <a:ext cx="2592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Невиношування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або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викидень</a:t>
            </a:r>
            <a:endParaRPr lang="ru-RU" b="1" dirty="0">
              <a:solidFill>
                <a:srgbClr val="336699"/>
              </a:solidFill>
              <a:latin typeface="Arial Narrow" pitchFamily="34" charset="0"/>
            </a:endParaRPr>
          </a:p>
          <a:p>
            <a:pPr algn="ctr"/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(До 21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тижнів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. + 6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днів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)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99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268760"/>
            <a:ext cx="8929718" cy="54161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вагітних з низьким ступенем прогнозованого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перинатального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і акушерського ризику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A);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 задовільному стані плода;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 відсутності клініко-лабораторних ознак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хоріоамніоніта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(підвищення температури тіла до 38 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запах навколоплідних вод, серцебиття плода до170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/ Хв. Наявність двох або більше симптомів дає підставу для постановки діагнозу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хоріоамніоніта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 відсутності ускладнень після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вилиття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навколоплідних вод (випадання петель пуповини, відшарування плаценти та інших показань для ургентного розродження).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3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Вичікувальна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тактика при ПРПО (без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індукції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пологової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9144000" cy="60722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Вимірювання температури тіла вагітної і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пульсометрія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двічі на добу (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C);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Визначення кількості лейкоцитів в периферичної крові не рідше ніж 1 раз в три доби;</a:t>
            </a:r>
          </a:p>
          <a:p>
            <a:pPr>
              <a:spcBef>
                <a:spcPts val="0"/>
              </a:spcBef>
            </a:pP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Бактериоскопическое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дослідження виділень з піхви 1 раз в три доби (з підрахунком кількості лейкоцитів у мазку) (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C);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Спостереження за станом плода методом аускультації двічі на добу і, при необхідності, записи КТГ не рідше 1 разу на добу з 32 тижнів вагітності (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B);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Попередження вагітної про необхідність самостійного проведення тесту рухів плода та звернення до чергового лікаря в разі змін рухової активності плода</a:t>
            </a:r>
          </a:p>
          <a:p>
            <a:pPr>
              <a:spcBef>
                <a:spcPts val="0"/>
              </a:spcBef>
            </a:pP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Профілактичне введення антибіотиків в середніх терапевтичних дозах з моменту госпіталізації протягом 5 - 7 діб при відсутності ознак інфекції у матері (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8774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У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</a:rPr>
              <a:t>разі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</a:rPr>
              <a:t>вибору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</a:rPr>
              <a:t>вичікувальної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тактики в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</a:rPr>
              <a:t>акушерському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</a:rPr>
              <a:t>стаціонарі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</a:rPr>
              <a:t>необхідно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</a:rPr>
              <a:t>проводити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6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268760"/>
            <a:ext cx="8280920" cy="5416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22 - 26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станом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плоду (без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акушерського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проводиться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акушерського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стаціонару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Антибактеріальна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моменту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акушерський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стаціонар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(A).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3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Передчасний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плодових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оболонок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</a:t>
            </a:r>
          </a:p>
          <a:p>
            <a:pPr algn="ctr"/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передчасних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пологах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268760"/>
            <a:ext cx="7416824" cy="5416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26 - 34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за станом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та плоду (без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акушерського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) проводиться в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акушерського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стаціонару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Антибактеріальна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з моменту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акушерський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стаціонар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A);</a:t>
            </a:r>
          </a:p>
          <a:p>
            <a:pPr marL="0" indent="0" algn="ctr"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респіраторного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дистрес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-синдрому плода (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3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Передчасний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плодових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оболонок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</a:t>
            </a:r>
          </a:p>
          <a:p>
            <a:pPr algn="ctr"/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передчасних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пологах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928670"/>
            <a:ext cx="8713787" cy="57361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36575" indent="-490538"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випадках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наявності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інфекції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(А).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 При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передчасному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відходження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навколоплідних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вод до 34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з моменту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відходження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профілактичне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призначення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антибіотиків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статистично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достовірного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частоти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післяпологових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інфекцій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матері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неонатальної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інфекції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(А)).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 При 34-36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тижнях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умови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інфекції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антибактеріальну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терапію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починають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через 18 годин безводного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проміжку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Макроліди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еритроміцин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азитроміцин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кларитроміцин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- 2г на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добу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вважають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антибіотиків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широкого спектру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рівній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ефефектівності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з полусинтетическими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пеніцилінами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цефалоспоринами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    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макролід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менш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токсичними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переносяться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добре,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призводять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меншої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ускладнень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Призначення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антибіотиків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передчасних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пологах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760" y="1268760"/>
            <a:ext cx="8892480" cy="50891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хоріоамніоніта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показано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завершення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- активна тактика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розродження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терміном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станом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вагітної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 плода,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акушерської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ситуацією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оперативного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розродження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проводиться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інтенсивна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антибактеріальна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терапія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(2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антибіотика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метронідазол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орнід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Тактика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наявності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інфекційних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ускладнень</a:t>
            </a:r>
            <a:endParaRPr lang="ru-RU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158" y="369332"/>
            <a:ext cx="8391554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Втручання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третього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негативних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наслідків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недоношених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новонароджених</a:t>
            </a:r>
            <a:endParaRPr lang="uk-UA" sz="24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124744"/>
            <a:ext cx="8534430" cy="54726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починають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вагітних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високим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ризиком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передчасних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передчасний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розрив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плодових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оболонок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недоношеній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неминучі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спонтанні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передчасні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пологи,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заплановане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передчасне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розродження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показаннями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початку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родової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Токолітики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Транспортування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вагітної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 III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перинатальної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перинатальний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центр.</a:t>
            </a:r>
          </a:p>
          <a:p>
            <a:pPr algn="just">
              <a:spcBef>
                <a:spcPts val="0"/>
              </a:spcBef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Антенатальні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кортикостероїди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Антибіотики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передчасному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розриві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плодових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оболонок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Профілактика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интранатального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інфікування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стрептококом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В.</a:t>
            </a:r>
          </a:p>
          <a:p>
            <a:pPr algn="just">
              <a:spcBef>
                <a:spcPts val="0"/>
              </a:spcBef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Антенатальний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сульфат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магнію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профілактики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церебрального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паралічу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недоношених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  <a:endParaRPr lang="uk-UA" sz="2200" dirty="0" smtClean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0413"/>
            <a:ext cx="9144000" cy="60975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/>
              <a:t>   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Призначається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 48 годин,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необхідних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антенатальної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профілактики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РДС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глюкокортикоїдами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і при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необхідності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переведення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вищий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    Для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токолітичної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терапії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застосовуватися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блокатори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кальцієвих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каналів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ніфідепін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), бета-миметики,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антагоністи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окситоцину (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антоцін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ато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ібан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Ніфідепін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10 мг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сублінгвально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кожні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хвилин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першої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години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припинення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сутичок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призначають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 мг 3 рази на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добу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маткової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Бета-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міметиками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гініпрал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ритодрин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аналоги);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гініпрал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дозі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10 мкг (2 мл)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застосовується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/ в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інфузій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500 мл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ізотонічного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розчину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натрію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хлориду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швидкістю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5-10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крапель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хвилину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оральні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таблетовані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токолітики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підтримуючої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терапії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успішного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лікування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передчасних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рекомендується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Науково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доведено,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сульфат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магнію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має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вираженої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токолітичної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не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попереджає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передчасні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пологи. Сульфат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магнію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антенатальної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нейропротекция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профілактики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церебрального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паралічу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недоношених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зменшує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ДЦП на 32%).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754" y="62625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Токолітична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терапія</a:t>
            </a:r>
            <a:endParaRPr lang="ru-RU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844824"/>
            <a:ext cx="8143932" cy="394163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Профілактика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респіраторного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дистрес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-синдрому плода проводиться в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24-34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внутрішньом'язовим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введенням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дексаметазону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 6 мг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кожні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12 годин (на курс 24 мг)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бетаметазону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 12 мг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кожні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12:00 (на курс 24 мг).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Повторні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курси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профілактики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проводяться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(A).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8229600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антенатальні кортикостероїди</a:t>
            </a:r>
            <a:endParaRPr lang="uk-UA" sz="36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8596" y="928670"/>
            <a:ext cx="8229600" cy="5143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Мета-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 РСІ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продемонстрував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антенатальний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стероїдів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(24 мг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бетаметазону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мг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дексаметазону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48 годин)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достовірно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знижує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неонатальної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смертності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31% (95% ДІ 0,58-0,81)</a:t>
            </a:r>
          </a:p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Частоту РДС на 34% (95% ДІ 0,59-0,73)</a:t>
            </a:r>
          </a:p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Частоту ВШК на 46% (95% ДІ 0,43-0,69)</a:t>
            </a:r>
          </a:p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Частоту НЕК на 54% (95% ДІ 0,29-0,74)</a:t>
            </a:r>
          </a:p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Частоту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сепсису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перших 48 годин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44% (95% ДІ 0,38-0,85)</a:t>
            </a:r>
          </a:p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Потреба в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штучної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вентиляції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20% (95% ДІ 0,65-0,99)</a:t>
            </a:r>
            <a:endParaRPr lang="uk-UA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306793" y="6215082"/>
            <a:ext cx="229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r"/>
            <a:r>
              <a:rPr lang="uk-UA" sz="1000" i="1" dirty="0" smtClean="0"/>
              <a:t> </a:t>
            </a:r>
            <a:endParaRPr lang="uk-UA" sz="10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noFill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ПРЕДМЕТ ОБГОВОРЕННЯ</a:t>
            </a:r>
          </a:p>
        </p:txBody>
      </p:sp>
      <p:pic>
        <p:nvPicPr>
          <p:cNvPr id="4099" name="Picture 4" descr="F:\Мои рисунки\акушерство\плод\развитие плода\ei_0128.gif"/>
          <p:cNvPicPr>
            <a:picLocks noChangeAspect="1" noChangeArrowheads="1"/>
          </p:cNvPicPr>
          <p:nvPr/>
        </p:nvPicPr>
        <p:blipFill>
          <a:blip r:embed="rId3"/>
          <a:srcRect t="15166"/>
          <a:stretch>
            <a:fillRect/>
          </a:stretch>
        </p:blipFill>
        <p:spPr bwMode="auto">
          <a:xfrm>
            <a:off x="152400" y="1052513"/>
            <a:ext cx="8991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01024" y="3429000"/>
            <a:ext cx="725464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42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357562"/>
            <a:ext cx="623908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36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3357562"/>
            <a:ext cx="70645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32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357562"/>
            <a:ext cx="642942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28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3357562"/>
            <a:ext cx="642942" cy="500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24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3357562"/>
            <a:ext cx="658803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712" y="3429000"/>
            <a:ext cx="665147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16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2988" y="3429000"/>
            <a:ext cx="649287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988" y="3429000"/>
            <a:ext cx="649287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3357562"/>
            <a:ext cx="757268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до 12</a:t>
            </a:r>
          </a:p>
          <a:p>
            <a:pPr algn="ctr"/>
            <a:r>
              <a:rPr lang="ru-RU" sz="1400" b="1" dirty="0" err="1">
                <a:solidFill>
                  <a:srgbClr val="0070C0"/>
                </a:solidFill>
                <a:cs typeface="Arial" pitchFamily="34" charset="0"/>
              </a:rPr>
              <a:t>нед</a:t>
            </a:r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.</a:t>
            </a:r>
            <a:endParaRPr lang="uk-UA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111" name="TextBox 20"/>
          <p:cNvSpPr txBox="1">
            <a:spLocks noChangeArrowheads="1"/>
          </p:cNvSpPr>
          <p:nvPr/>
        </p:nvSpPr>
        <p:spPr bwMode="auto">
          <a:xfrm>
            <a:off x="2928926" y="4221163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 Narrow" pitchFamily="34" charset="0"/>
              </a:rPr>
              <a:t>Невиношування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</a:rPr>
              <a:t>або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</a:rPr>
              <a:t>передчасні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 пологи (ПР)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(З 22 до 36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</a:rPr>
              <a:t>тижнів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. + 6 </a:t>
            </a:r>
            <a:r>
              <a:rPr lang="ru-RU" b="1" dirty="0" err="1">
                <a:solidFill>
                  <a:srgbClr val="C00000"/>
                </a:solidFill>
                <a:latin typeface="Arial Narrow" pitchFamily="34" charset="0"/>
              </a:rPr>
              <a:t>днів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lang="uk-UA" dirty="0"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1736" y="1341438"/>
            <a:ext cx="4929222" cy="287972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17" name="Rectangle 2"/>
          <p:cNvSpPr txBox="1"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>
              <a:spcBef>
                <a:spcPct val="20000"/>
              </a:spcBef>
            </a:pPr>
            <a:r>
              <a:rPr lang="ru-RU" sz="1600" b="1">
                <a:solidFill>
                  <a:srgbClr val="0000FF"/>
                </a:solidFill>
                <a:latin typeface="Arial Narrow" pitchFamily="34" charset="0"/>
              </a:rPr>
              <a:t>Преждевременными родами </a:t>
            </a:r>
            <a:r>
              <a:rPr lang="ru-RU" sz="1600">
                <a:latin typeface="Arial Narrow" pitchFamily="34" charset="0"/>
              </a:rPr>
              <a:t>считаются роды в 22 – 36/6 недель беременности, когда рождается ребенок с массой тела от 500 до 2500 г, длиной от 25 до 45 см, с признаками незрелости</a:t>
            </a:r>
          </a:p>
          <a:p>
            <a:pPr marL="633413">
              <a:spcBef>
                <a:spcPct val="20000"/>
              </a:spcBef>
              <a:buFont typeface="Wingdings" pitchFamily="2" charset="2"/>
              <a:buNone/>
            </a:pPr>
            <a:r>
              <a:rPr lang="ru-RU" sz="1600">
                <a:latin typeface="Arial Narrow" pitchFamily="34" charset="0"/>
              </a:rPr>
              <a:t>                                                                                                                                     </a:t>
            </a:r>
            <a:r>
              <a:rPr lang="ru-RU" sz="1600" i="1">
                <a:latin typeface="Arial Narrow" pitchFamily="34" charset="0"/>
              </a:rPr>
              <a:t>(Хельсинская конвенция)</a:t>
            </a:r>
          </a:p>
        </p:txBody>
      </p:sp>
      <p:pic>
        <p:nvPicPr>
          <p:cNvPr id="4118" name="Picture 2" descr="C:\Users\unit\Pictures\ПОДГОТОВКА ПРЕЗЕНТАЦИЙ\ОФИС\знаки, указатели и разделители\info_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21388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07125" y="1341437"/>
            <a:ext cx="2321734" cy="2879725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4249542"/>
            <a:ext cx="2592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Невиношування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або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викидень</a:t>
            </a:r>
            <a:endParaRPr lang="ru-RU" b="1" dirty="0">
              <a:solidFill>
                <a:srgbClr val="336699"/>
              </a:solidFill>
              <a:latin typeface="Arial Narrow" pitchFamily="34" charset="0"/>
            </a:endParaRPr>
          </a:p>
          <a:p>
            <a:pPr algn="ctr"/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(До 21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тижнів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. + 6 </a:t>
            </a:r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днів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)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9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480"/>
            <a:ext cx="9144000" cy="628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прогнозованого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ризику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материнської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перинатальної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патології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метою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стаціонарної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плану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поінформованого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узгодження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жінкою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Контроль за станом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матері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плоду в пологах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веденням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партограмою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Профілактика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респіраторного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дистрес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-синдрому плода до 34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Знеболювання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показаннями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епідуральна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анестезія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стану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підтримка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теплового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ланцюжка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первинного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туалету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новонародженого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спільне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перебування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матері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перших годин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народження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широке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методу «кенгуру» при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виходжуванні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низькою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масою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Принципи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передчасних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пологів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000108"/>
            <a:ext cx="8785225" cy="5400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госпіталізації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породіллі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акушерський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стаціонар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лікар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акушер-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гінеколог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здійснює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вимірювання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висоти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стояння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дна матки,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окружності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живота та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розмірів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тазу.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дату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характер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пологової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розкриття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шийки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та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знаходження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голівки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плоду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щодо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площин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малого таза;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 34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відкритті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шийки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менш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см,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амніоніта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прееклампсії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кровотечі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дисстрес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плода проводиться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токоліз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токоліз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проводити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більш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24 - 48 годин).</a:t>
            </a:r>
          </a:p>
          <a:p>
            <a:pPr marL="50292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передчасні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пологи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прогресують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токоліз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скасовується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Далі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пологи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ведуться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партограмі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Послідовність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дій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</a:rPr>
              <a:t>передчасних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пологах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9144000" cy="52562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5137B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Оцінюється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стан плода: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аускультація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(КТГ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моніторинг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повинна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проводитися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кожні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хвилин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латентної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фази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кожні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хвилин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активної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фази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першого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періоду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У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нормі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ЧСС плода становить 110-170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ударів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хвилину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Оцінюється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загальний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стан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матері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ефективність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родової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4) Для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знеболення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регіональна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епідуральна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анестезія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  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Наркотичні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анальгетики для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знеболювання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[А].</a:t>
            </a:r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Спостереження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за станом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породіллі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в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І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періоді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пологів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ПР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661793"/>
            <a:ext cx="8784976" cy="61962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6575" indent="-490538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 II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періоді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забезпечується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право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жінки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вибрати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зручне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положення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так і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медичного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персоналу.</a:t>
            </a:r>
          </a:p>
          <a:p>
            <a:pPr marL="536575" indent="-490538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Ведеться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спостереження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загальним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станом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породіллі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гемодинамічними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показниками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станом плода - контроль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серцевої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плода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5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хвилин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просуванням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голівки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плоду по родовому каналу.</a:t>
            </a:r>
          </a:p>
          <a:p>
            <a:pPr marL="536575" indent="-490538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Слід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надавати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перевагу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техніці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керованих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фізіологічних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потуг", коли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жінка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робить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кілька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коротких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спонтанних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потужних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зусиль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без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затримки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дихання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90538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Рутинну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епізіо-перінеотомію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пудендальную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анестезію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(A).</a:t>
            </a:r>
          </a:p>
          <a:p>
            <a:pPr marL="536575" indent="-490538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Обов'язкова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присутність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лікаря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неонатолога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наявність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підготовленого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обладнання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медичної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недоношеним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новонародженим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3565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ПР в II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періоді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пологів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929688" cy="5688013"/>
          </a:xfrm>
          <a:prstGeom prst="rect">
            <a:avLst/>
          </a:prstGeom>
        </p:spPr>
        <p:txBody>
          <a:bodyPr/>
          <a:lstStyle/>
          <a:p>
            <a:pPr marL="449263" indent="-403225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теплового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ланцюжка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первинного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туалету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новонародженого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перших годин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методу "кенгуру" у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малою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новонародженого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показаннями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своєчасна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адекватна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реанімація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(Наказ МОЗ №225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28.03.2014г.).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реанімації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новонароджених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теплового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ланцюжка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Респіраторна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сурфактанту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антибіотиків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недоношеного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новонародженого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догляду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2943" cy="120032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Хвороба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гіалінових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мембран (БГМ) -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патологічний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новонароджених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дихальною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недостатністю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71830" cy="5328592"/>
          </a:xfrm>
        </p:spPr>
        <p:txBody>
          <a:bodyPr/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Етіологія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гіалінових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мембран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дефіцит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сурфактанту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поверхнево-активної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альвеолах.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Сурфактант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тонкою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плівкою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альвеоли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обумовлює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розтяжність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вдиху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перешкоджає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спаданню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видиху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плода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вироблятися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невеликих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кількостях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22-24-го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сурфактанту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дозріває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35-36-му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частота БГМ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недоношених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незрілих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новонароджених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синтезу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сурфактанту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інфекції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плода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новонародженого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дисстрес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плода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564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62925" cy="52322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Патогенез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гіалінових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мембран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/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дефіциту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сурфактанту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диханні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альвеол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новонародженого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спадается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видиху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газообміну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легенях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вмісту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гіпоксемія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кисневе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голодування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тканин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гіпоксія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Гіпоксія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проникності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стінок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У легких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виходом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просвіт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альвеол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плазми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фібрин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альвеол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блискучі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мембрани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гіаліновими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Гіалінові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мембрани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унеможливлюють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газообмін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альвеолах,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посилює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гіпоксію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систем.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0020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692696"/>
            <a:ext cx="8784976" cy="5760640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Профілактичне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сурфактанта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новонародженим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гіалінових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мембран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проводиться:</a:t>
            </a:r>
          </a:p>
          <a:p>
            <a:pPr algn="just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новонародженим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гестації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гестації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A];</a:t>
            </a:r>
          </a:p>
          <a:p>
            <a:pPr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новонародженим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гестації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28 - 30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інтубації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трахеї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стероїдної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A];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Вводиться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дихальні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шляхи через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інтубаційну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трубку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дозі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мл / кг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год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новонародженим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клінічними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рентгенологічними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РДС,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сурфактант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запроваджували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профілактично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першу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лікувальну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дозу препарату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ввести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(оптимально -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 marL="449263" indent="-403225">
              <a:buFont typeface="Wingdings" pitchFamily="2" charset="2"/>
              <a:buChar char="Ø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сурфактанта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недоношеним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новонародженим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52" y="1196752"/>
            <a:ext cx="9144000" cy="555261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Другу, а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іноді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третю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дозу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сурфактанта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призначають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дитина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вимагає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високих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концентрацій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кисню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(&gt; 40%)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ШВЛ;</a:t>
            </a:r>
          </a:p>
          <a:p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введення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першої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дози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сурфактанта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дитина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СРАР з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позитивним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тиском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видиху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≥ 6 см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водн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ст.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вимагає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≥ 50%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кисню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дихальній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суміші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• стан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СРАР -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терапії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погіршується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і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виникають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показання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 ШВЛ.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3923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Введення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сурфактанта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недоношеним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</a:rPr>
              <a:t>новонародженим</a:t>
            </a:r>
            <a:endParaRPr lang="ru-RU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548" y="188640"/>
            <a:ext cx="8859452" cy="93610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10537" cy="4191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0194" name="Picture 2" descr="http://www.geopuls-med.ru/images/stories/virtuemart/product/Neonatalnoe/CPAP/01_SLE_1000/01_SLE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6572414" cy="5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СРАР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англ.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Constant Positive Airway Pressure, CPAP)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штучної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вентиляції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постійним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позитивним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2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930929"/>
            <a:ext cx="8091024" cy="830997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marL="182880" indent="0" algn="ctr" eaLnBrk="1" hangingPunct="1"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СТУПЕНІ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ВИРАЖЕНОСТІ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</a:rPr>
              <a:t>недоношених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новонароджених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(По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</a:rPr>
              <a:t>вазі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3276600" y="2924944"/>
            <a:ext cx="1511300" cy="432619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787900" y="2924944"/>
            <a:ext cx="0" cy="1776595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428728" y="1928802"/>
            <a:ext cx="6715172" cy="996142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i="1" dirty="0" err="1">
                <a:latin typeface="Arial" pitchFamily="34" charset="0"/>
              </a:rPr>
              <a:t>ступінь</a:t>
            </a:r>
            <a:r>
              <a:rPr lang="ru-RU" sz="2800" b="1" i="1" dirty="0">
                <a:latin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</a:rPr>
              <a:t>недоношеності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68314" y="3139258"/>
            <a:ext cx="4103688" cy="1442268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 err="1">
                <a:latin typeface="Arial" pitchFamily="34" charset="0"/>
              </a:rPr>
              <a:t>Недоношені</a:t>
            </a:r>
            <a:r>
              <a:rPr lang="ru-RU" b="1" i="1" u="sng" dirty="0">
                <a:latin typeface="Arial" pitchFamily="34" charset="0"/>
              </a:rPr>
              <a:t> з </a:t>
            </a:r>
            <a:r>
              <a:rPr lang="ru-RU" b="1" i="1" u="sng" dirty="0" err="1">
                <a:latin typeface="Arial" pitchFamily="34" charset="0"/>
              </a:rPr>
              <a:t>екстремальною</a:t>
            </a:r>
            <a:r>
              <a:rPr lang="ru-RU" b="1" i="1" u="sng" dirty="0">
                <a:latin typeface="Arial" pitchFamily="34" charset="0"/>
              </a:rPr>
              <a:t> </a:t>
            </a:r>
            <a:r>
              <a:rPr lang="ru-RU" b="1" i="1" u="sng" dirty="0" err="1">
                <a:latin typeface="Arial" pitchFamily="34" charset="0"/>
              </a:rPr>
              <a:t>масою</a:t>
            </a:r>
            <a:r>
              <a:rPr lang="ru-RU" b="1" i="1" u="sng" dirty="0">
                <a:latin typeface="Arial" pitchFamily="34" charset="0"/>
              </a:rPr>
              <a:t> (500-1000 </a:t>
            </a:r>
            <a:r>
              <a:rPr lang="ru-RU" b="1" i="1" u="sng" dirty="0" err="1">
                <a:latin typeface="Arial" pitchFamily="34" charset="0"/>
              </a:rPr>
              <a:t>грам</a:t>
            </a:r>
            <a:r>
              <a:rPr lang="ru-RU" b="1" i="1" u="sng" dirty="0">
                <a:latin typeface="Arial" pitchFamily="34" charset="0"/>
              </a:rPr>
              <a:t>, 22-28 </a:t>
            </a:r>
            <a:r>
              <a:rPr lang="ru-RU" b="1" i="1" u="sng" dirty="0" err="1">
                <a:latin typeface="Arial" pitchFamily="34" charset="0"/>
              </a:rPr>
              <a:t>тижнів</a:t>
            </a:r>
            <a:r>
              <a:rPr lang="ru-RU" b="1" i="1" u="sng" dirty="0">
                <a:latin typeface="Arial" pitchFamily="34" charset="0"/>
              </a:rPr>
              <a:t>)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716636" y="2924944"/>
            <a:ext cx="1511127" cy="432619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003798" y="3128764"/>
            <a:ext cx="3781427" cy="1452761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 err="1">
                <a:latin typeface="Arial" pitchFamily="34" charset="0"/>
              </a:rPr>
              <a:t>Недоношені</a:t>
            </a:r>
            <a:r>
              <a:rPr lang="ru-RU" b="1" i="1" u="sng" dirty="0">
                <a:latin typeface="Arial" pitchFamily="34" charset="0"/>
              </a:rPr>
              <a:t> з </a:t>
            </a:r>
            <a:r>
              <a:rPr lang="ru-RU" b="1" i="1" u="sng" dirty="0" err="1">
                <a:latin typeface="Arial" pitchFamily="34" charset="0"/>
              </a:rPr>
              <a:t>низькою</a:t>
            </a:r>
            <a:r>
              <a:rPr lang="ru-RU" b="1" i="1" u="sng" dirty="0">
                <a:latin typeface="Arial" pitchFamily="34" charset="0"/>
              </a:rPr>
              <a:t> </a:t>
            </a:r>
            <a:r>
              <a:rPr lang="ru-RU" b="1" i="1" u="sng" dirty="0" err="1">
                <a:latin typeface="Arial" pitchFamily="34" charset="0"/>
              </a:rPr>
              <a:t>масою</a:t>
            </a:r>
            <a:endParaRPr lang="ru-RU" b="1" i="1" u="sng" dirty="0">
              <a:latin typeface="Arial" pitchFamily="34" charset="0"/>
            </a:endParaRPr>
          </a:p>
          <a:p>
            <a:pPr algn="ctr" eaLnBrk="0" hangingPunct="0"/>
            <a:r>
              <a:rPr lang="ru-RU" b="1" i="1" u="sng" dirty="0">
                <a:latin typeface="Arial" pitchFamily="34" charset="0"/>
              </a:rPr>
              <a:t>(1000-1500 </a:t>
            </a:r>
            <a:r>
              <a:rPr lang="ru-RU" b="1" i="1" u="sng" dirty="0" err="1">
                <a:latin typeface="Arial" pitchFamily="34" charset="0"/>
              </a:rPr>
              <a:t>грам</a:t>
            </a:r>
            <a:r>
              <a:rPr lang="ru-RU" b="1" i="1" u="sng" dirty="0">
                <a:latin typeface="Arial" pitchFamily="34" charset="0"/>
              </a:rPr>
              <a:t>, 28-34 </a:t>
            </a:r>
            <a:r>
              <a:rPr lang="ru-RU" b="1" i="1" u="sng" dirty="0" err="1">
                <a:latin typeface="Arial" pitchFamily="34" charset="0"/>
              </a:rPr>
              <a:t>тижнів</a:t>
            </a:r>
            <a:r>
              <a:rPr lang="ru-RU" b="1" i="1" u="sng" dirty="0">
                <a:latin typeface="Arial" pitchFamily="34" charset="0"/>
              </a:rPr>
              <a:t>)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143109" y="4724401"/>
            <a:ext cx="5214974" cy="77630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 err="1">
                <a:latin typeface="Arial" pitchFamily="34" charset="0"/>
              </a:rPr>
              <a:t>недоношені</a:t>
            </a:r>
            <a:endParaRPr lang="ru-RU" b="1" i="1" u="sng" dirty="0">
              <a:latin typeface="Arial" pitchFamily="34" charset="0"/>
            </a:endParaRPr>
          </a:p>
          <a:p>
            <a:pPr algn="ctr" eaLnBrk="0" hangingPunct="0"/>
            <a:r>
              <a:rPr lang="ru-RU" b="1" i="1" u="sng" dirty="0" err="1">
                <a:latin typeface="Arial" pitchFamily="34" charset="0"/>
              </a:rPr>
              <a:t>більше</a:t>
            </a:r>
            <a:r>
              <a:rPr lang="ru-RU" b="1" i="1" u="sng" dirty="0">
                <a:latin typeface="Arial" pitchFamily="34" charset="0"/>
              </a:rPr>
              <a:t> 1500 </a:t>
            </a:r>
            <a:r>
              <a:rPr lang="ru-RU" b="1" i="1" u="sng" dirty="0" err="1">
                <a:latin typeface="Arial" pitchFamily="34" charset="0"/>
              </a:rPr>
              <a:t>грам</a:t>
            </a:r>
            <a:r>
              <a:rPr lang="ru-RU" b="1" i="1" u="sng" dirty="0">
                <a:latin typeface="Arial" pitchFamily="34" charset="0"/>
              </a:rPr>
              <a:t>, 34-37 </a:t>
            </a:r>
            <a:r>
              <a:rPr lang="ru-RU" b="1" i="1" u="sng" dirty="0" err="1">
                <a:latin typeface="Arial" pitchFamily="34" charset="0"/>
              </a:rPr>
              <a:t>тижнів</a:t>
            </a:r>
            <a:r>
              <a:rPr lang="ru-RU" b="1" i="1" u="sng" dirty="0">
                <a:latin typeface="Arial" pitchFamily="34" charset="0"/>
              </a:rPr>
              <a:t>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85720" y="5715016"/>
            <a:ext cx="8496300" cy="1142984"/>
          </a:xfrm>
          <a:prstGeom prst="rect">
            <a:avLst/>
          </a:prstGeom>
          <a:solidFill>
            <a:srgbClr val="FF66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i="1" u="sng" dirty="0">
                <a:latin typeface="Arial" pitchFamily="34" charset="0"/>
              </a:rPr>
              <a:t>NB! </a:t>
            </a:r>
            <a:r>
              <a:rPr lang="ru-RU" b="1" i="1" u="sng" dirty="0" err="1">
                <a:latin typeface="Arial" pitchFamily="34" charset="0"/>
              </a:rPr>
              <a:t>Дитина</a:t>
            </a:r>
            <a:r>
              <a:rPr lang="ru-RU" b="1" i="1" u="sng" dirty="0">
                <a:latin typeface="Arial" pitchFamily="34" charset="0"/>
              </a:rPr>
              <a:t> з </a:t>
            </a:r>
            <a:r>
              <a:rPr lang="ru-RU" b="1" i="1" u="sng" dirty="0" err="1">
                <a:latin typeface="Arial" pitchFamily="34" charset="0"/>
              </a:rPr>
              <a:t>масою</a:t>
            </a:r>
            <a:r>
              <a:rPr lang="ru-RU" b="1" i="1" u="sng" dirty="0">
                <a:latin typeface="Arial" pitchFamily="34" charset="0"/>
              </a:rPr>
              <a:t> </a:t>
            </a:r>
            <a:r>
              <a:rPr lang="ru-RU" b="1" i="1" u="sng" dirty="0" err="1">
                <a:latin typeface="Arial" pitchFamily="34" charset="0"/>
              </a:rPr>
              <a:t>менше</a:t>
            </a:r>
            <a:r>
              <a:rPr lang="ru-RU" b="1" i="1" u="sng" dirty="0">
                <a:latin typeface="Arial" pitchFamily="34" charset="0"/>
              </a:rPr>
              <a:t> 2500 г, </a:t>
            </a:r>
            <a:r>
              <a:rPr lang="ru-RU" b="1" i="1" u="sng" dirty="0" err="1" smtClean="0">
                <a:latin typeface="Arial" pitchFamily="34" charset="0"/>
              </a:rPr>
              <a:t>народжена</a:t>
            </a:r>
            <a:r>
              <a:rPr lang="ru-RU" b="1" i="1" u="sng" dirty="0" smtClean="0">
                <a:latin typeface="Arial" pitchFamily="34" charset="0"/>
              </a:rPr>
              <a:t> </a:t>
            </a:r>
            <a:r>
              <a:rPr lang="ru-RU" b="1" i="1" u="sng" dirty="0" err="1" smtClean="0">
                <a:latin typeface="Arial" pitchFamily="34" charset="0"/>
              </a:rPr>
              <a:t>після</a:t>
            </a:r>
            <a:r>
              <a:rPr lang="ru-RU" b="1" i="1" u="sng" dirty="0" smtClean="0">
                <a:latin typeface="Arial" pitchFamily="34" charset="0"/>
              </a:rPr>
              <a:t> </a:t>
            </a:r>
            <a:r>
              <a:rPr lang="ru-RU" b="1" i="1" u="sng" dirty="0">
                <a:latin typeface="Arial" pitchFamily="34" charset="0"/>
              </a:rPr>
              <a:t>37 </a:t>
            </a:r>
            <a:r>
              <a:rPr lang="ru-RU" b="1" i="1" u="sng" dirty="0" err="1">
                <a:latin typeface="Arial" pitchFamily="34" charset="0"/>
              </a:rPr>
              <a:t>тижнів</a:t>
            </a:r>
            <a:r>
              <a:rPr lang="ru-RU" b="1" i="1" u="sng" dirty="0">
                <a:latin typeface="Arial" pitchFamily="34" charset="0"/>
              </a:rPr>
              <a:t> </a:t>
            </a:r>
            <a:r>
              <a:rPr lang="ru-RU" b="1" i="1" u="sng" dirty="0" err="1">
                <a:latin typeface="Arial" pitchFamily="34" charset="0"/>
              </a:rPr>
              <a:t>гестації</a:t>
            </a:r>
            <a:r>
              <a:rPr lang="ru-RU" b="1" i="1" u="sng" dirty="0">
                <a:latin typeface="Arial" pitchFamily="34" charset="0"/>
              </a:rPr>
              <a:t>, </a:t>
            </a:r>
            <a:r>
              <a:rPr lang="ru-RU" b="1" i="1" u="sng" dirty="0" err="1">
                <a:latin typeface="Arial" pitchFamily="34" charset="0"/>
              </a:rPr>
              <a:t>вважається</a:t>
            </a:r>
            <a:r>
              <a:rPr lang="ru-RU" b="1" i="1" u="sng" dirty="0">
                <a:latin typeface="Arial" pitchFamily="34" charset="0"/>
              </a:rPr>
              <a:t> </a:t>
            </a:r>
            <a:r>
              <a:rPr lang="ru-RU" b="1" i="1" u="sng" dirty="0" err="1" smtClean="0">
                <a:latin typeface="Arial" pitchFamily="34" charset="0"/>
              </a:rPr>
              <a:t>гіпотрофічною</a:t>
            </a:r>
            <a:r>
              <a:rPr lang="ru-RU" b="1" i="1" u="sng" dirty="0" smtClean="0">
                <a:latin typeface="Arial" pitchFamily="34" charset="0"/>
              </a:rPr>
              <a:t>, </a:t>
            </a:r>
            <a:r>
              <a:rPr lang="ru-RU" b="1" i="1" u="sng" dirty="0">
                <a:latin typeface="Arial" pitchFamily="34" charset="0"/>
              </a:rPr>
              <a:t>але </a:t>
            </a:r>
            <a:r>
              <a:rPr lang="ru-RU" b="1" i="1" u="sng" dirty="0" err="1" smtClean="0">
                <a:latin typeface="Arial" pitchFamily="34" charset="0"/>
              </a:rPr>
              <a:t>доношеною</a:t>
            </a:r>
            <a:r>
              <a:rPr lang="ru-RU" b="1" i="1" u="sng" dirty="0" smtClean="0">
                <a:latin typeface="Arial" pitchFamily="34" charset="0"/>
              </a:rPr>
              <a:t>!</a:t>
            </a:r>
            <a:endParaRPr lang="ru-RU" b="1" i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4" grpId="0" animBg="1" autoUpdateAnimBg="0"/>
      <p:bldP spid="6155" grpId="0" animBg="1" autoUpdateAnimBg="0"/>
      <p:bldP spid="6158" grpId="0" animBg="1"/>
      <p:bldP spid="6159" grpId="0" animBg="1" autoUpdateAnimBg="0"/>
      <p:bldP spid="6160" grpId="0" animBg="1" autoUpdateAnimBg="0"/>
      <p:bldP spid="6161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1218" name="Picture 2" descr="http://www.geopuls-med.ru/images/stories/virtuemart/product/Neonatalnoe/CPAP/01_SLE_1000/03_SLE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62699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286" y="285728"/>
            <a:ext cx="8881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СРАР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собою невеликий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компресор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дихальні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шляхи через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гнучку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трубку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герметичну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носову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маску. Таким чином,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шляхах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замикатися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блокувати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45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214290"/>
            <a:ext cx="9001156" cy="6429420"/>
          </a:xfrm>
          <a:prstGeom prst="rect">
            <a:avLst/>
          </a:prstGeom>
        </p:spPr>
        <p:txBody>
          <a:bodyPr/>
          <a:lstStyle/>
          <a:p>
            <a:pPr marL="363538" indent="-317500" algn="ctr">
              <a:buNone/>
            </a:pPr>
            <a:r>
              <a:rPr lang="ru-RU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Переношеною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вагітністю</a:t>
            </a: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3538" indent="-31750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вважається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вагітність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триває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42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повних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(294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доби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першого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дня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останнього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нормального менструального циклу.</a:t>
            </a:r>
          </a:p>
          <a:p>
            <a:pPr marL="363538" indent="-31750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63538" indent="-31750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Частота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переношування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коливається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до 14%.</a:t>
            </a:r>
          </a:p>
          <a:p>
            <a:pPr marL="363538" indent="-317500" algn="ctr"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Розподіл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переношену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пролонговану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вагітність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3538" indent="-31750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 Пологи,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відбулися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42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повних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(на 294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добу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називаються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запізнілими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пологами.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922" y="1052736"/>
            <a:ext cx="9036050" cy="5643563"/>
          </a:xfrm>
          <a:prstGeom prst="rect">
            <a:avLst/>
          </a:prstGeom>
        </p:spPr>
        <p:txBody>
          <a:bodyPr/>
          <a:lstStyle/>
          <a:p>
            <a:pPr marL="536575" indent="-490538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Порушення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менструальної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пізній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початок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менструації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90538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Запізнілі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пологи в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анамнезі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90538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Вік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первісток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переношування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найчастіше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зустрічається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вікових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первородящих).</a:t>
            </a:r>
          </a:p>
          <a:p>
            <a:pPr marL="536575" indent="-490538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Наявність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екстрагенітальної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патології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ожиріння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артеріальна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гіпотонія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серцева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недостатність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захворювання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печінки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536575" indent="-490538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переношеної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виникає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диспропорція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балансу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естрогенів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причому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вона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виражена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тим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довше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переношує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вагітність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підвищується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прогестерону і ХГТ.</a:t>
            </a:r>
          </a:p>
          <a:p>
            <a:pPr marL="536575" indent="-490538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Жінки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фактори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відносяться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ризику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перенашиванию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Етіологічні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моменти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</a:rPr>
              <a:t>переношування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вагітності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316962"/>
            <a:ext cx="8229600" cy="5197842"/>
          </a:xfrm>
          <a:prstGeom prst="rect">
            <a:avLst/>
          </a:prstGeom>
        </p:spPr>
        <p:txBody>
          <a:bodyPr/>
          <a:lstStyle/>
          <a:p>
            <a:pPr marL="536575" indent="-490538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плацентарна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недостатність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6575" indent="-490538">
              <a:buFont typeface="Wingdings" pitchFamily="2" charset="2"/>
              <a:buChar char="Ø"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ЗРП,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дисстрес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плода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Передчасне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відходження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навколоплідних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вод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маловоддя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6575" indent="-490538">
              <a:buFont typeface="Wingdings" pitchFamily="2" charset="2"/>
              <a:buChar char="Ø"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Слабкість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родової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6575" indent="-490538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Великі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розміри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плоду (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макросомія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Кровотечі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послідовно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ранньому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післяпологовому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періоді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6575" indent="-490538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асфіксія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новонародженого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Ускладнення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під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час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вагітності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та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пологів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</a:rPr>
              <a:t>переношуванні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Содержимое 2"/>
          <p:cNvSpPr>
            <a:spLocks noGrp="1"/>
          </p:cNvSpPr>
          <p:nvPr>
            <p:ph idx="4294967295"/>
          </p:nvPr>
        </p:nvSpPr>
        <p:spPr>
          <a:xfrm>
            <a:off x="214282" y="973882"/>
            <a:ext cx="8643998" cy="58841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6575" indent="-490538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Госпіталізацію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вагітних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переношують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бажано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проводити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стаціонари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акушерсько-гінекологічної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неонатологічної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попередження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переношування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доцільна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госпіталізація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41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своєчасно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визначити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обсяг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необхідних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заходів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підготовки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родових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задовільному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стані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плода і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переношеної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рекомендована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вичікувальна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тактика.</a:t>
            </a:r>
          </a:p>
          <a:p>
            <a:pPr marL="536575" indent="-490538">
              <a:buFont typeface="Wingdings" pitchFamily="2" charset="2"/>
              <a:buChar char="Ø"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наявності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перших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переношеної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показана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підготовка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родових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подальшою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індукцією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пологової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Тактика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переношуванні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вагітності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Содержимое 2"/>
          <p:cNvSpPr>
            <a:spLocks noGrp="1"/>
          </p:cNvSpPr>
          <p:nvPr>
            <p:ph idx="4294967295"/>
          </p:nvPr>
        </p:nvSpPr>
        <p:spPr>
          <a:xfrm>
            <a:off x="0" y="1357298"/>
            <a:ext cx="8856662" cy="518695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49263" indent="-403225">
              <a:buFont typeface="Wingdings" pitchFamily="2" charset="2"/>
              <a:buChar char="Ø"/>
            </a:pP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стану плода: КТГ,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БФПП,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доплерометріческая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матково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-плодового кровотоку.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незрілої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шийці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в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терміні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41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підготовку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шийки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простагландинами Е1 і Е2.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Заборонено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естрогени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простагландин </a:t>
            </a:r>
            <a:r>
              <a:rPr lang="en-US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F2a 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 метою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підготовки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родових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розродження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зрілій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шийці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(не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балів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шкалою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Бішопа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в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терміні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42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індукцію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03225">
              <a:buFont typeface="Wingdings" pitchFamily="2" charset="2"/>
              <a:buChar char="Ø"/>
            </a:pP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незрілої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шийці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матки в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терміні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42-43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слід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провести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розродження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шляхом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кесаревого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розтину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Ведення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переношеної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вагітності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та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запізнілих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пологів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Содержимое 2"/>
          <p:cNvSpPr>
            <a:spLocks noGrp="1"/>
          </p:cNvSpPr>
          <p:nvPr>
            <p:ph idx="4294967295"/>
          </p:nvPr>
        </p:nvSpPr>
        <p:spPr>
          <a:xfrm>
            <a:off x="287338" y="857250"/>
            <a:ext cx="8642380" cy="5643584"/>
          </a:xfrm>
          <a:prstGeom prst="rect">
            <a:avLst/>
          </a:prstGeom>
        </p:spPr>
        <p:txBody>
          <a:bodyPr/>
          <a:lstStyle/>
          <a:p>
            <a:pPr marL="503238" indent="-457200">
              <a:buFont typeface="Wingdings" pitchFamily="2" charset="2"/>
              <a:buChar char="Ø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Спостереження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породіллею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проводиться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індукція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безперервним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03238" indent="-4572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Динамічне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спостереження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перебігом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станом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матері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плоду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веденням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партограми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моніторним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контролем (КТГ).</a:t>
            </a:r>
          </a:p>
          <a:p>
            <a:pPr marL="503238" indent="-4572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Знеболювання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пологів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показаннями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поінформованої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згоди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жінки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Наркотичні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анальгетики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03238" indent="-457200"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503238" indent="-4572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ефекту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родостимуляции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6 годин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ознак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дисстрес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плода 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слід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переглянути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план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завершити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пологи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операцією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кесаревого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розтину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Arial" pitchFamily="34" charset="0"/>
              </a:rPr>
              <a:t>індукція пологів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712913"/>
            <a:ext cx="8229600" cy="5145087"/>
          </a:xfrm>
          <a:prstGeom prst="rect">
            <a:avLst/>
          </a:prstGeom>
        </p:spPr>
        <p:txBody>
          <a:bodyPr/>
          <a:lstStyle/>
          <a:p>
            <a:pPr marL="449263" indent="-403225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Ділянки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петрификатов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жирового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переродження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плаценти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49263" indent="-403225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збільшення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маси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плаценти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49263" indent="-403225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товщини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плаценти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49263" indent="-403225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склеротичні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дистрофічні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49263" indent="-403225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вогнища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некрозу;</a:t>
            </a:r>
          </a:p>
          <a:p>
            <a:pPr marL="449263" indent="-403225">
              <a:buFont typeface="Arial" pitchFamily="34" charset="0"/>
              <a:buChar char="•"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тонка пуповина.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Характерні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зміни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посліду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при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переношуванні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02109"/>
            <a:ext cx="9144000" cy="56558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6575" indent="-449263" eaLnBrk="1" hangingPunct="1">
              <a:buFont typeface="Wingdings" pitchFamily="2" charset="2"/>
              <a:buChar char="v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Підвищена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щільність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кісток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черепа,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звуження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швів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джерелець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49263" eaLnBrk="1" hangingPunct="1"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Різке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відсутність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первородного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мастила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6575" indent="-449263" eaLnBrk="1" hangingPunct="1"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Слабкий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підшкірної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жирової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клітковини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6575" indent="-449263" eaLnBrk="1" hangingPunct="1"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тургору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шкіри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суха,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зморщена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шкіра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при сильному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перенашивании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мацерація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шкіри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6575" indent="-449263" eaLnBrk="1" hangingPunct="1">
              <a:buFont typeface="Wingdings" pitchFamily="2" charset="2"/>
              <a:buChar char="v"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Забарвлення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меконием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шкіри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оболонок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пуповини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6575" indent="-449263" eaLnBrk="1" hangingPunct="1"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Збільшення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довжини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нігтів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щільні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хрящі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вушних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раковин.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663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Arial" pitchFamily="34" charset="0"/>
              </a:rPr>
              <a:t>Ознаки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</a:rPr>
              <a:t>переношеного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</a:rPr>
              <a:t>новонародженого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5888"/>
            <a:ext cx="3679825" cy="4437062"/>
          </a:xfrm>
          <a:prstGeom prst="rect">
            <a:avLst/>
          </a:prstGeom>
          <a:noFill/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857752" y="1785926"/>
            <a:ext cx="3887787" cy="1323439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dirty="0" err="1">
                <a:solidFill>
                  <a:srgbClr val="D90528"/>
                </a:solidFill>
                <a:latin typeface="Arial" pitchFamily="34" charset="0"/>
              </a:rPr>
              <a:t>Дякуємо</a:t>
            </a:r>
            <a:r>
              <a:rPr lang="ru-RU" sz="4000" dirty="0">
                <a:solidFill>
                  <a:srgbClr val="D90528"/>
                </a:solidFill>
                <a:latin typeface="Arial" pitchFamily="34" charset="0"/>
              </a:rPr>
              <a:t> за </a:t>
            </a:r>
            <a:r>
              <a:rPr lang="ru-RU" sz="4000" dirty="0" err="1">
                <a:solidFill>
                  <a:srgbClr val="D90528"/>
                </a:solidFill>
                <a:latin typeface="Arial" pitchFamily="34" charset="0"/>
              </a:rPr>
              <a:t>увагу</a:t>
            </a:r>
            <a:endParaRPr lang="ru-RU" sz="4000" dirty="0">
              <a:solidFill>
                <a:srgbClr val="D90528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714884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</a:t>
            </a:r>
          </a:p>
          <a:p>
            <a:pPr algn="ctr"/>
            <a:endParaRPr lang="uk-UA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</a:rPr>
              <a:t>Професор Круть Ю. </a:t>
            </a:r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Я.</a:t>
            </a:r>
            <a:endParaRPr lang="uk-UA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©  2016</a:t>
            </a:r>
            <a:endParaRPr lang="uk-UA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uk-UA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8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35031"/>
            <a:ext cx="8059738" cy="954107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marL="182880" indent="0" algn="ctr" eaLnBrk="1" hangingPunct="1"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Перинатальна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смертність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залежності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від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термінів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гестації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І ваги плоду)</a:t>
            </a:r>
            <a:endParaRPr lang="ru-RU" sz="2800" b="1" i="1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1"/>
          <a:stretch>
            <a:fillRect/>
          </a:stretch>
        </p:blipFill>
        <p:spPr bwMode="auto">
          <a:xfrm>
            <a:off x="827088" y="2205038"/>
            <a:ext cx="75231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рые полосы">
  <a:themeElements>
    <a:clrScheme name="Серые полосы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Серые полос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ерые полосы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е полосы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Designs\Серые полосы.pot</Template>
  <TotalTime>6112</TotalTime>
  <Words>4648</Words>
  <Application>Microsoft Office PowerPoint</Application>
  <PresentationFormat>Экран (4:3)</PresentationFormat>
  <Paragraphs>669</Paragraphs>
  <Slides>89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89</vt:i4>
      </vt:variant>
    </vt:vector>
  </HeadingPairs>
  <TitlesOfParts>
    <vt:vector size="100" baseType="lpstr">
      <vt:lpstr>Arial</vt:lpstr>
      <vt:lpstr>Arial Black</vt:lpstr>
      <vt:lpstr>Arial Narrow</vt:lpstr>
      <vt:lpstr>Calibri</vt:lpstr>
      <vt:lpstr>Century Gothic</vt:lpstr>
      <vt:lpstr>Monotype Corsiva</vt:lpstr>
      <vt:lpstr>Times New Roman</vt:lpstr>
      <vt:lpstr>Verdana</vt:lpstr>
      <vt:lpstr>Wingdings</vt:lpstr>
      <vt:lpstr>Серые полосы</vt:lpstr>
      <vt:lpstr>Специальное оформление</vt:lpstr>
      <vt:lpstr>Презентация PowerPoint</vt:lpstr>
      <vt:lpstr>Презентация PowerPoint</vt:lpstr>
      <vt:lpstr>КЛАСИФІКАЦІЯ РЕЗУЛЬТАТІВ ВАГІТНОСТІ ПРИ невиношуванні</vt:lpstr>
      <vt:lpstr>Презентация PowerPoint</vt:lpstr>
      <vt:lpstr>Презентация PowerPoint</vt:lpstr>
      <vt:lpstr>Презентация PowerPoint</vt:lpstr>
      <vt:lpstr>Презентация PowerPoint</vt:lpstr>
      <vt:lpstr>СТУПЕНІ ВИРАЖЕНОСТІ недоношених новонароджених (По вазі)</vt:lpstr>
      <vt:lpstr>Перинатальна смертність (В залежності від термінів гестації І ваги плоду)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ПЕРЕДЧАСНА ВТРАТА ВАГІТНОСТІ? (Нормативні документи)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Призначення прогестерону в ранні терміни вагітності знижує ризик загрози передчасних пологів у жінок групи ризику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</vt:lpstr>
      <vt:lpstr>Презентация PowerPoint</vt:lpstr>
      <vt:lpstr>Презентация PowerPoint</vt:lpstr>
      <vt:lpstr>У ЧОМУ ПРОБЛЕМА передчасних пологів?</vt:lpstr>
      <vt:lpstr>Чинники ризику передчасних пологів</vt:lpstr>
      <vt:lpstr>СТРАТЕГІЯ ПРОФІЛАКТИКИ передчасних пологів</vt:lpstr>
      <vt:lpstr>ДОСТРОКОВЕ безсимптомне укорочення шийки матки ПОВ'ЯЗАНЕ З РИЗИКОМ ПР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ПРОГЕСТЕРОН БЛОКУЄ ПЕРЕДЧАСНІ МЕХАНІЗМИ «ДОЗРІВАННЯ» шийки матки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Втручання третього рівня спрямовані на зменшення негативних наслідків у недоношених новонароджених</vt:lpstr>
      <vt:lpstr>Презентация PowerPoint</vt:lpstr>
      <vt:lpstr>Презентация PowerPoint</vt:lpstr>
      <vt:lpstr>антенатальні кортикостероїди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Хвороба гіалінових мембран (БГМ) - патологічний стан, який розвивається у новонароджених в перші години і дні життя, що виявляється дихальною недостатністю</vt:lpstr>
      <vt:lpstr>Патогенез хвороби гіалінових мембран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582</cp:revision>
  <dcterms:created xsi:type="dcterms:W3CDTF">1601-01-01T00:00:00Z</dcterms:created>
  <dcterms:modified xsi:type="dcterms:W3CDTF">2017-02-27T23:37:48Z</dcterms:modified>
</cp:coreProperties>
</file>