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7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12.02.2016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b="1" dirty="0">
              <a:latin typeface="Garamond" pitchFamily="18" charset="0"/>
            </a:endParaRPr>
          </a:p>
          <a:p>
            <a:pPr marL="68580" indent="0" algn="ctr">
              <a:buNone/>
            </a:pPr>
            <a:r>
              <a:rPr lang="ru-RU" sz="3200" dirty="0" smtClean="0"/>
              <a:t>Семейная медицина и ее значение в системе медицинской помощи населению. Содержание и организация работы семейного врача (общей практики)</a:t>
            </a:r>
            <a:r>
              <a:rPr lang="ru-RU" sz="3200" dirty="0"/>
              <a:t> </a:t>
            </a:r>
          </a:p>
          <a:p>
            <a:endParaRPr lang="ru-RU" b="1" dirty="0">
              <a:latin typeface="Garamond" pitchFamily="18" charset="0"/>
            </a:endParaRPr>
          </a:p>
          <a:p>
            <a:pPr marL="0" indent="0">
              <a:buNone/>
            </a:pPr>
            <a:endParaRPr lang="uk-UA" sz="2800" b="1" dirty="0" smtClean="0"/>
          </a:p>
          <a:p>
            <a:pPr marL="0" indent="0">
              <a:buNone/>
            </a:pPr>
            <a:endParaRPr lang="uk-UA" sz="2800" b="1" dirty="0" smtClean="0"/>
          </a:p>
          <a:p>
            <a:pPr marL="0" indent="0">
              <a:buNone/>
            </a:pPr>
            <a:r>
              <a:rPr lang="uk-UA" sz="2200" b="1" dirty="0" smtClean="0"/>
              <a:t>Лектор</a:t>
            </a:r>
            <a:r>
              <a:rPr lang="uk-UA" sz="2200" b="1" dirty="0" smtClean="0"/>
              <a:t>: </a:t>
            </a:r>
            <a:r>
              <a:rPr lang="ru-RU" sz="2200" dirty="0" err="1" smtClean="0">
                <a:latin typeface="Tahoma" pitchFamily="34" charset="0"/>
              </a:rPr>
              <a:t>к.мед.н</a:t>
            </a:r>
            <a:r>
              <a:rPr lang="ru-RU" sz="2200" dirty="0" smtClean="0">
                <a:latin typeface="Tahoma" pitchFamily="34" charset="0"/>
              </a:rPr>
              <a:t>., доцент </a:t>
            </a:r>
            <a:r>
              <a:rPr lang="ru-RU" sz="2200" dirty="0">
                <a:latin typeface="Tahoma" pitchFamily="34" charset="0"/>
              </a:rPr>
              <a:t>Таранов Владимир Владимирович </a:t>
            </a:r>
            <a:endParaRPr lang="ru-RU" sz="2200" dirty="0"/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0"/>
            <a:ext cx="8286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ЗАПОРОЖСКИЙ ГОСУДАРСТВЕННЫЙ МЕДИЦИНСКИЙ УНИВЕРСИТЕТ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Кафедра здравоохранения, социальной медицины и врачебно-трудовой экспертизы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9033"/>
            <a:ext cx="1479550" cy="136777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9959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Модели оказания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ПМСП</a:t>
            </a:r>
            <a:r>
              <a:rPr lang="ru-RU" dirty="0"/>
              <a:t>.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Первая модель. ВОП (СВ), работающий в индивидуальном порядке (соло практика).</a:t>
            </a:r>
          </a:p>
          <a:p>
            <a:r>
              <a:rPr lang="ru-RU" dirty="0"/>
              <a:t>Вторая модель. Групповая врачебная </a:t>
            </a:r>
            <a:r>
              <a:rPr lang="ru-RU" dirty="0" smtClean="0"/>
              <a:t>практика </a:t>
            </a:r>
            <a:r>
              <a:rPr lang="ru-RU" dirty="0"/>
              <a:t>(врачебная амбулатория). </a:t>
            </a:r>
            <a:endParaRPr lang="ru-RU" dirty="0" smtClean="0"/>
          </a:p>
          <a:p>
            <a:r>
              <a:rPr lang="ru-RU" dirty="0"/>
              <a:t>Третья модель. Центры здоровья (ЦЗ), </a:t>
            </a:r>
            <a:r>
              <a:rPr lang="ru-RU" dirty="0" smtClean="0"/>
              <a:t>-объединение </a:t>
            </a:r>
            <a:r>
              <a:rPr lang="ru-RU" dirty="0"/>
              <a:t>нескольких </a:t>
            </a:r>
            <a:r>
              <a:rPr lang="ru-RU" dirty="0" smtClean="0"/>
              <a:t>групповых </a:t>
            </a:r>
            <a:r>
              <a:rPr lang="ru-RU" dirty="0"/>
              <a:t>практик с дополнение целого ряда дополнительных функций, включая организацию специальных стационаров по уходу за больными, инвалидами и престарелыми. </a:t>
            </a:r>
            <a:endParaRPr lang="ru-RU" dirty="0" smtClean="0"/>
          </a:p>
          <a:p>
            <a:r>
              <a:rPr lang="ru-RU" dirty="0"/>
              <a:t>Четвертая модель. Врач общей практики </a:t>
            </a:r>
            <a:r>
              <a:rPr lang="ru-RU" dirty="0" smtClean="0"/>
              <a:t>в </a:t>
            </a:r>
            <a:r>
              <a:rPr lang="ru-RU" dirty="0"/>
              <a:t>поликлинике</a:t>
            </a:r>
          </a:p>
        </p:txBody>
      </p:sp>
    </p:spTree>
    <p:extLst>
      <p:ext uri="{BB962C8B-B14F-4D97-AF65-F5344CB8AC3E}">
        <p14:creationId xmlns="" xmlns:p14="http://schemas.microsoft.com/office/powerpoint/2010/main" val="117425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Центра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здоровья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/>
              <a:t>охрана здоровья матери и ребенка;</a:t>
            </a:r>
          </a:p>
          <a:p>
            <a:pPr lvl="0"/>
            <a:r>
              <a:rPr lang="ru-RU" dirty="0"/>
              <a:t>охрана здоровья школьников и студентов;</a:t>
            </a:r>
          </a:p>
          <a:p>
            <a:pPr lvl="0"/>
            <a:r>
              <a:rPr lang="ru-RU" dirty="0"/>
              <a:t>охрана здоровья трудящихся;</a:t>
            </a:r>
          </a:p>
          <a:p>
            <a:pPr lvl="0"/>
            <a:r>
              <a:rPr lang="ru-RU" dirty="0"/>
              <a:t>охрана здоровья престарелых;</a:t>
            </a:r>
          </a:p>
          <a:p>
            <a:pPr lvl="0"/>
            <a:r>
              <a:rPr lang="ru-RU" dirty="0"/>
              <a:t>стоматологическая помощь детям, подросткам и </a:t>
            </a:r>
            <a:r>
              <a:rPr lang="ru-RU" dirty="0" smtClean="0"/>
              <a:t>молодежи;</a:t>
            </a:r>
            <a:endParaRPr lang="ru-RU" dirty="0"/>
          </a:p>
          <a:p>
            <a:pPr lvl="0"/>
            <a:r>
              <a:rPr lang="ru-RU" dirty="0"/>
              <a:t>первая медицинская и врачебная помощь (амбулаторная и стационарная).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53991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пациентов на одного ВОП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разных странах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0780424"/>
              </p:ext>
            </p:extLst>
          </p:nvPr>
        </p:nvGraphicFramePr>
        <p:xfrm>
          <a:off x="1063308" y="1700808"/>
          <a:ext cx="7325116" cy="49226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1001"/>
                <a:gridCol w="3964115"/>
              </a:tblGrid>
              <a:tr h="44035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Страны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Количество жителей на 1 ВОП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0241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Бельгия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Италия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Франция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Норвегия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Финляндия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Дания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Австрия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Англия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ФРГ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Нидерланды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Швеция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725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880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1150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1500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1730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1750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1800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1950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2030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2400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2900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554413" y="22875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93735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32656"/>
            <a:ext cx="7772400" cy="504056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Распределение рабочего времени ВОП в Великобритании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836712"/>
            <a:ext cx="7772400" cy="5518848"/>
          </a:xfrm>
        </p:spPr>
        <p:txBody>
          <a:bodyPr>
            <a:noAutofit/>
          </a:bodyPr>
          <a:lstStyle/>
          <a:p>
            <a:pPr lvl="0"/>
            <a:r>
              <a:rPr lang="ru-RU" sz="1800" dirty="0"/>
              <a:t>21% времени </a:t>
            </a:r>
            <a:r>
              <a:rPr lang="ru-RU" sz="1800" dirty="0" smtClean="0"/>
              <a:t>- на </a:t>
            </a:r>
            <a:r>
              <a:rPr lang="ru-RU" sz="1800" dirty="0"/>
              <a:t>консультации по поводу инфекционных заболеваний. </a:t>
            </a:r>
            <a:endParaRPr lang="ru-RU" sz="1800" dirty="0" smtClean="0"/>
          </a:p>
          <a:p>
            <a:pPr lvl="0"/>
            <a:r>
              <a:rPr lang="ru-RU" sz="1800" dirty="0" smtClean="0"/>
              <a:t>14</a:t>
            </a:r>
            <a:r>
              <a:rPr lang="ru-RU" sz="1800" dirty="0"/>
              <a:t>% времени </a:t>
            </a:r>
            <a:r>
              <a:rPr lang="ru-RU" sz="1800" dirty="0" smtClean="0"/>
              <a:t>- профилактика, в т. ч. иммунизацию </a:t>
            </a:r>
            <a:r>
              <a:rPr lang="ru-RU" sz="1800" dirty="0"/>
              <a:t>детей, наблюдение за беременными, </a:t>
            </a:r>
            <a:r>
              <a:rPr lang="ru-RU" sz="1800" dirty="0" smtClean="0"/>
              <a:t>контрацепция, цитология </a:t>
            </a:r>
            <a:r>
              <a:rPr lang="ru-RU" sz="1800" dirty="0"/>
              <a:t>мазков, взятых с шейки матки, и наблюдение за больными гипертонической болезнью. </a:t>
            </a:r>
          </a:p>
          <a:p>
            <a:pPr lvl="0"/>
            <a:r>
              <a:rPr lang="ru-RU" sz="1800" dirty="0"/>
              <a:t>9% - консультации по заболеваниям костно-мышечной системы у больных 45 лет и старше.</a:t>
            </a:r>
          </a:p>
          <a:p>
            <a:pPr lvl="0"/>
            <a:r>
              <a:rPr lang="ru-RU" sz="1800" dirty="0"/>
              <a:t>9% - консультации по </a:t>
            </a:r>
            <a:r>
              <a:rPr lang="ru-RU" sz="1800" dirty="0" smtClean="0"/>
              <a:t>васкулярным </a:t>
            </a:r>
            <a:r>
              <a:rPr lang="ru-RU" sz="1800" dirty="0"/>
              <a:t>расстройствам у больных 45 лет и старше. </a:t>
            </a:r>
          </a:p>
          <a:p>
            <a:pPr lvl="0"/>
            <a:r>
              <a:rPr lang="ru-RU" sz="1800" dirty="0"/>
              <a:t>8% - консультации по поводу нездоровых условий обитания.</a:t>
            </a:r>
          </a:p>
          <a:p>
            <a:pPr lvl="0"/>
            <a:r>
              <a:rPr lang="ru-RU" sz="1800" dirty="0"/>
              <a:t>7% - консультации по поводу нервных болезней.</a:t>
            </a:r>
          </a:p>
          <a:p>
            <a:pPr lvl="0"/>
            <a:r>
              <a:rPr lang="ru-RU" sz="1800" dirty="0"/>
              <a:t>5% - консультации по поводу урогенитальных заболеваний.</a:t>
            </a:r>
          </a:p>
          <a:p>
            <a:pPr lvl="0"/>
            <a:r>
              <a:rPr lang="ru-RU" sz="1800" dirty="0"/>
              <a:t>5% - консультации по поводу несчастных случаев.</a:t>
            </a:r>
          </a:p>
          <a:p>
            <a:pPr lvl="0"/>
            <a:r>
              <a:rPr lang="ru-RU" sz="1800" dirty="0"/>
              <a:t>4% - консультации по поводу желудочно-кишечных расстройств.</a:t>
            </a:r>
          </a:p>
          <a:p>
            <a:pPr lvl="0"/>
            <a:r>
              <a:rPr lang="ru-RU" sz="1800" dirty="0"/>
              <a:t>4% - консультации по поводу заболеваний респираторных заболеваний неинфекционного характера.</a:t>
            </a:r>
          </a:p>
          <a:p>
            <a:pPr lvl="0"/>
            <a:r>
              <a:rPr lang="ru-RU" sz="1800" dirty="0"/>
              <a:t>1% - консультации по поводу различных форм рака.</a:t>
            </a:r>
          </a:p>
          <a:p>
            <a:r>
              <a:rPr lang="ru-RU" sz="1800" dirty="0"/>
              <a:t>2% - консультации по поводу эндокринных и гематологических заболеваний. 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21675521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Основные формы </a:t>
            </a:r>
            <a:r>
              <a:rPr lang="ru-RU" sz="2800" dirty="0"/>
              <a:t>оплаты труда ВОП в странах Западной Европы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фиксированная заработная плата (Финляндия, Швеция, Португалия и др.)</a:t>
            </a:r>
          </a:p>
          <a:p>
            <a:pPr lvl="0"/>
            <a:r>
              <a:rPr lang="ru-RU" dirty="0" err="1"/>
              <a:t>подушевая</a:t>
            </a:r>
            <a:r>
              <a:rPr lang="ru-RU" dirty="0"/>
              <a:t> оплата (Нидерланды –фиксированная оплата за каждого пациента, занесённого в перечень обслуживаемых им лиц); иногда </a:t>
            </a:r>
            <a:r>
              <a:rPr lang="ru-RU" dirty="0" err="1"/>
              <a:t>подушевая</a:t>
            </a:r>
            <a:r>
              <a:rPr lang="ru-RU" dirty="0"/>
              <a:t> оплата дифференцирована по возрасту и/или полу (Италия – согласно возрасту);</a:t>
            </a:r>
          </a:p>
          <a:p>
            <a:pPr lvl="0"/>
            <a:r>
              <a:rPr lang="ru-RU" dirty="0"/>
              <a:t>оплата за каждую оказанную услугу (Бельгия и Люксембург).</a:t>
            </a:r>
          </a:p>
          <a:p>
            <a:pPr marL="68580" indent="0">
              <a:buNone/>
            </a:pPr>
            <a:r>
              <a:rPr lang="ru-RU" dirty="0"/>
              <a:t>Возможны также разные комбинации.</a:t>
            </a:r>
          </a:p>
        </p:txBody>
      </p:sp>
    </p:spTree>
    <p:extLst>
      <p:ext uri="{BB962C8B-B14F-4D97-AF65-F5344CB8AC3E}">
        <p14:creationId xmlns="" xmlns:p14="http://schemas.microsoft.com/office/powerpoint/2010/main" val="417497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540672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ВОП, организация и содержание работы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052736"/>
            <a:ext cx="7772400" cy="530282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ВОП не только выполняют функции участковых терапевтов, но также ведут прием пациентов с неврологическими, офтальмологическими, хирургическими и ЛОР-заболеваниями. По мнению экспертов, проанализировавших состав пациентов, обращающихся к врачам-специалистам, ВОП может взять на себя 22,7% от общего числа посещений хирурга и 36,4; 41 и 46,6% от общего числа посещений соответственно офтальмолога, отоларинголога и невропатолога.</a:t>
            </a:r>
          </a:p>
          <a:p>
            <a:r>
              <a:rPr lang="ru-RU" dirty="0"/>
              <a:t>График рабочего дня ВОП </a:t>
            </a:r>
            <a:r>
              <a:rPr lang="ru-RU" dirty="0" smtClean="0"/>
              <a:t>: </a:t>
            </a:r>
            <a:r>
              <a:rPr lang="ru-RU" dirty="0"/>
              <a:t>4 ч — амбулаторный прием и 2,5 ч — посещение больных на дому. Часть ВОП выполняют ночные дежурства в </a:t>
            </a:r>
            <a:r>
              <a:rPr lang="ru-RU" dirty="0" smtClean="0"/>
              <a:t>стационарах.</a:t>
            </a:r>
          </a:p>
          <a:p>
            <a:r>
              <a:rPr lang="ru-RU" dirty="0"/>
              <a:t>В среднем в месяц на одного ВОП приходится от 820 до 1200 посещений, то есть ежедневный прием составляет 16—20 пациентов. ВОП ведут прием совместно с медицинскими сестрами, а на селе, кроме того, и с фельдшерами-акушерками. Соотношение врачебного и среднего медперсонала в учреждениях колеблется от 1:1 до 1:3.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68389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План лекции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Семейная медицина – важное звено ПМСП. Роль врача общей практики в оказании ПМСП.</a:t>
            </a:r>
          </a:p>
          <a:p>
            <a:pPr lvl="0"/>
            <a:r>
              <a:rPr lang="ru-RU" dirty="0"/>
              <a:t>Необходимость реформы ПМСП.</a:t>
            </a:r>
          </a:p>
          <a:p>
            <a:pPr lvl="0"/>
            <a:r>
              <a:rPr lang="ru-RU" dirty="0"/>
              <a:t>Современное состояние ПМСП в Украине.</a:t>
            </a:r>
          </a:p>
          <a:p>
            <a:pPr lvl="0"/>
            <a:r>
              <a:rPr lang="ru-RU" dirty="0"/>
              <a:t>Модели оказания ПМСП по принципу ВОП (СВ) за рубежом:</a:t>
            </a:r>
          </a:p>
          <a:p>
            <a:pPr lvl="0"/>
            <a:r>
              <a:rPr lang="ru-RU" dirty="0"/>
              <a:t>Организация работы общепрактикующего врача:</a:t>
            </a:r>
          </a:p>
          <a:p>
            <a:pPr lvl="0"/>
            <a:r>
              <a:rPr lang="ru-RU" dirty="0"/>
              <a:t>Перспективы развития ПМСП в Украине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661783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Первичная медико-санитарная помощь, определения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Основная лечебная </a:t>
            </a:r>
            <a:r>
              <a:rPr lang="ru-RU" dirty="0"/>
              <a:t>помощь, простая диагностика и лечение, направление в сложных случаях на более высокий уровень, профилактическая помощь и основные санитарно-просветительские </a:t>
            </a:r>
            <a:r>
              <a:rPr lang="ru-RU" dirty="0" smtClean="0"/>
              <a:t>мероприятия                             </a:t>
            </a:r>
          </a:p>
          <a:p>
            <a:pPr marL="68580" indent="0" algn="r">
              <a:buNone/>
            </a:pPr>
            <a:r>
              <a:rPr lang="ru-RU" dirty="0" smtClean="0"/>
              <a:t> (ВОЗ)</a:t>
            </a:r>
          </a:p>
          <a:p>
            <a:r>
              <a:rPr lang="ru-RU" dirty="0" smtClean="0"/>
              <a:t>Основная часть </a:t>
            </a:r>
            <a:r>
              <a:rPr lang="ru-RU" dirty="0"/>
              <a:t>медико-санитарной помощи населению, предусматривающую консультацию врача, простую диагностику и лечение основных, наиболее распространённых заболеваний, травм и отравлений, профилактические мероприятия. Направление пациента для предоставления специализированной и высокоспециализированной </a:t>
            </a:r>
            <a:r>
              <a:rPr lang="ru-RU" dirty="0" smtClean="0"/>
              <a:t>помощи</a:t>
            </a:r>
          </a:p>
          <a:p>
            <a:pPr marL="68580" indent="0">
              <a:buNone/>
            </a:pPr>
            <a:r>
              <a:rPr lang="ru-RU" dirty="0" smtClean="0"/>
              <a:t>(«Основы </a:t>
            </a:r>
            <a:r>
              <a:rPr lang="ru-RU" dirty="0"/>
              <a:t>законодательства Украины о здравоохранении</a:t>
            </a:r>
            <a:r>
              <a:rPr lang="ru-RU" dirty="0" smtClean="0"/>
              <a:t>»)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462235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Недостатки существующей системы ПМСП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Структурная раздробленность ПМСП.</a:t>
            </a:r>
          </a:p>
          <a:p>
            <a:pPr lvl="0"/>
            <a:r>
              <a:rPr lang="ru-RU" dirty="0"/>
              <a:t>Чрезмерное участие в предоставлении первичной помощи врачей-специалистов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Неоправданно большое количество направлений в стационар.</a:t>
            </a:r>
          </a:p>
          <a:p>
            <a:pPr lvl="0"/>
            <a:r>
              <a:rPr lang="ru-RU" dirty="0" smtClean="0"/>
              <a:t>Отсутствие должной мотивации к повышению качества медицинской помощи у участковых врачей вследствие нерациональных  организационных форм их работы.</a:t>
            </a:r>
            <a:endParaRPr lang="ru-RU" dirty="0"/>
          </a:p>
          <a:p>
            <a:pPr lvl="0"/>
            <a:r>
              <a:rPr lang="ru-RU" dirty="0"/>
              <a:t>Отсутствие действенных механизмов ответственности (экономической, моральной, правовой) за судьбу пациента, состояние его здоровья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Слабая материальная база амбулаторно-поликлинической службы, обусловленная объединением поликлиник и стационаров и недостаточным финансированием.</a:t>
            </a:r>
          </a:p>
          <a:p>
            <a:pPr lvl="0"/>
            <a:r>
              <a:rPr lang="ru-RU" dirty="0" smtClean="0"/>
              <a:t>Неудовлетворённость населения существующей системой ПМСП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228499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Оказание ПМСП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Украине (до начала реформы)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Территориальные поликлиники </a:t>
            </a:r>
            <a:r>
              <a:rPr lang="ru-RU" dirty="0"/>
              <a:t>для обслуживания взрослого и детского населения </a:t>
            </a:r>
            <a:r>
              <a:rPr lang="ru-RU" dirty="0" smtClean="0"/>
              <a:t>;</a:t>
            </a:r>
          </a:p>
          <a:p>
            <a:r>
              <a:rPr lang="ru-RU" dirty="0" smtClean="0"/>
              <a:t>Женские консультации;</a:t>
            </a:r>
          </a:p>
          <a:p>
            <a:r>
              <a:rPr lang="ru-RU" dirty="0" smtClean="0"/>
              <a:t>Поликлинические  </a:t>
            </a:r>
            <a:r>
              <a:rPr lang="ru-RU" dirty="0"/>
              <a:t>отделения МСЧ и </a:t>
            </a:r>
            <a:r>
              <a:rPr lang="ru-RU" dirty="0" smtClean="0"/>
              <a:t>диспансеров.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2941423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ПМСП за рубежом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</a:t>
            </a:r>
            <a:r>
              <a:rPr lang="ru-RU" dirty="0" smtClean="0"/>
              <a:t>врачи </a:t>
            </a:r>
            <a:r>
              <a:rPr lang="ru-RU" dirty="0"/>
              <a:t>общей практики;</a:t>
            </a:r>
          </a:p>
          <a:p>
            <a:r>
              <a:rPr lang="ru-RU" dirty="0"/>
              <a:t>- </a:t>
            </a:r>
            <a:r>
              <a:rPr lang="ru-RU" dirty="0" smtClean="0"/>
              <a:t>медицинские сестры </a:t>
            </a:r>
            <a:r>
              <a:rPr lang="ru-RU" dirty="0"/>
              <a:t>общей практики;</a:t>
            </a:r>
          </a:p>
          <a:p>
            <a:r>
              <a:rPr lang="ru-RU" dirty="0"/>
              <a:t>- </a:t>
            </a:r>
            <a:r>
              <a:rPr lang="ru-RU" dirty="0" smtClean="0"/>
              <a:t>патронажные медицинские </a:t>
            </a:r>
            <a:r>
              <a:rPr lang="ru-RU" dirty="0"/>
              <a:t>сестры 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- </a:t>
            </a:r>
            <a:r>
              <a:rPr lang="ru-RU" dirty="0" smtClean="0"/>
              <a:t>социальные работники.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5842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Врач общей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практики (семейный врач), определения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214422"/>
            <a:ext cx="7772400" cy="514113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Лицензированный выпускник </a:t>
            </a:r>
            <a:r>
              <a:rPr lang="ru-RU" dirty="0"/>
              <a:t>высшего медицинского учебного заведения, который обеспечивает индивидуальную первичную и непрерывную медицинскую помощь отдельным лицам, семьям и населению, независимо от возраста, пола и вида </a:t>
            </a:r>
            <a:r>
              <a:rPr lang="ru-RU" dirty="0" smtClean="0"/>
              <a:t>заболевания (ВОЗ)</a:t>
            </a:r>
          </a:p>
          <a:p>
            <a:r>
              <a:rPr lang="ru-RU" dirty="0" smtClean="0"/>
              <a:t>Специалист  с </a:t>
            </a:r>
            <a:r>
              <a:rPr lang="ru-RU" dirty="0"/>
              <a:t>высшим медицинским образованием, имеющий юридическое право оказывать первичную многопрофильную медико-социальную помощь населению. Если ВОП оказывает помощь семье, независимо от пола и возраста пациента, он является семейным </a:t>
            </a:r>
            <a:r>
              <a:rPr lang="ru-RU" dirty="0" smtClean="0"/>
              <a:t>врачом (МЗ РФ)</a:t>
            </a:r>
          </a:p>
          <a:p>
            <a:r>
              <a:rPr lang="ru-RU" dirty="0" smtClean="0"/>
              <a:t>Врач, который обеспечивает предоставление  квалифицированной первичной лечебно-профилактической  помощи прикрепленному по семейно-территориальному принципу населению в объёме квалификационной характеристики врача по специальности «общая практика - семейная медицина" в условиях амбулаторно-поликлинического учреждения и на дому (МЗ Украины)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6714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1268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врача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общей практики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семейного врача)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196752"/>
            <a:ext cx="7772400" cy="5158808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оказание первичной и непрерывной квалифицированной медицинской помощи в  т. ч. не терапевтического профиля всем членам семьи</a:t>
            </a:r>
          </a:p>
          <a:p>
            <a:pPr lvl="0"/>
            <a:r>
              <a:rPr lang="ru-RU" dirty="0" smtClean="0"/>
              <a:t>обеспечение </a:t>
            </a:r>
            <a:r>
              <a:rPr lang="ru-RU" dirty="0"/>
              <a:t>прав пациента и их доверие к действиям врача</a:t>
            </a:r>
          </a:p>
          <a:p>
            <a:r>
              <a:rPr lang="ru-RU" dirty="0" smtClean="0"/>
              <a:t>осуществление </a:t>
            </a:r>
            <a:r>
              <a:rPr lang="ru-RU" dirty="0"/>
              <a:t>комплекса профилактических мероприятий </a:t>
            </a:r>
            <a:r>
              <a:rPr lang="ru-RU" dirty="0" smtClean="0"/>
              <a:t> в </a:t>
            </a:r>
            <a:r>
              <a:rPr lang="ru-RU" dirty="0"/>
              <a:t>прикрепленных </a:t>
            </a:r>
            <a:r>
              <a:rPr lang="ru-RU" dirty="0" smtClean="0"/>
              <a:t>семьях на основе оценки физических, социальных и психологических факторов, влияющих на здоровье пациентов</a:t>
            </a:r>
          </a:p>
          <a:p>
            <a:pPr lvl="0"/>
            <a:r>
              <a:rPr lang="ru-RU" dirty="0" smtClean="0"/>
              <a:t>оказание </a:t>
            </a:r>
            <a:r>
              <a:rPr lang="ru-RU" dirty="0"/>
              <a:t>экстренной и неотложной помощи больным и пострадавшим, в случае их непосредственного обращения к нему (при острых состояниях, отравлениях и травмах)</a:t>
            </a:r>
          </a:p>
          <a:p>
            <a:pPr lvl="0"/>
            <a:r>
              <a:rPr lang="ru-RU" dirty="0"/>
              <a:t>организация приема пациентов в амбулатории, поликлинике, на дому, в ряде случаев в стационарах</a:t>
            </a:r>
          </a:p>
          <a:p>
            <a:pPr lvl="0"/>
            <a:r>
              <a:rPr lang="ru-RU" dirty="0"/>
              <a:t>обеспечение раннего выявления заболевания</a:t>
            </a:r>
          </a:p>
          <a:p>
            <a:pPr lvl="0"/>
            <a:r>
              <a:rPr lang="ru-RU" dirty="0"/>
              <a:t>раннее выявление, диагностика и лечение инфекционных заболеваний, немедленное направление информации о них в территориальную СЭС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5954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84688"/>
          </a:xfrm>
        </p:spPr>
        <p:txBody>
          <a:bodyPr>
            <a:normAutofit fontScale="90000"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Задачи врача общей практики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(продолжение)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6"/>
            <a:ext cx="7772400" cy="4942784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sz="3200" dirty="0"/>
              <a:t>участие в проведении посемейных обследований, планировании семьи и учете заболеваемости</a:t>
            </a:r>
          </a:p>
          <a:p>
            <a:pPr lvl="0"/>
            <a:r>
              <a:rPr lang="ru-RU" sz="3200" dirty="0"/>
              <a:t>осуществление постоянного наблюдения за хроническими больными в стадии обострения и в другие тяжелые </a:t>
            </a:r>
            <a:r>
              <a:rPr lang="ru-RU" sz="3200" dirty="0" smtClean="0"/>
              <a:t>периоды</a:t>
            </a:r>
          </a:p>
          <a:p>
            <a:pPr lvl="0"/>
            <a:r>
              <a:rPr lang="ru-RU" sz="3200" dirty="0" smtClean="0"/>
              <a:t> организация </a:t>
            </a:r>
            <a:r>
              <a:rPr lang="ru-RU" sz="3200" dirty="0"/>
              <a:t>и проведение диспансеризации населения участка</a:t>
            </a:r>
          </a:p>
          <a:p>
            <a:pPr lvl="0"/>
            <a:r>
              <a:rPr lang="ru-RU" sz="3200" dirty="0"/>
              <a:t>организация в необходимых случаях соответствующих обследований, госпитализаций и консультаций у врачей-специалистов</a:t>
            </a:r>
          </a:p>
          <a:p>
            <a:pPr lvl="0"/>
            <a:r>
              <a:rPr lang="ru-RU" sz="3200" dirty="0"/>
              <a:t>обеспечение взаимозаменяемости с другими врачами при работе в групповой семейной практике</a:t>
            </a:r>
          </a:p>
          <a:p>
            <a:pPr lvl="0"/>
            <a:r>
              <a:rPr lang="ru-RU" sz="3200" dirty="0"/>
              <a:t>обеспечение должного уровня качества первичной помощи</a:t>
            </a:r>
          </a:p>
          <a:p>
            <a:pPr lvl="0"/>
            <a:r>
              <a:rPr lang="ru-RU" sz="3200" dirty="0" smtClean="0"/>
              <a:t>обеспечение </a:t>
            </a:r>
            <a:r>
              <a:rPr lang="ru-RU" sz="3200" dirty="0"/>
              <a:t>повышения своей квалификации и уровня знаний</a:t>
            </a:r>
          </a:p>
          <a:p>
            <a:pPr lvl="0"/>
            <a:r>
              <a:rPr lang="ru-RU" sz="3200" dirty="0"/>
              <a:t>проведение активной санитарно-просветительной работы среди населения по вопросам здорового образа жизни, </a:t>
            </a:r>
            <a:r>
              <a:rPr lang="ru-RU" sz="3200" dirty="0" smtClean="0"/>
              <a:t>и </a:t>
            </a:r>
            <a:r>
              <a:rPr lang="ru-RU" sz="3200" dirty="0"/>
              <a:t>др</a:t>
            </a:r>
            <a:r>
              <a:rPr lang="ru-RU" sz="3200" dirty="0" smtClean="0"/>
              <a:t>.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79860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164</TotalTime>
  <Words>1129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Слайд 1</vt:lpstr>
      <vt:lpstr>План лекции  </vt:lpstr>
      <vt:lpstr>Первичная медико-санитарная помощь, определения</vt:lpstr>
      <vt:lpstr>Недостатки существующей системы ПМСП </vt:lpstr>
      <vt:lpstr>Оказание ПМСП в Украине (до начала реформы)</vt:lpstr>
      <vt:lpstr>Оказание ПМСП за рубежом</vt:lpstr>
      <vt:lpstr>Врач общей практики (семейный врач), определения</vt:lpstr>
      <vt:lpstr>Задачи врача общей практики (семейного врача)</vt:lpstr>
      <vt:lpstr>Задачи врача общей практики (продолжение)</vt:lpstr>
      <vt:lpstr>Модели оказания ПМСП.  </vt:lpstr>
      <vt:lpstr>Задачи Центра здоровья</vt:lpstr>
      <vt:lpstr>Количество пациентов на одного ВОП  в разных странах</vt:lpstr>
      <vt:lpstr>Распределение рабочего времени ВОП в Великобритании </vt:lpstr>
      <vt:lpstr>Основные формы оплаты труда ВОП в странах Западной Европы</vt:lpstr>
      <vt:lpstr>ВОП, организация и содержание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ЗАПОРОЖСКИЙ ГОСУДАРСТВЕННЫЙ МЕДИЦИНСКИЙ УНИВЕРСИТЕТ Лекции по курсу социальной медицины и организации здравоохранения</dc:title>
  <dc:creator>Sergey</dc:creator>
  <cp:lastModifiedBy>Саня</cp:lastModifiedBy>
  <cp:revision>19</cp:revision>
  <dcterms:created xsi:type="dcterms:W3CDTF">2011-05-29T14:34:30Z</dcterms:created>
  <dcterms:modified xsi:type="dcterms:W3CDTF">2016-02-12T08:53:50Z</dcterms:modified>
</cp:coreProperties>
</file>